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14"/>
  </p:notesMasterIdLst>
  <p:sldIdLst>
    <p:sldId id="257" r:id="rId3"/>
    <p:sldId id="256" r:id="rId4"/>
    <p:sldId id="281" r:id="rId5"/>
    <p:sldId id="286" r:id="rId6"/>
    <p:sldId id="285" r:id="rId7"/>
    <p:sldId id="287" r:id="rId8"/>
    <p:sldId id="289" r:id="rId9"/>
    <p:sldId id="290" r:id="rId10"/>
    <p:sldId id="291" r:id="rId11"/>
    <p:sldId id="288" r:id="rId12"/>
    <p:sldId id="282" r:id="rId13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66FFFF"/>
    <a:srgbClr val="0000CC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80" autoAdjust="0"/>
    <p:restoredTop sz="94660"/>
  </p:normalViewPr>
  <p:slideViewPr>
    <p:cSldViewPr snapToGrid="0">
      <p:cViewPr>
        <p:scale>
          <a:sx n="100" d="100"/>
          <a:sy n="100" d="100"/>
        </p:scale>
        <p:origin x="-11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22D3F5-A3A2-4D92-8BC9-49A806B74B18}" type="datetimeFigureOut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5005A-8CEF-420D-8989-727741F0DF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54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5005A-8CEF-420D-8989-727741F0DFA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5549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0474-0567-4AC5-B4C8-F924973EFA3C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73355" y="6017577"/>
            <a:ext cx="131572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3B43-34AA-4289-8BB2-089CDD23B6A0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60474-0567-4AC5-B4C8-F924973EFA3C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496135"/>
            <a:ext cx="683568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587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6CA9-1307-4F4B-BB11-08A420DCA6AE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6480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9110-C1A0-450D-9C84-D7BA26708FD1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1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AB7F-F72B-4857-A2FD-F080431D8DFF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493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5BA5-591C-40F8-9543-CD9DE5A9495F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559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E4645-6E5C-489A-916A-C4377EE668BF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478897" y="6093296"/>
            <a:ext cx="665103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  <p:grpSp>
        <p:nvGrpSpPr>
          <p:cNvPr id="6" name="グループ化 6"/>
          <p:cNvGrpSpPr>
            <a:grpSpLocks/>
          </p:cNvGrpSpPr>
          <p:nvPr userDrawn="1"/>
        </p:nvGrpSpPr>
        <p:grpSpPr bwMode="auto">
          <a:xfrm>
            <a:off x="179388" y="6092825"/>
            <a:ext cx="8559800" cy="620713"/>
            <a:chOff x="179512" y="6093296"/>
            <a:chExt cx="8560246" cy="61976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6093296"/>
              <a:ext cx="929647" cy="6197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直線コネクタ 7"/>
            <p:cNvCxnSpPr/>
            <p:nvPr/>
          </p:nvCxnSpPr>
          <p:spPr>
            <a:xfrm>
              <a:off x="1043157" y="6526022"/>
              <a:ext cx="7633098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円/楕円 8"/>
            <p:cNvSpPr/>
            <p:nvPr/>
          </p:nvSpPr>
          <p:spPr>
            <a:xfrm>
              <a:off x="8668316" y="6484810"/>
              <a:ext cx="71442" cy="7132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5263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28D6A-CAD9-459F-9374-4CA3E6C22A68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165304"/>
            <a:ext cx="811665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850" y="260350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850" y="76517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50" y="333375"/>
            <a:ext cx="569913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線コネクタ 13"/>
          <p:cNvCxnSpPr/>
          <p:nvPr userDrawn="1"/>
        </p:nvCxnSpPr>
        <p:spPr>
          <a:xfrm>
            <a:off x="323850" y="652462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 userDrawn="1"/>
        </p:nvSpPr>
        <p:spPr>
          <a:xfrm>
            <a:off x="4860032" y="6510338"/>
            <a:ext cx="4092787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050" dirty="0">
                <a:solidFill>
                  <a:srgbClr val="0070C0"/>
                </a:solidFill>
              </a:rPr>
              <a:t>National Institute of Information and Communications Technology</a:t>
            </a:r>
            <a:endParaRPr lang="ja-JP" altLang="en-US" sz="10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31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EFF0-13A3-499C-8187-BDA2EB9A194A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9647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79FAD-7100-4C26-993E-97749A8B90BA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‹#›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577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A6CA9-1307-4F4B-BB11-08A420DCA6AE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BC329-006D-4A3A-AF34-3D6514A9655E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1521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63B43-34AA-4289-8BB2-089CDD23B6A0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949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D9110-C1A0-450D-9C84-D7BA26708FD1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AB7F-F72B-4857-A2FD-F080431D8DFF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E5BA5-591C-40F8-9543-CD9DE5A9495F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28D6A-CAD9-459F-9374-4CA3E6C22A68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72400" y="6165304"/>
            <a:ext cx="811665" cy="365125"/>
          </a:xfrm>
        </p:spPr>
        <p:txBody>
          <a:bodyPr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52718"/>
            <a:ext cx="8640960" cy="6839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dirty="0" smtClean="0"/>
              <a:t>Introduction</a:t>
            </a:r>
            <a:endParaRPr lang="en-US" dirty="0"/>
          </a:p>
        </p:txBody>
      </p:sp>
      <p:cxnSp>
        <p:nvCxnSpPr>
          <p:cNvPr id="10" name="直線コネクタ 9"/>
          <p:cNvCxnSpPr/>
          <p:nvPr userDrawn="1"/>
        </p:nvCxnSpPr>
        <p:spPr>
          <a:xfrm>
            <a:off x="323850" y="260350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323850" y="76517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>
            <a:off x="323850" y="6524625"/>
            <a:ext cx="84963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 userDrawn="1"/>
        </p:nvSpPr>
        <p:spPr>
          <a:xfrm>
            <a:off x="4860032" y="6510338"/>
            <a:ext cx="4092787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50" dirty="0">
                <a:solidFill>
                  <a:srgbClr val="0070C0"/>
                </a:solidFill>
                <a:latin typeface="+mn-lt"/>
                <a:ea typeface="+mn-ea"/>
              </a:rPr>
              <a:t>National Institute of Information and Communications Technology</a:t>
            </a:r>
            <a:endParaRPr lang="ja-JP" altLang="en-US" sz="1050" dirty="0">
              <a:solidFill>
                <a:srgbClr val="0070C0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4EFF0-13A3-499C-8187-BDA2EB9A194A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79FAD-7100-4C26-993E-97749A8B90BA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BC329-006D-4A3A-AF34-3D6514A9655E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C74B3A5-009E-4535-8337-DB2FA93D54A4}" type="datetime1">
              <a:rPr kumimoji="1" lang="ja-JP" altLang="en-US" smtClean="0"/>
              <a:t>2013/1/10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CE80A0E-6161-416B-BBE3-1C0EF7C0780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2C74B3A5-009E-4535-8337-DB2FA93D54A4}" type="datetime1">
              <a:rPr lang="ja-JP" altLang="en-US" smtClean="0">
                <a:solidFill>
                  <a:srgbClr val="000000"/>
                </a:solidFill>
              </a:rPr>
              <a:pPr/>
              <a:t>2013/1/10</a:t>
            </a:fld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60432" y="6469077"/>
            <a:ext cx="6732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4CE80A0E-6161-416B-BBE3-1C0EF7C0780A}" type="slidenum">
              <a:rPr lang="ja-JP" altLang="en-US" smtClean="0">
                <a:solidFill>
                  <a:srgbClr val="D1282E"/>
                </a:solidFill>
              </a:rPr>
              <a:pPr/>
              <a:t>‹#›</a:t>
            </a:fld>
            <a:endParaRPr lang="ja-JP" altLang="en-US">
              <a:solidFill>
                <a:srgbClr val="D1282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84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kumimoji="1"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7200" y="228601"/>
            <a:ext cx="7772400" cy="3560440"/>
          </a:xfrm>
        </p:spPr>
        <p:txBody>
          <a:bodyPr>
            <a:noAutofit/>
          </a:bodyPr>
          <a:lstStyle/>
          <a:p>
            <a:pPr algn="ctr"/>
            <a:r>
              <a:rPr lang="en-US" altLang="ja-JP" sz="3600" dirty="0" smtClean="0"/>
              <a:t>JCT3v-C0043/M27777:</a:t>
            </a:r>
            <a:r>
              <a:rPr kumimoji="1" lang="en-US" altLang="ja-JP" sz="3600" dirty="0" smtClean="0"/>
              <a:t/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report on the relation of global view and depth format and 3DV standardization tracks</a:t>
            </a:r>
            <a:endParaRPr kumimoji="1" lang="ja-JP" altLang="en-US" sz="4800" dirty="0">
              <a:solidFill>
                <a:srgbClr val="0000CC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81125" y="3910954"/>
            <a:ext cx="7200800" cy="2585095"/>
          </a:xfrm>
        </p:spPr>
        <p:txBody>
          <a:bodyPr>
            <a:no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00CC"/>
                </a:solidFill>
              </a:rPr>
              <a:t>January 17, 2013</a:t>
            </a:r>
          </a:p>
          <a:p>
            <a:pPr algn="ctr"/>
            <a:endParaRPr lang="en-US" altLang="ja-JP" sz="2400" dirty="0">
              <a:solidFill>
                <a:srgbClr val="0000CC"/>
              </a:solidFill>
            </a:endParaRPr>
          </a:p>
          <a:p>
            <a:pPr algn="ctr"/>
            <a:r>
              <a:rPr kumimoji="1" lang="en-US" altLang="ja-JP" sz="2400" dirty="0" err="1" smtClean="0">
                <a:solidFill>
                  <a:srgbClr val="0000CC"/>
                </a:solidFill>
              </a:rPr>
              <a:t>Takanori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0000CC"/>
                </a:solidFill>
              </a:rPr>
              <a:t>Senoh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, et al. (NICT)</a:t>
            </a:r>
          </a:p>
          <a:p>
            <a:pPr algn="ctr"/>
            <a:r>
              <a:rPr lang="en-US" altLang="ja-JP" sz="2400" dirty="0" smtClean="0">
                <a:solidFill>
                  <a:srgbClr val="0000CC"/>
                </a:solidFill>
              </a:rPr>
              <a:t>Masayuki </a:t>
            </a:r>
            <a:r>
              <a:rPr lang="en-US" altLang="ja-JP" sz="2400" dirty="0" err="1" smtClean="0">
                <a:solidFill>
                  <a:srgbClr val="0000CC"/>
                </a:solidFill>
              </a:rPr>
              <a:t>tanimoto</a:t>
            </a:r>
            <a:r>
              <a:rPr lang="en-US" altLang="ja-JP" sz="2400" dirty="0" smtClean="0">
                <a:solidFill>
                  <a:srgbClr val="0000CC"/>
                </a:solidFill>
              </a:rPr>
              <a:t>, et al.(NISRI</a:t>
            </a:r>
            <a:r>
              <a:rPr lang="en-US" altLang="ja-JP" sz="2400" dirty="0" smtClean="0">
                <a:solidFill>
                  <a:srgbClr val="0000CC"/>
                </a:solidFill>
              </a:rPr>
              <a:t>)</a:t>
            </a:r>
          </a:p>
          <a:p>
            <a:pPr algn="ctr"/>
            <a:r>
              <a:rPr kumimoji="1" lang="en-US" altLang="ja-JP" sz="2400" dirty="0" err="1" smtClean="0">
                <a:solidFill>
                  <a:srgbClr val="0000CC"/>
                </a:solidFill>
              </a:rPr>
              <a:t>Nicolce</a:t>
            </a:r>
            <a:r>
              <a:rPr kumimoji="1" lang="en-US" altLang="ja-JP" sz="2400" dirty="0" smtClean="0">
                <a:solidFill>
                  <a:srgbClr val="0000CC"/>
                </a:solidFill>
              </a:rPr>
              <a:t> </a:t>
            </a:r>
            <a:r>
              <a:rPr kumimoji="1" lang="en-US" altLang="ja-JP" sz="2400" dirty="0" err="1" smtClean="0">
                <a:solidFill>
                  <a:srgbClr val="0000CC"/>
                </a:solidFill>
              </a:rPr>
              <a:t>Stefanoski</a:t>
            </a:r>
            <a:endParaRPr kumimoji="1" lang="ja-JP" altLang="en-US" sz="2400" dirty="0">
              <a:solidFill>
                <a:srgbClr val="0000CC"/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>
          <a:xfrm>
            <a:off x="8452867" y="6093296"/>
            <a:ext cx="691133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570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10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Bitstream</a:t>
            </a:r>
            <a:r>
              <a:rPr lang="en-US" altLang="ja-JP" dirty="0" smtClean="0">
                <a:solidFill>
                  <a:srgbClr val="000000"/>
                </a:solidFill>
              </a:rPr>
              <a:t> syntax (opt.4)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0158345"/>
              </p:ext>
            </p:extLst>
          </p:nvPr>
        </p:nvGraphicFramePr>
        <p:xfrm>
          <a:off x="582985" y="2967633"/>
          <a:ext cx="3240360" cy="3078342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start_code_prefix_one_3bytes(24)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(1)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(2)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(5)=1,5,7,8,14,</a:t>
                      </a:r>
                      <a:r>
                        <a:rPr lang="en-GB" sz="1600" b="1" baseline="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15,20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for(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&lt;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rbsp_byte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(8)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テキスト ボックス 43"/>
          <p:cNvSpPr txBox="1"/>
          <p:nvPr/>
        </p:nvSpPr>
        <p:spPr>
          <a:xfrm>
            <a:off x="654993" y="2535585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MVC(H.264) stream syntax</a:t>
            </a:r>
            <a:endParaRPr lang="ja-JP" altLang="en-US" kern="0" dirty="0">
              <a:solidFill>
                <a:srgbClr val="0000CC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102349" y="2313087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Depth stream using MVC syntax </a:t>
            </a:r>
            <a:endParaRPr lang="ja-JP" altLang="en-US" kern="0" dirty="0">
              <a:solidFill>
                <a:srgbClr val="0000CC"/>
              </a:solidFill>
            </a:endParaRPr>
          </a:p>
        </p:txBody>
      </p:sp>
      <p:cxnSp>
        <p:nvCxnSpPr>
          <p:cNvPr id="57" name="直線コネクタ 56"/>
          <p:cNvCxnSpPr/>
          <p:nvPr/>
        </p:nvCxnSpPr>
        <p:spPr>
          <a:xfrm>
            <a:off x="3810000" y="3305175"/>
            <a:ext cx="1457325" cy="13335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V="1">
            <a:off x="3810000" y="3105150"/>
            <a:ext cx="1466850" cy="200026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35346" y="1013495"/>
            <a:ext cx="8765779" cy="92333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p"/>
              <a:tabLst>
                <a:tab pos="712788" algn="l"/>
                <a:tab pos="4486275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When </a:t>
            </a:r>
            <a:r>
              <a:rPr lang="en-US" altLang="ja-JP" dirty="0">
                <a:solidFill>
                  <a:srgbClr val="000000"/>
                </a:solidFill>
              </a:rPr>
              <a:t>MVC or MV-HEVC is </a:t>
            </a:r>
            <a:r>
              <a:rPr lang="en-US" altLang="ja-JP" dirty="0" smtClean="0">
                <a:solidFill>
                  <a:srgbClr val="000000"/>
                </a:solidFill>
              </a:rPr>
              <a:t>used, insert </a:t>
            </a:r>
            <a:r>
              <a:rPr lang="en-US" altLang="ja-JP" dirty="0" err="1" smtClean="0">
                <a:solidFill>
                  <a:srgbClr val="000000"/>
                </a:solidFill>
              </a:rPr>
              <a:t>zero_byte</a:t>
            </a:r>
            <a:r>
              <a:rPr lang="en-US" altLang="ja-JP" dirty="0" smtClean="0">
                <a:solidFill>
                  <a:srgbClr val="000000"/>
                </a:solidFill>
              </a:rPr>
              <a:t>=00 after the start code of depth streams to identify the </a:t>
            </a:r>
            <a:r>
              <a:rPr lang="en-US" altLang="ja-JP" dirty="0">
                <a:solidFill>
                  <a:srgbClr val="000000"/>
                </a:solidFill>
              </a:rPr>
              <a:t>depth </a:t>
            </a:r>
            <a:r>
              <a:rPr lang="en-US" altLang="ja-JP" dirty="0" smtClean="0">
                <a:solidFill>
                  <a:srgbClr val="000000"/>
                </a:solidFill>
              </a:rPr>
              <a:t>streams. </a:t>
            </a:r>
          </a:p>
          <a:p>
            <a:pPr marL="285750" indent="-285750">
              <a:buFont typeface="Wingdings" pitchFamily="2" charset="2"/>
              <a:buChar char="p"/>
              <a:tabLst>
                <a:tab pos="712788" algn="l"/>
                <a:tab pos="4486275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In this case, depth </a:t>
            </a:r>
            <a:r>
              <a:rPr lang="en-US" altLang="ja-JP" dirty="0">
                <a:solidFill>
                  <a:srgbClr val="000000"/>
                </a:solidFill>
              </a:rPr>
              <a:t>type </a:t>
            </a:r>
            <a:r>
              <a:rPr lang="en-US" altLang="ja-JP" dirty="0" smtClean="0">
                <a:solidFill>
                  <a:srgbClr val="000000"/>
                </a:solidFill>
              </a:rPr>
              <a:t>signaling is also necessary.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0871806"/>
              </p:ext>
            </p:extLst>
          </p:nvPr>
        </p:nvGraphicFramePr>
        <p:xfrm>
          <a:off x="5259760" y="2758083"/>
          <a:ext cx="3240360" cy="3420380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start_code_prefix_one_3bytes(24)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err="1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zero_byte</a:t>
                      </a: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(8)=00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(1)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(2)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(5)=1,5,7,8,14,</a:t>
                      </a:r>
                      <a:r>
                        <a:rPr lang="en-GB" sz="1600" b="1" baseline="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15,20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for(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&lt;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rbsp_byte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(8)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4198243" y="3341390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Insert 1 byte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5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496300" y="6165304"/>
            <a:ext cx="487765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11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Summary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56853" y="1010444"/>
            <a:ext cx="8734747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p"/>
            </a:pPr>
            <a:r>
              <a:rPr kumimoji="1" lang="en-US" altLang="ja-JP" dirty="0" smtClean="0"/>
              <a:t>Four signaling methods are compared with their applicability and the feature.</a:t>
            </a:r>
          </a:p>
          <a:p>
            <a:pPr marL="285750" indent="-285750">
              <a:buFont typeface="Wingdings" pitchFamily="2" charset="2"/>
              <a:buChar char="p"/>
            </a:pPr>
            <a:r>
              <a:rPr lang="en-US" altLang="ja-JP" dirty="0" smtClean="0"/>
              <a:t>AHG8 recommends to adopt SEI message approach.</a:t>
            </a:r>
            <a:endParaRPr kumimoji="1" lang="ja-JP" altLang="en-US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295180"/>
              </p:ext>
            </p:extLst>
          </p:nvPr>
        </p:nvGraphicFramePr>
        <p:xfrm>
          <a:off x="123825" y="2381250"/>
          <a:ext cx="8620124" cy="3713130"/>
        </p:xfrm>
        <a:graphic>
          <a:graphicData uri="http://schemas.openxmlformats.org/drawingml/2006/table">
            <a:tbl>
              <a:tblPr/>
              <a:tblGrid>
                <a:gridCol w="398517"/>
                <a:gridCol w="1182559"/>
                <a:gridCol w="766714"/>
                <a:gridCol w="554461"/>
                <a:gridCol w="554461"/>
                <a:gridCol w="519807"/>
                <a:gridCol w="641095"/>
                <a:gridCol w="641095"/>
                <a:gridCol w="641095"/>
                <a:gridCol w="1316843"/>
                <a:gridCol w="1403477"/>
              </a:tblGrid>
              <a:tr h="29762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core codec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9204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signaling 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AVC</a:t>
                      </a:r>
                      <a:b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</a:b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(H.264)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MVC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MVC</a:t>
                      </a:r>
                      <a:b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</a:b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+D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3D-</a:t>
                      </a:r>
                      <a:b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</a:b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AVC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HEVC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MV-</a:t>
                      </a:r>
                      <a:b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</a:b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HEVC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3D-</a:t>
                      </a:r>
                      <a:b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</a:br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HEVC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merit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demerit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2046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new NAL unit 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no codec modification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different from 3DV extensions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2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VUI for depth 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user confusion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2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SEI for depth 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consistent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***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24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SEI + byte0 insertion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now applicable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different from 3DV extensions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952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76456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Introduction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38124" y="908720"/>
            <a:ext cx="8753476" cy="954107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lang="en-US" altLang="ja-JP" sz="2000" dirty="0" smtClean="0"/>
              <a:t>This contribution reports on the AHG8 mandate:</a:t>
            </a:r>
          </a:p>
          <a:p>
            <a:pPr marL="285750" indent="-285750">
              <a:buFontTx/>
              <a:buChar char="-"/>
            </a:pPr>
            <a:r>
              <a:rPr lang="en-US" altLang="ja-JP" dirty="0">
                <a:solidFill>
                  <a:srgbClr val="FF0000"/>
                </a:solidFill>
              </a:rPr>
              <a:t>Explore the relation of GVD (Global View and Depth) format with current 3D video standardization tracks (MVC+D, 3D-AVC, 3D-HEVC</a:t>
            </a:r>
            <a:r>
              <a:rPr lang="en-US" altLang="ja-JP" dirty="0" smtClean="0">
                <a:solidFill>
                  <a:srgbClr val="FF0000"/>
                </a:solidFill>
              </a:rPr>
              <a:t>). </a:t>
            </a:r>
            <a:endParaRPr kumimoji="1" lang="ja-JP" altLang="en-US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3246" y="2204864"/>
            <a:ext cx="8893953" cy="3744416"/>
            <a:chOff x="35496" y="2636912"/>
            <a:chExt cx="8893953" cy="3744416"/>
          </a:xfrm>
        </p:grpSpPr>
        <p:sp>
          <p:nvSpPr>
            <p:cNvPr id="34" name="正方形/長方形 33"/>
            <p:cNvSpPr/>
            <p:nvPr/>
          </p:nvSpPr>
          <p:spPr>
            <a:xfrm>
              <a:off x="3990603" y="3140968"/>
              <a:ext cx="1152128" cy="720080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Core codec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(HEVC)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1398315" y="5301208"/>
              <a:ext cx="1152128" cy="72008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Global depth generator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2694460" y="5373216"/>
              <a:ext cx="11881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Global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2622451" y="4273351"/>
              <a:ext cx="13195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Residual 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2162280" y="5301208"/>
              <a:ext cx="184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510883" y="4221088"/>
              <a:ext cx="1080120" cy="180020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View synthesizer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cxnSp>
          <p:nvCxnSpPr>
            <p:cNvPr id="44" name="直線矢印コネクタ 43"/>
            <p:cNvCxnSpPr>
              <a:endCxn id="34" idx="1"/>
            </p:cNvCxnSpPr>
            <p:nvPr/>
          </p:nvCxnSpPr>
          <p:spPr>
            <a:xfrm>
              <a:off x="246187" y="3501008"/>
              <a:ext cx="374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49" name="直線矢印コネクタ 48"/>
            <p:cNvCxnSpPr>
              <a:stCxn id="34" idx="3"/>
            </p:cNvCxnSpPr>
            <p:nvPr/>
          </p:nvCxnSpPr>
          <p:spPr>
            <a:xfrm>
              <a:off x="5142731" y="3501008"/>
              <a:ext cx="374441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0" name="テキスト ボックス 49"/>
            <p:cNvSpPr txBox="1"/>
            <p:nvPr/>
          </p:nvSpPr>
          <p:spPr>
            <a:xfrm>
              <a:off x="92646" y="5154141"/>
              <a:ext cx="1140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Depth maps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(D1,D2,D3)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1" name="直線矢印コネクタ 50"/>
            <p:cNvCxnSpPr/>
            <p:nvPr/>
          </p:nvCxnSpPr>
          <p:spPr>
            <a:xfrm>
              <a:off x="2550443" y="5661248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57" name="直線矢印コネクタ 56"/>
            <p:cNvCxnSpPr>
              <a:endCxn id="35" idx="1"/>
            </p:cNvCxnSpPr>
            <p:nvPr/>
          </p:nvCxnSpPr>
          <p:spPr>
            <a:xfrm>
              <a:off x="232049" y="5661248"/>
              <a:ext cx="116626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58" name="テキスト ボックス 57"/>
            <p:cNvSpPr txBox="1"/>
            <p:nvPr/>
          </p:nvSpPr>
          <p:spPr>
            <a:xfrm>
              <a:off x="92646" y="2965326"/>
              <a:ext cx="11521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Multi-views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(V1,V2,V3)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59" name="直線矢印コネクタ 58"/>
            <p:cNvCxnSpPr>
              <a:stCxn id="75" idx="1"/>
            </p:cNvCxnSpPr>
            <p:nvPr/>
          </p:nvCxnSpPr>
          <p:spPr>
            <a:xfrm>
              <a:off x="5140580" y="4626714"/>
              <a:ext cx="1370303" cy="7258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60" name="直線矢印コネクタ 59"/>
            <p:cNvCxnSpPr/>
            <p:nvPr/>
          </p:nvCxnSpPr>
          <p:spPr>
            <a:xfrm>
              <a:off x="7591003" y="4365104"/>
              <a:ext cx="129614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61" name="直線矢印コネクタ 60"/>
            <p:cNvCxnSpPr/>
            <p:nvPr/>
          </p:nvCxnSpPr>
          <p:spPr>
            <a:xfrm>
              <a:off x="7591003" y="5877272"/>
              <a:ext cx="129614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62" name="テキスト ボックス 61"/>
            <p:cNvSpPr txBox="1"/>
            <p:nvPr/>
          </p:nvSpPr>
          <p:spPr>
            <a:xfrm>
              <a:off x="5146617" y="3203037"/>
              <a:ext cx="21563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 base view (V2)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7807027" y="4869160"/>
              <a:ext cx="112242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Synthesized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views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65" name="直線矢印コネクタ 64"/>
            <p:cNvCxnSpPr/>
            <p:nvPr/>
          </p:nvCxnSpPr>
          <p:spPr>
            <a:xfrm>
              <a:off x="7014939" y="3501008"/>
              <a:ext cx="0" cy="72008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cxnSp>
          <p:nvCxnSpPr>
            <p:cNvPr id="67" name="直線矢印コネクタ 66"/>
            <p:cNvCxnSpPr/>
            <p:nvPr/>
          </p:nvCxnSpPr>
          <p:spPr>
            <a:xfrm flipH="1">
              <a:off x="1974379" y="5157192"/>
              <a:ext cx="2592288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</p:spPr>
        </p:cxnSp>
        <p:sp>
          <p:nvSpPr>
            <p:cNvPr id="68" name="正方形/長方形 67"/>
            <p:cNvSpPr/>
            <p:nvPr/>
          </p:nvSpPr>
          <p:spPr>
            <a:xfrm>
              <a:off x="1398315" y="4221088"/>
              <a:ext cx="1152128" cy="720080"/>
            </a:xfrm>
            <a:prstGeom prst="rect">
              <a:avLst/>
            </a:prstGeom>
            <a:solidFill>
              <a:srgbClr val="FFCF01">
                <a:lumMod val="40000"/>
                <a:lumOff val="60000"/>
              </a:srgbClr>
            </a:solidFill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  <a:ea typeface="ＭＳ Ｐゴシック"/>
                  <a:cs typeface="+mn-cs"/>
                </a:rPr>
                <a:t>Residual view generator</a:t>
              </a:r>
              <a:endParaRPr kumimoji="0" lang="en-US" altLang="ja-JP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  <a:ea typeface="ＭＳ Ｐゴシック"/>
                <a:cs typeface="+mn-cs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2622451" y="4869160"/>
              <a:ext cx="13837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0" name="テキスト ボックス 69"/>
            <p:cNvSpPr txBox="1"/>
            <p:nvPr/>
          </p:nvSpPr>
          <p:spPr>
            <a:xfrm>
              <a:off x="2547787" y="3212976"/>
              <a:ext cx="136768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Base view</a:t>
              </a:r>
              <a:r>
                <a:rPr kumimoji="0" lang="ja-JP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 </a:t>
              </a: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(V2)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73" name="直線矢印コネクタ 72"/>
            <p:cNvCxnSpPr>
              <a:endCxn id="68" idx="0"/>
            </p:cNvCxnSpPr>
            <p:nvPr/>
          </p:nvCxnSpPr>
          <p:spPr>
            <a:xfrm>
              <a:off x="1974379" y="3501008"/>
              <a:ext cx="0" cy="72008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74" name="直線矢印コネクタ 73"/>
            <p:cNvCxnSpPr/>
            <p:nvPr/>
          </p:nvCxnSpPr>
          <p:spPr>
            <a:xfrm>
              <a:off x="2550443" y="4561383"/>
              <a:ext cx="144016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75" name="テキスト ボックス 74"/>
            <p:cNvSpPr txBox="1"/>
            <p:nvPr/>
          </p:nvSpPr>
          <p:spPr>
            <a:xfrm>
              <a:off x="5140580" y="4365104"/>
              <a:ext cx="12634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residual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5220072" y="5085184"/>
              <a:ext cx="116730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Decoded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global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3990603" y="4221088"/>
              <a:ext cx="1152128" cy="720080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Core codec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(HEVC)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endParaRP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3990603" y="5301208"/>
              <a:ext cx="1152128" cy="720080"/>
            </a:xfrm>
            <a:prstGeom prst="rect">
              <a:avLst/>
            </a:prstGeom>
            <a:noFill/>
            <a:ln w="25400" cap="flat" cmpd="sng" algn="ctr">
              <a:solidFill>
                <a:srgbClr val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Core codec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/>
                </a:rPr>
                <a:t>(HEVC)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/>
              </a:endParaRPr>
            </a:p>
          </p:txBody>
        </p:sp>
        <p:cxnSp>
          <p:nvCxnSpPr>
            <p:cNvPr id="85" name="直線コネクタ 84"/>
            <p:cNvCxnSpPr>
              <a:endCxn id="84" idx="0"/>
            </p:cNvCxnSpPr>
            <p:nvPr/>
          </p:nvCxnSpPr>
          <p:spPr>
            <a:xfrm>
              <a:off x="4566667" y="5157192"/>
              <a:ext cx="0" cy="144016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6" name="直線矢印コネクタ 85"/>
            <p:cNvCxnSpPr>
              <a:endCxn id="68" idx="2"/>
            </p:cNvCxnSpPr>
            <p:nvPr/>
          </p:nvCxnSpPr>
          <p:spPr>
            <a:xfrm flipV="1">
              <a:off x="1974379" y="4941168"/>
              <a:ext cx="0" cy="216024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pic>
          <p:nvPicPr>
            <p:cNvPr id="89" name="図 8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179" y="3717032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0" name="図 8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87" y="3645024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1" name="図 9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195" y="3573016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2" name="図 9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179" y="5877272"/>
              <a:ext cx="720080" cy="40245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3" name="図 9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87" y="5805264"/>
              <a:ext cx="720080" cy="40245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4" name="図 9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195" y="5733256"/>
              <a:ext cx="720080" cy="40245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5" name="図 9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1043" y="3573016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6" name="図 9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1043" y="4437112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97" name="図 9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51043" y="5373216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cxnSp>
          <p:nvCxnSpPr>
            <p:cNvPr id="98" name="直線コネクタ 97"/>
            <p:cNvCxnSpPr/>
            <p:nvPr/>
          </p:nvCxnSpPr>
          <p:spPr>
            <a:xfrm>
              <a:off x="8887147" y="4581128"/>
              <a:ext cx="0" cy="108012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pic>
          <p:nvPicPr>
            <p:cNvPr id="99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499" y="3861048"/>
              <a:ext cx="381143" cy="43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0" name="図 9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1433" y="2814836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101" name="図 10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54500" y="5733256"/>
              <a:ext cx="385892" cy="215677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102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74779" y="3957439"/>
              <a:ext cx="381143" cy="432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" name="図 10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0763" y="2805311"/>
              <a:ext cx="720080" cy="408046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pic>
          <p:nvPicPr>
            <p:cNvPr id="104" name="図 10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0112" y="5733256"/>
              <a:ext cx="386513" cy="216024"/>
            </a:xfrm>
            <a:prstGeom prst="rect">
              <a:avLst/>
            </a:prstGeom>
            <a:ln>
              <a:solidFill>
                <a:sysClr val="windowText" lastClr="000000"/>
              </a:solidFill>
            </a:ln>
          </p:spPr>
        </p:pic>
        <p:cxnSp>
          <p:nvCxnSpPr>
            <p:cNvPr id="105" name="直線矢印コネクタ 104"/>
            <p:cNvCxnSpPr>
              <a:stCxn id="84" idx="3"/>
            </p:cNvCxnSpPr>
            <p:nvPr/>
          </p:nvCxnSpPr>
          <p:spPr>
            <a:xfrm>
              <a:off x="5142731" y="5661248"/>
              <a:ext cx="136815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106" name="正方形/長方形 105"/>
            <p:cNvSpPr/>
            <p:nvPr/>
          </p:nvSpPr>
          <p:spPr>
            <a:xfrm>
              <a:off x="1182291" y="2636912"/>
              <a:ext cx="6624736" cy="3744416"/>
            </a:xfrm>
            <a:prstGeom prst="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7859926" y="3140968"/>
              <a:ext cx="9685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Base view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8" name="テキスト ボックス 107"/>
            <p:cNvSpPr txBox="1"/>
            <p:nvPr/>
          </p:nvSpPr>
          <p:spPr>
            <a:xfrm>
              <a:off x="1228206" y="3679701"/>
              <a:ext cx="78739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(V1,V3)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09" name="テキスト ボックス 108"/>
            <p:cNvSpPr txBox="1"/>
            <p:nvPr/>
          </p:nvSpPr>
          <p:spPr>
            <a:xfrm>
              <a:off x="35496" y="4289301"/>
              <a:ext cx="11521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Camera parameters</a:t>
              </a:r>
              <a:endParaRPr kumimoji="0" lang="ja-JP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10" name="直線矢印コネクタ 109"/>
            <p:cNvCxnSpPr/>
            <p:nvPr/>
          </p:nvCxnSpPr>
          <p:spPr>
            <a:xfrm>
              <a:off x="155849" y="4565873"/>
              <a:ext cx="1166266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00000"/>
              </a:solidFill>
              <a:prstDash val="solid"/>
              <a:tailEnd type="arrow"/>
            </a:ln>
            <a:effectLst/>
          </p:spPr>
        </p:cxnSp>
        <p:sp>
          <p:nvSpPr>
            <p:cNvPr id="111" name="テキスト ボックス 110"/>
            <p:cNvSpPr txBox="1"/>
            <p:nvPr/>
          </p:nvSpPr>
          <p:spPr>
            <a:xfrm>
              <a:off x="2478705" y="5949280"/>
              <a:ext cx="14863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+Residual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12" name="テキスト ボックス 111"/>
            <p:cNvSpPr txBox="1"/>
            <p:nvPr/>
          </p:nvSpPr>
          <p:spPr>
            <a:xfrm>
              <a:off x="5076056" y="5949280"/>
              <a:ext cx="14863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ja-JP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ahoma" pitchFamily="34" charset="0"/>
                  <a:ea typeface="Tahoma" pitchFamily="34" charset="0"/>
                  <a:cs typeface="Tahoma" pitchFamily="34" charset="0"/>
                </a:rPr>
                <a:t>+Residual depth</a:t>
              </a:r>
              <a:endPara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ahoma" pitchFamily="34" charset="0"/>
                <a:cs typeface="Tahom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286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3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Feature of GVD (fast)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66700" y="908720"/>
            <a:ext cx="8734425" cy="40011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  <a:tabLst>
                <a:tab pos="361950" algn="l"/>
              </a:tabLst>
            </a:pPr>
            <a:r>
              <a:rPr lang="en-US" altLang="ja-JP" sz="2000" dirty="0" smtClean="0">
                <a:solidFill>
                  <a:srgbClr val="000000"/>
                </a:solidFill>
              </a:rPr>
              <a:t>Fast encoding/decoding time (Low complexity) </a:t>
            </a: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0" y="2282205"/>
            <a:ext cx="1313180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Comparing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 to ATM</a:t>
            </a:r>
          </a:p>
          <a:p>
            <a:r>
              <a:rPr lang="en-US" altLang="ja-JP" dirty="0">
                <a:solidFill>
                  <a:srgbClr val="000000"/>
                </a:solidFill>
              </a:rPr>
              <a:t>(</a:t>
            </a:r>
            <a:r>
              <a:rPr lang="en-US" altLang="ja-JP" dirty="0" smtClean="0">
                <a:solidFill>
                  <a:srgbClr val="000000"/>
                </a:solidFill>
              </a:rPr>
              <a:t>M24984)</a:t>
            </a: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0" y="4732759"/>
            <a:ext cx="1556836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Comparing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 to HTM</a:t>
            </a:r>
          </a:p>
          <a:p>
            <a:r>
              <a:rPr lang="en-US" altLang="ja-JP" dirty="0">
                <a:solidFill>
                  <a:srgbClr val="000000"/>
                </a:solidFill>
              </a:rPr>
              <a:t>(</a:t>
            </a:r>
            <a:r>
              <a:rPr lang="en-US" altLang="ja-JP" dirty="0" smtClean="0">
                <a:solidFill>
                  <a:srgbClr val="000000"/>
                </a:solidFill>
              </a:rPr>
              <a:t>M26013/</a:t>
            </a:r>
            <a:endParaRPr lang="en-US" altLang="ja-JP" dirty="0">
              <a:solidFill>
                <a:srgbClr val="000000"/>
              </a:solidFill>
            </a:endParaRPr>
          </a:p>
          <a:p>
            <a:r>
              <a:rPr lang="en-US" altLang="ja-JP" dirty="0">
                <a:solidFill>
                  <a:srgbClr val="000000"/>
                </a:solidFill>
              </a:rPr>
              <a:t>JCT2-A0071</a:t>
            </a:r>
            <a:r>
              <a:rPr lang="en-US" altLang="ja-JP" dirty="0" smtClean="0">
                <a:solidFill>
                  <a:srgbClr val="000000"/>
                </a:solidFill>
              </a:rPr>
              <a:t>)</a:t>
            </a:r>
            <a:endParaRPr lang="en-US" altLang="ja-JP" dirty="0">
              <a:solidFill>
                <a:srgbClr val="000000"/>
              </a:solidFill>
            </a:endParaRPr>
          </a:p>
        </p:txBody>
      </p:sp>
      <p:pic>
        <p:nvPicPr>
          <p:cNvPr id="80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330" y="3778374"/>
            <a:ext cx="36004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" name="Text Box 2"/>
          <p:cNvSpPr txBox="1">
            <a:spLocks noChangeArrowheads="1"/>
          </p:cNvSpPr>
          <p:nvPr/>
        </p:nvSpPr>
        <p:spPr bwMode="auto">
          <a:xfrm>
            <a:off x="4469933" y="4509956"/>
            <a:ext cx="676275" cy="279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en-US" altLang="ja-JP" sz="1400" dirty="0" smtClean="0">
                <a:solidFill>
                  <a:srgbClr val="000000"/>
                </a:solidFill>
                <a:ea typeface="ＭＳ 明朝" pitchFamily="17" charset="-128"/>
                <a:cs typeface="Arial" pitchFamily="34" charset="0"/>
              </a:rPr>
              <a:t>14.3%</a:t>
            </a:r>
            <a:endParaRPr lang="en-US" altLang="ja-JP" dirty="0" smtClean="0">
              <a:solidFill>
                <a:srgbClr val="000000"/>
              </a:solidFill>
            </a:endParaRPr>
          </a:p>
        </p:txBody>
      </p:sp>
      <p:pic>
        <p:nvPicPr>
          <p:cNvPr id="8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730" y="3778374"/>
            <a:ext cx="36004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6" name="Text Box 8"/>
          <p:cNvSpPr txBox="1">
            <a:spLocks noChangeArrowheads="1"/>
          </p:cNvSpPr>
          <p:nvPr/>
        </p:nvSpPr>
        <p:spPr bwMode="auto">
          <a:xfrm>
            <a:off x="8013292" y="4809490"/>
            <a:ext cx="676275" cy="279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  <a:tab pos="457200" algn="l"/>
                <a:tab pos="685800" algn="l"/>
                <a:tab pos="914400" algn="l"/>
              </a:tabLs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ＭＳ Ｐゴシック" pitchFamily="50" charset="-128"/>
              </a:defRPr>
            </a:lvl9pPr>
          </a:lstStyle>
          <a:p>
            <a:r>
              <a:rPr lang="en-US" altLang="ja-JP" sz="1400" dirty="0" smtClean="0">
                <a:solidFill>
                  <a:srgbClr val="000000"/>
                </a:solidFill>
                <a:ea typeface="ＭＳ 明朝" pitchFamily="17" charset="-128"/>
                <a:cs typeface="Arial" pitchFamily="34" charset="0"/>
              </a:rPr>
              <a:t>17.4%</a:t>
            </a:r>
            <a:endParaRPr lang="en-US" altLang="ja-JP" dirty="0" smtClean="0">
              <a:solidFill>
                <a:srgbClr val="000000"/>
              </a:solidFill>
            </a:endParaRPr>
          </a:p>
        </p:txBody>
      </p:sp>
      <p:sp>
        <p:nvSpPr>
          <p:cNvPr id="87" name="Rectangle 12"/>
          <p:cNvSpPr>
            <a:spLocks noChangeArrowheads="1"/>
          </p:cNvSpPr>
          <p:nvPr/>
        </p:nvSpPr>
        <p:spPr bwMode="auto">
          <a:xfrm>
            <a:off x="-133350" y="39395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ja-JP" smtClean="0">
              <a:solidFill>
                <a:srgbClr val="000000"/>
              </a:solidFill>
              <a:cs typeface="ＭＳ Ｐゴシック" pitchFamily="50" charset="-128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5565835" y="4952641"/>
            <a:ext cx="2501660" cy="57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線コネクタ 87"/>
          <p:cNvCxnSpPr/>
          <p:nvPr/>
        </p:nvCxnSpPr>
        <p:spPr>
          <a:xfrm>
            <a:off x="1957118" y="4650716"/>
            <a:ext cx="2501660" cy="575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139" y="1593175"/>
            <a:ext cx="3621385" cy="218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1609989"/>
            <a:ext cx="3589040" cy="216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テキスト ボックス 92"/>
          <p:cNvSpPr txBox="1"/>
          <p:nvPr/>
        </p:nvSpPr>
        <p:spPr>
          <a:xfrm>
            <a:off x="4135438" y="1842882"/>
            <a:ext cx="6116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50%</a:t>
            </a:r>
            <a:endParaRPr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7760989" y="1730787"/>
            <a:ext cx="5103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7%</a:t>
            </a:r>
            <a:endParaRPr lang="ja-JP" altLang="en-US" sz="1400" dirty="0">
              <a:solidFill>
                <a:srgbClr val="000000"/>
              </a:solidFill>
            </a:endParaRPr>
          </a:p>
        </p:txBody>
      </p:sp>
      <p:cxnSp>
        <p:nvCxnSpPr>
          <p:cNvPr id="95" name="直線コネクタ 94"/>
          <p:cNvCxnSpPr/>
          <p:nvPr/>
        </p:nvCxnSpPr>
        <p:spPr>
          <a:xfrm>
            <a:off x="5715000" y="1905000"/>
            <a:ext cx="2019120" cy="53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>
            <a:off x="2019300" y="2009775"/>
            <a:ext cx="2105025" cy="952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テキスト ボックス 69"/>
          <p:cNvSpPr txBox="1"/>
          <p:nvPr/>
        </p:nvSpPr>
        <p:spPr>
          <a:xfrm>
            <a:off x="6030069" y="1573560"/>
            <a:ext cx="1378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Decoding Time</a:t>
            </a:r>
            <a:endParaRPr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406799" y="1603276"/>
            <a:ext cx="1368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000000"/>
                </a:solidFill>
              </a:rPr>
              <a:t>Encoding Time</a:t>
            </a:r>
            <a:endParaRPr lang="ja-JP" altLang="en-US" sz="1400" dirty="0">
              <a:solidFill>
                <a:srgbClr val="000000"/>
              </a:solidFill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5353051" y="1261145"/>
            <a:ext cx="3619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000000"/>
                </a:solidFill>
              </a:rPr>
              <a:t>(view synthesis time is comparable.)</a:t>
            </a:r>
          </a:p>
        </p:txBody>
      </p:sp>
    </p:spTree>
    <p:extLst>
      <p:ext uri="{BB962C8B-B14F-4D97-AF65-F5344CB8AC3E}">
        <p14:creationId xmlns:p14="http://schemas.microsoft.com/office/powerpoint/2010/main" val="138338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4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342899"/>
            <a:ext cx="8348414" cy="409575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Feature of GVD (reasonable quality)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38125" y="908720"/>
            <a:ext cx="8762999" cy="400110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  <a:tabLst>
                <a:tab pos="361950" algn="l"/>
              </a:tabLst>
            </a:pPr>
            <a:r>
              <a:rPr lang="en-US" altLang="ja-JP" sz="2000" dirty="0" smtClean="0">
                <a:solidFill>
                  <a:srgbClr val="000000"/>
                </a:solidFill>
              </a:rPr>
              <a:t>Subjectively comparable quality (Reasonable coding efficiency)</a:t>
            </a:r>
            <a:endParaRPr lang="en-US" altLang="ja-JP" sz="2000" dirty="0">
              <a:solidFill>
                <a:srgbClr val="00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269157" y="1981597"/>
            <a:ext cx="209121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Comparing to ATM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(M25242)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708920"/>
            <a:ext cx="4390437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4131162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5371703" y="2010172"/>
            <a:ext cx="251863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Comparing to HTM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(M26320/JCT2-A0172)</a:t>
            </a:r>
            <a:endParaRPr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64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76456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5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Relationb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47650" y="908720"/>
            <a:ext cx="8762999" cy="1631216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p"/>
              <a:tabLst>
                <a:tab pos="712788" algn="l"/>
                <a:tab pos="4486275" algn="l"/>
              </a:tabLst>
            </a:pPr>
            <a:r>
              <a:rPr lang="en-US" altLang="ja-JP" sz="2000" dirty="0" smtClean="0">
                <a:solidFill>
                  <a:srgbClr val="000000"/>
                </a:solidFill>
              </a:rPr>
              <a:t>GVD and 3DV tracks are compensating each other as a low complexity profile and a high coding efficiency </a:t>
            </a:r>
            <a:r>
              <a:rPr lang="en-US" altLang="ja-JP" sz="2000" dirty="0">
                <a:solidFill>
                  <a:srgbClr val="000000"/>
                </a:solidFill>
              </a:rPr>
              <a:t>profile (</a:t>
            </a:r>
            <a:r>
              <a:rPr lang="en-US" altLang="ja-JP" sz="2000" dirty="0" smtClean="0">
                <a:solidFill>
                  <a:srgbClr val="000000"/>
                </a:solidFill>
              </a:rPr>
              <a:t>JCT3V-B0058/M26750).</a:t>
            </a:r>
          </a:p>
          <a:p>
            <a:pPr marL="342900" indent="-342900">
              <a:buFont typeface="Wingdings" pitchFamily="2" charset="2"/>
              <a:buChar char="p"/>
              <a:tabLst>
                <a:tab pos="712788" algn="l"/>
                <a:tab pos="4486275" algn="l"/>
              </a:tabLst>
            </a:pPr>
            <a:endParaRPr lang="en-US" altLang="ja-JP" sz="2000" dirty="0">
              <a:solidFill>
                <a:srgbClr val="000000"/>
              </a:solidFill>
            </a:endParaRPr>
          </a:p>
          <a:p>
            <a:pPr marL="342900" indent="-342900">
              <a:buFont typeface="Wingdings" pitchFamily="2" charset="2"/>
              <a:buChar char="p"/>
              <a:tabLst>
                <a:tab pos="712788" algn="l"/>
                <a:tab pos="4486275" algn="l"/>
              </a:tabLst>
            </a:pPr>
            <a:r>
              <a:rPr lang="en-US" altLang="ja-JP" sz="2000" dirty="0" smtClean="0">
                <a:solidFill>
                  <a:srgbClr val="000000"/>
                </a:solidFill>
              </a:rPr>
              <a:t>A harmonized bit stream syntax must be defined.</a:t>
            </a:r>
          </a:p>
          <a:p>
            <a:pPr marL="342900" indent="-342900">
              <a:buFont typeface="Wingdings" pitchFamily="2" charset="2"/>
              <a:buChar char="p"/>
              <a:tabLst>
                <a:tab pos="712788" algn="l"/>
                <a:tab pos="4486275" algn="l"/>
              </a:tabLst>
            </a:pPr>
            <a:endParaRPr lang="en-US" altLang="ja-JP" sz="2000" dirty="0" smtClean="0">
              <a:solidFill>
                <a:srgbClr val="000000"/>
              </a:solidFill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403648" y="2996952"/>
            <a:ext cx="6048672" cy="2592288"/>
            <a:chOff x="1403648" y="2996952"/>
            <a:chExt cx="6048672" cy="2592288"/>
          </a:xfrm>
        </p:grpSpPr>
        <p:sp>
          <p:nvSpPr>
            <p:cNvPr id="36" name="正方形/長方形 35"/>
            <p:cNvSpPr/>
            <p:nvPr/>
          </p:nvSpPr>
          <p:spPr>
            <a:xfrm>
              <a:off x="2267744" y="4293096"/>
              <a:ext cx="864096" cy="576064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GVD</a:t>
              </a:r>
            </a:p>
            <a:p>
              <a:pPr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format</a:t>
              </a:r>
              <a:endParaRPr kumimoji="0" lang="ja-JP" altLang="en-US" sz="1600" kern="0" dirty="0">
                <a:solidFill>
                  <a:srgbClr val="000000"/>
                </a:solidFill>
                <a:latin typeface="Tahoma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4932040" y="4077072"/>
              <a:ext cx="1368152" cy="86409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3DV </a:t>
              </a:r>
            </a:p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tracks</a:t>
              </a: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1403648" y="3429000"/>
              <a:ext cx="23762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Low complexity profile</a:t>
              </a:r>
              <a:endParaRPr kumimoji="0" lang="ja-JP" altLang="en-US" kern="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3923928" y="2996952"/>
              <a:ext cx="331236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kumimoji="0" lang="en-US" altLang="ja-JP" sz="1600" kern="0" dirty="0" smtClean="0">
                  <a:solidFill>
                    <a:srgbClr val="FF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High coding efficiency profile</a:t>
              </a:r>
              <a:endParaRPr kumimoji="0" lang="ja-JP" altLang="en-US" kern="0" dirty="0">
                <a:solidFill>
                  <a:srgbClr val="FF0000"/>
                </a:solidFill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" name="円/楕円 1"/>
            <p:cNvSpPr/>
            <p:nvPr/>
          </p:nvSpPr>
          <p:spPr>
            <a:xfrm>
              <a:off x="2051720" y="3861048"/>
              <a:ext cx="2592288" cy="1440160"/>
            </a:xfrm>
            <a:prstGeom prst="ellipse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3131840" y="3429000"/>
              <a:ext cx="4320480" cy="2160240"/>
            </a:xfrm>
            <a:prstGeom prst="ellipse">
              <a:avLst/>
            </a:prstGeom>
            <a:noFill/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3131840" y="4005064"/>
              <a:ext cx="1440160" cy="1008112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Core codec</a:t>
              </a:r>
            </a:p>
            <a:p>
              <a:pPr algn="ctr"/>
              <a:r>
                <a:rPr kumimoji="0" lang="en-US" altLang="ja-JP" sz="1600" kern="0" dirty="0" smtClean="0">
                  <a:solidFill>
                    <a:srgbClr val="000000"/>
                  </a:solidFill>
                  <a:latin typeface="Tahoma"/>
                </a:rPr>
                <a:t>(AVC, HEVC)</a:t>
              </a:r>
              <a:endParaRPr kumimoji="0" lang="ja-JP" altLang="en-US" sz="1600" kern="0" dirty="0">
                <a:solidFill>
                  <a:srgbClr val="000000"/>
                </a:solidFill>
                <a:latin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08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6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Bitstream</a:t>
            </a:r>
            <a:r>
              <a:rPr lang="en-US" altLang="ja-JP" dirty="0" smtClean="0">
                <a:solidFill>
                  <a:srgbClr val="000000"/>
                </a:solidFill>
              </a:rPr>
              <a:t> syntax (opt.1)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97988"/>
              </p:ext>
            </p:extLst>
          </p:nvPr>
        </p:nvGraphicFramePr>
        <p:xfrm>
          <a:off x="582985" y="2529483"/>
          <a:ext cx="3240360" cy="3078342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start_code_prefix_one_3bytes (24)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(1)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(2)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(5)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for(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&lt;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rbsp_byte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(8)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テキスト ボックス 43"/>
          <p:cNvSpPr txBox="1"/>
          <p:nvPr/>
        </p:nvSpPr>
        <p:spPr>
          <a:xfrm>
            <a:off x="683568" y="1716435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AVC(H.264) stream syntax</a:t>
            </a:r>
            <a:endParaRPr lang="ja-JP" altLang="en-US" kern="0" dirty="0">
              <a:solidFill>
                <a:srgbClr val="0000CC"/>
              </a:solidFill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146399"/>
              </p:ext>
            </p:extLst>
          </p:nvPr>
        </p:nvGraphicFramePr>
        <p:xfrm>
          <a:off x="5220072" y="1268760"/>
          <a:ext cx="3240360" cy="5130570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start_code_prefix_one_3bytes (24)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(1)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(2)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new 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(5) </a:t>
                      </a:r>
                      <a:r>
                        <a:rPr lang="ja-JP" altLang="en-US" sz="16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/* =24 */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</a:t>
                      </a: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Alternative 3D Flag (1)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</a:t>
                      </a:r>
                      <a:r>
                        <a:rPr lang="en-US" altLang="ja-JP" sz="1600" b="1" dirty="0" err="1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gvd</a:t>
                      </a: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flag (2)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</a:t>
                      </a:r>
                      <a:r>
                        <a:rPr lang="en-US" altLang="ja-JP" sz="1600" b="1" baseline="0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="1" dirty="0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reserved_5bits (5)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altLang="ja-JP" sz="1600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</a:t>
                      </a:r>
                      <a:r>
                        <a:rPr lang="en-GB" altLang="ja-JP" sz="16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 </a:t>
                      </a:r>
                      <a:r>
                        <a:rPr lang="en-GB" altLang="ja-JP" sz="1600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GB" altLang="ja-JP" sz="1600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) {</a:t>
                      </a:r>
                      <a:endParaRPr lang="ja-JP" altLang="ja-JP" sz="1600" dirty="0" smtClean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(1)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(2)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(5)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for(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&lt;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rbsp_byte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" name="テキスト ボックス 48"/>
          <p:cNvSpPr txBox="1"/>
          <p:nvPr/>
        </p:nvSpPr>
        <p:spPr>
          <a:xfrm>
            <a:off x="4788024" y="836712"/>
            <a:ext cx="4006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Alternative 3D Format stream syntax</a:t>
            </a:r>
            <a:endParaRPr lang="ja-JP" altLang="en-US" kern="0" dirty="0">
              <a:solidFill>
                <a:srgbClr val="0000CC"/>
              </a:solidFill>
            </a:endParaRPr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3829050" y="1628800"/>
            <a:ext cx="1391022" cy="1238225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3838575" y="2867025"/>
            <a:ext cx="1381497" cy="777999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コネクタ 56"/>
          <p:cNvCxnSpPr/>
          <p:nvPr/>
        </p:nvCxnSpPr>
        <p:spPr>
          <a:xfrm>
            <a:off x="3829050" y="5600700"/>
            <a:ext cx="1391022" cy="780628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283968" y="2503190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Insert 2 bytes</a:t>
            </a:r>
            <a:endParaRPr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62" name="直線コネクタ 61"/>
          <p:cNvCxnSpPr/>
          <p:nvPr/>
        </p:nvCxnSpPr>
        <p:spPr>
          <a:xfrm flipV="1">
            <a:off x="3819525" y="1268761"/>
            <a:ext cx="1400547" cy="1264889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4067944" y="3861048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No change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86594" y="5782791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ysClr val="windowText" lastClr="000000"/>
                </a:solidFill>
              </a:rPr>
              <a:t>2 byte </a:t>
            </a:r>
            <a:r>
              <a:rPr lang="en-US" altLang="ja-JP" kern="0" dirty="0">
                <a:solidFill>
                  <a:sysClr val="windowText" lastClr="000000"/>
                </a:solidFill>
              </a:rPr>
              <a:t>header </a:t>
            </a:r>
            <a:r>
              <a:rPr lang="en-US" altLang="ja-JP" kern="0" dirty="0" smtClean="0">
                <a:solidFill>
                  <a:sysClr val="windowText" lastClr="000000"/>
                </a:solidFill>
              </a:rPr>
              <a:t>Insertion keeps the consistency with existing streams. </a:t>
            </a:r>
            <a:endParaRPr lang="ja-JP" altLang="en-US" kern="0" dirty="0">
              <a:solidFill>
                <a:sysClr val="windowText" lastClr="00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44871" y="880145"/>
            <a:ext cx="3746104" cy="1477328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p"/>
              <a:tabLst>
                <a:tab pos="712788" algn="l"/>
                <a:tab pos="4486275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Define a new NAL unit Type</a:t>
            </a:r>
            <a:r>
              <a:rPr lang="ja-JP" altLang="en-US" dirty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when AVC, MVC, MVC+D, 3D-AVC, HEVC, MV-HEVC and 3D-HEVC codecs are used. </a:t>
            </a:r>
            <a:r>
              <a:rPr lang="en-US" altLang="ja-JP" dirty="0">
                <a:solidFill>
                  <a:srgbClr val="000000"/>
                </a:solidFill>
              </a:rPr>
              <a:t>(</a:t>
            </a:r>
            <a:r>
              <a:rPr lang="en-US" altLang="ja-JP" dirty="0" smtClean="0">
                <a:solidFill>
                  <a:srgbClr val="000000"/>
                </a:solidFill>
              </a:rPr>
              <a:t>JCT3V-B0059/M26751)</a:t>
            </a:r>
          </a:p>
        </p:txBody>
      </p:sp>
    </p:spTree>
    <p:extLst>
      <p:ext uri="{BB962C8B-B14F-4D97-AF65-F5344CB8AC3E}">
        <p14:creationId xmlns:p14="http://schemas.microsoft.com/office/powerpoint/2010/main" val="291028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7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Bitstream</a:t>
            </a:r>
            <a:r>
              <a:rPr lang="en-US" altLang="ja-JP" dirty="0" smtClean="0">
                <a:solidFill>
                  <a:srgbClr val="000000"/>
                </a:solidFill>
              </a:rPr>
              <a:t> syntax (opt.2)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25821" y="908720"/>
            <a:ext cx="8765779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p"/>
              <a:tabLst>
                <a:tab pos="712788" algn="l"/>
                <a:tab pos="4486275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Define a new VUI parameter of depth type for MVC+D, 3D-AVC, 3D-HEVC</a:t>
            </a:r>
            <a:r>
              <a:rPr lang="en-US" altLang="ja-JP" dirty="0">
                <a:solidFill>
                  <a:srgbClr val="000000"/>
                </a:solidFill>
              </a:rPr>
              <a:t>. (</a:t>
            </a:r>
            <a:r>
              <a:rPr lang="en-US" altLang="ja-JP" dirty="0" smtClean="0">
                <a:solidFill>
                  <a:srgbClr val="000000"/>
                </a:solidFill>
              </a:rPr>
              <a:t>JCT3V-B0227/M27270)</a:t>
            </a:r>
          </a:p>
        </p:txBody>
      </p:sp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0998981"/>
              </p:ext>
            </p:extLst>
          </p:nvPr>
        </p:nvGraphicFramePr>
        <p:xfrm>
          <a:off x="373435" y="2539008"/>
          <a:ext cx="3240360" cy="3078342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start_code_prefix_one_3bytes(24)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(1)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(2)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(5)=7 (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Subset_SPS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for(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&lt;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rbsp_byte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(8) (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Subset_SPS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テキスト ボックス 11"/>
          <p:cNvSpPr txBox="1"/>
          <p:nvPr/>
        </p:nvSpPr>
        <p:spPr>
          <a:xfrm>
            <a:off x="445443" y="2106960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AVC(H.264) stream syntax</a:t>
            </a:r>
            <a:endParaRPr lang="ja-JP" altLang="en-US" kern="0" dirty="0">
              <a:solidFill>
                <a:srgbClr val="0000CC"/>
              </a:solidFill>
            </a:endParaRP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578558"/>
              </p:ext>
            </p:extLst>
          </p:nvPr>
        </p:nvGraphicFramePr>
        <p:xfrm>
          <a:off x="5048621" y="2221260"/>
          <a:ext cx="3590553" cy="3762418"/>
        </p:xfrm>
        <a:graphic>
          <a:graphicData uri="http://schemas.openxmlformats.org/drawingml/2006/table">
            <a:tbl>
              <a:tblPr/>
              <a:tblGrid>
                <a:gridCol w="3590553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subset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seq_parameter_set_rbsp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 ) {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seq_parameter_set_data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bit_equal_to_one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seq_parameter_set_mvc_extension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mvc_vui_parameter_present_flag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……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err="1" smtClean="0">
                          <a:solidFill>
                            <a:srgbClr val="FF0000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depth_type_info_present_flag</a:t>
                      </a:r>
                      <a:endParaRPr lang="ja-JP" sz="1600" b="1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baseline="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depth_type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baseline="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600" b="1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bit_equal_to_one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seq_parameter_set_3dvc_extension() </a:t>
                      </a:r>
                      <a:endParaRPr lang="ja-JP" sz="1600" dirty="0">
                        <a:solidFill>
                          <a:schemeClr val="tx1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err="1" smtClean="0">
                          <a:solidFill>
                            <a:schemeClr val="tx1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rbps_trailing_bits</a:t>
                      </a:r>
                      <a:r>
                        <a:rPr lang="en-US" altLang="ja-JP" sz="1600" b="1" dirty="0" smtClean="0">
                          <a:solidFill>
                            <a:schemeClr val="tx1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()</a:t>
                      </a:r>
                      <a:endParaRPr lang="ja-JP" sz="1600" b="1" dirty="0">
                        <a:solidFill>
                          <a:schemeClr val="tx1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5264274" y="1532037"/>
            <a:ext cx="3236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err="1" smtClean="0">
                <a:solidFill>
                  <a:srgbClr val="0000CC"/>
                </a:solidFill>
              </a:rPr>
              <a:t>Depth_type</a:t>
            </a:r>
            <a:r>
              <a:rPr lang="en-US" altLang="ja-JP" kern="0" dirty="0" smtClean="0">
                <a:solidFill>
                  <a:srgbClr val="0000CC"/>
                </a:solidFill>
              </a:rPr>
              <a:t> VUI signaling</a:t>
            </a:r>
            <a:r>
              <a:rPr lang="ja-JP" altLang="en-US" kern="0" dirty="0" smtClean="0">
                <a:solidFill>
                  <a:srgbClr val="0000CC"/>
                </a:solidFill>
              </a:rPr>
              <a:t> </a:t>
            </a:r>
            <a:r>
              <a:rPr lang="en-US" altLang="ja-JP" kern="0" dirty="0" smtClean="0">
                <a:solidFill>
                  <a:srgbClr val="0000CC"/>
                </a:solidFill>
              </a:rPr>
              <a:t>for </a:t>
            </a:r>
          </a:p>
          <a:p>
            <a:pPr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Alternative 3D Format</a:t>
            </a:r>
            <a:endParaRPr lang="ja-JP" altLang="en-US" kern="0" dirty="0">
              <a:solidFill>
                <a:srgbClr val="0000CC"/>
              </a:solidFill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3609975" y="4924425"/>
            <a:ext cx="1447800" cy="104775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V="1">
            <a:off x="3600450" y="2228850"/>
            <a:ext cx="1428750" cy="2371726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79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>
          <a:xfrm>
            <a:off x="8604448" y="6165304"/>
            <a:ext cx="379617" cy="365125"/>
          </a:xfrm>
        </p:spPr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8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47" name="タイトル 1"/>
          <p:cNvSpPr txBox="1">
            <a:spLocks/>
          </p:cNvSpPr>
          <p:nvPr/>
        </p:nvSpPr>
        <p:spPr>
          <a:xfrm>
            <a:off x="395536" y="260649"/>
            <a:ext cx="7772400" cy="64807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1"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dirty="0" err="1" smtClean="0">
                <a:solidFill>
                  <a:srgbClr val="000000"/>
                </a:solidFill>
              </a:rPr>
              <a:t>Bitstream</a:t>
            </a:r>
            <a:r>
              <a:rPr lang="en-US" altLang="ja-JP" dirty="0" smtClean="0">
                <a:solidFill>
                  <a:srgbClr val="000000"/>
                </a:solidFill>
              </a:rPr>
              <a:t> syntax (opt.3)</a:t>
            </a:r>
            <a:endParaRPr lang="ja-JP" altLang="en-US" dirty="0">
              <a:solidFill>
                <a:srgbClr val="000000"/>
              </a:solidFill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111312"/>
              </p:ext>
            </p:extLst>
          </p:nvPr>
        </p:nvGraphicFramePr>
        <p:xfrm>
          <a:off x="621085" y="2529483"/>
          <a:ext cx="3240360" cy="3078342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start_code_prefix_one_3bytes(24)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 </a:t>
                      </a:r>
                      <a:r>
                        <a:rPr lang="en-GB" sz="1600" dirty="0" err="1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GB" sz="1600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forbidden_zero_bit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(1)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nal_ref_idc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(2)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nal_unit_type</a:t>
                      </a:r>
                      <a:r>
                        <a:rPr lang="en-GB" sz="1600" b="1" dirty="0" smtClean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(5)=6 (SEI)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for(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&lt;</a:t>
                      </a:r>
                      <a:r>
                        <a:rPr lang="en-US" altLang="ja-JP" sz="1600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NumBytesInNALunit</a:t>
                      </a:r>
                      <a:r>
                        <a:rPr lang="en-US" altLang="ja-JP" sz="1600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) {</a:t>
                      </a:r>
                      <a:endParaRPr lang="ja-JP" sz="1600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 </a:t>
                      </a: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rbsp_byte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(8) (SEI message)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}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4" name="テキスト ボックス 43"/>
          <p:cNvSpPr txBox="1"/>
          <p:nvPr/>
        </p:nvSpPr>
        <p:spPr>
          <a:xfrm>
            <a:off x="693093" y="2097435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AVC(H.264) stream syntax</a:t>
            </a:r>
            <a:endParaRPr lang="ja-JP" altLang="en-US" kern="0" dirty="0">
              <a:solidFill>
                <a:srgbClr val="0000CC"/>
              </a:solidFill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253326"/>
              </p:ext>
            </p:extLst>
          </p:nvPr>
        </p:nvGraphicFramePr>
        <p:xfrm>
          <a:off x="5305797" y="3859560"/>
          <a:ext cx="3240360" cy="1710190"/>
        </p:xfrm>
        <a:graphic>
          <a:graphicData uri="http://schemas.openxmlformats.org/drawingml/2006/table">
            <a:tbl>
              <a:tblPr/>
              <a:tblGrid>
                <a:gridCol w="3240360"/>
              </a:tblGrid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b="1" dirty="0" err="1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sei_message</a:t>
                      </a:r>
                      <a:r>
                        <a:rPr lang="en-US" altLang="ja-JP" sz="1600" b="1" dirty="0" smtClean="0"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(){</a:t>
                      </a:r>
                      <a:endParaRPr lang="ja-JP" sz="1600" b="1" dirty="0"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payloadType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(8)=54 (depth type)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payloadSize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(8)=1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	</a:t>
                      </a:r>
                      <a:r>
                        <a:rPr lang="en-GB" sz="1600" b="1" dirty="0" err="1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depth_type</a:t>
                      </a:r>
                      <a:r>
                        <a:rPr lang="en-GB" sz="160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ＭＳ 明朝"/>
                          <a:cs typeface="Times New Roman"/>
                        </a:rPr>
                        <a:t> (3)</a:t>
                      </a:r>
                      <a:endParaRPr lang="ja-JP" sz="1600" dirty="0">
                        <a:solidFill>
                          <a:srgbClr val="FF0000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3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altLang="ja-JP" sz="1600" dirty="0" smtClean="0">
                          <a:solidFill>
                            <a:schemeClr val="tx1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  </a:t>
                      </a:r>
                      <a:r>
                        <a:rPr lang="en-US" altLang="ja-JP" sz="1600" b="1" dirty="0" smtClean="0">
                          <a:solidFill>
                            <a:schemeClr val="tx1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="1" dirty="0" err="1" smtClean="0">
                          <a:solidFill>
                            <a:schemeClr val="tx1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rbps_trailing_bits</a:t>
                      </a:r>
                      <a:r>
                        <a:rPr lang="en-US" altLang="ja-JP" sz="1600" b="1" dirty="0" smtClean="0">
                          <a:solidFill>
                            <a:schemeClr val="tx1"/>
                          </a:solidFill>
                          <a:effectLst/>
                          <a:latin typeface="Times"/>
                          <a:ea typeface="ＭＳ 明朝"/>
                          <a:cs typeface="Times New Roman"/>
                        </a:rPr>
                        <a:t>(5)</a:t>
                      </a:r>
                      <a:endParaRPr lang="ja-JP" sz="1600" b="1" dirty="0">
                        <a:solidFill>
                          <a:schemeClr val="tx1"/>
                        </a:solidFill>
                        <a:effectLst/>
                        <a:latin typeface="Times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9" name="テキスト ボックス 48"/>
          <p:cNvSpPr txBox="1"/>
          <p:nvPr/>
        </p:nvSpPr>
        <p:spPr>
          <a:xfrm>
            <a:off x="5454774" y="3151287"/>
            <a:ext cx="3288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altLang="ja-JP" kern="0" dirty="0" err="1" smtClean="0">
                <a:solidFill>
                  <a:srgbClr val="0000CC"/>
                </a:solidFill>
              </a:rPr>
              <a:t>Depth_type</a:t>
            </a:r>
            <a:r>
              <a:rPr lang="en-US" altLang="ja-JP" kern="0" dirty="0" smtClean="0">
                <a:solidFill>
                  <a:srgbClr val="0000CC"/>
                </a:solidFill>
              </a:rPr>
              <a:t> SEI signaling for </a:t>
            </a:r>
          </a:p>
          <a:p>
            <a:pPr>
              <a:defRPr/>
            </a:pPr>
            <a:r>
              <a:rPr lang="en-US" altLang="ja-JP" kern="0" dirty="0" smtClean="0">
                <a:solidFill>
                  <a:srgbClr val="0000CC"/>
                </a:solidFill>
              </a:rPr>
              <a:t>Alternative 3D Format</a:t>
            </a:r>
            <a:endParaRPr lang="ja-JP" altLang="en-US" kern="0" dirty="0">
              <a:solidFill>
                <a:srgbClr val="0000CC"/>
              </a:solidFill>
            </a:endParaRPr>
          </a:p>
        </p:txBody>
      </p:sp>
      <p:cxnSp>
        <p:nvCxnSpPr>
          <p:cNvPr id="57" name="直線コネクタ 56"/>
          <p:cNvCxnSpPr/>
          <p:nvPr/>
        </p:nvCxnSpPr>
        <p:spPr>
          <a:xfrm>
            <a:off x="3857625" y="4914900"/>
            <a:ext cx="1438275" cy="676275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コネクタ 61"/>
          <p:cNvCxnSpPr/>
          <p:nvPr/>
        </p:nvCxnSpPr>
        <p:spPr>
          <a:xfrm flipV="1">
            <a:off x="3848100" y="3838575"/>
            <a:ext cx="1476375" cy="752476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35346" y="1013495"/>
            <a:ext cx="8765779" cy="646331"/>
          </a:xfrm>
          <a:prstGeom prst="rect">
            <a:avLst/>
          </a:prstGeom>
          <a:solidFill>
            <a:srgbClr val="CC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p"/>
              <a:tabLst>
                <a:tab pos="712788" algn="l"/>
                <a:tab pos="4486275" algn="l"/>
              </a:tabLst>
            </a:pPr>
            <a:r>
              <a:rPr lang="en-US" altLang="ja-JP" dirty="0" smtClean="0">
                <a:solidFill>
                  <a:srgbClr val="000000"/>
                </a:solidFill>
              </a:rPr>
              <a:t>Define a new SEI message for depth type which signals view synthesis method for MVC+D, 3D-AVC and 3D-HEVC</a:t>
            </a:r>
            <a:r>
              <a:rPr lang="en-US" altLang="ja-JP" dirty="0">
                <a:solidFill>
                  <a:srgbClr val="000000"/>
                </a:solidFill>
              </a:rPr>
              <a:t>. (JCT3V-B0227/M27270</a:t>
            </a:r>
            <a:r>
              <a:rPr lang="en-US" altLang="ja-JP" dirty="0" smtClean="0">
                <a:solidFill>
                  <a:srgbClr val="000000"/>
                </a:solidFill>
              </a:rPr>
              <a:t>)</a:t>
            </a: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64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80A0E-6161-416B-BBE3-1C0EF7C0780A}" type="slidenum">
              <a:rPr lang="ja-JP" altLang="en-US" smtClean="0">
                <a:solidFill>
                  <a:srgbClr val="000000"/>
                </a:solidFill>
              </a:rPr>
              <a:pPr/>
              <a:t>9</a:t>
            </a:fld>
            <a:endParaRPr lang="ja-JP" altLang="en-US" dirty="0">
              <a:solidFill>
                <a:srgbClr val="00000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51520" y="152719"/>
            <a:ext cx="8640960" cy="723582"/>
          </a:xfrm>
        </p:spPr>
        <p:txBody>
          <a:bodyPr/>
          <a:lstStyle/>
          <a:p>
            <a:r>
              <a:rPr kumimoji="1" lang="en-US" altLang="ja-JP" dirty="0" smtClean="0"/>
              <a:t>	Depth Type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400877"/>
              </p:ext>
            </p:extLst>
          </p:nvPr>
        </p:nvGraphicFramePr>
        <p:xfrm>
          <a:off x="1457960" y="1501220"/>
          <a:ext cx="6257290" cy="2657341"/>
        </p:xfrm>
        <a:graphic>
          <a:graphicData uri="http://schemas.openxmlformats.org/drawingml/2006/table">
            <a:tbl>
              <a:tblPr/>
              <a:tblGrid>
                <a:gridCol w="1563821"/>
                <a:gridCol w="4693469"/>
              </a:tblGrid>
              <a:tr h="45140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360"/>
                        </a:spcBef>
                        <a:spcAft>
                          <a:spcPts val="36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b="1" kern="100" dirty="0" err="1">
                          <a:effectLst/>
                          <a:latin typeface="Times New Roman"/>
                          <a:ea typeface="ＭＳ 明朝"/>
                        </a:rPr>
                        <a:t>depth_type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360"/>
                        </a:spcBef>
                        <a:spcAft>
                          <a:spcPts val="36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b="1" kern="100">
                          <a:effectLst/>
                          <a:latin typeface="Times New Roman"/>
                          <a:ea typeface="ＭＳ 明朝"/>
                        </a:rPr>
                        <a:t>interpretation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8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Global depth for 2 view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598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1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Global depth and residual depth for 2 view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8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2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Global depth for 3 view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0089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3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Global depth and residual depth for 3 view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8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4</a:t>
                      </a:r>
                      <a:endParaRPr lang="ja-JP" sz="1800" kern="10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明朝"/>
                        </a:rPr>
                        <a:t>Reserved for Warp</a:t>
                      </a:r>
                      <a:endParaRPr lang="ja-JP" sz="1800" kern="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2884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5…6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Unspecified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921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>
                          <a:effectLst/>
                          <a:latin typeface="Times New Roman"/>
                          <a:ea typeface="ＭＳ 明朝"/>
                        </a:rPr>
                        <a:t>7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auto" hangingPunct="1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GB" sz="2000" kern="100" dirty="0">
                          <a:effectLst/>
                          <a:latin typeface="Times New Roman"/>
                          <a:ea typeface="ＭＳ 明朝"/>
                        </a:rPr>
                        <a:t>Reserved for future extension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50800" marR="508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962459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エッセンシャル">
  <a:themeElements>
    <a:clrScheme name="エッセンシャル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エッセンシャル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エッセンシャル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2127</TotalTime>
  <Words>748</Words>
  <Application>Microsoft Office PowerPoint</Application>
  <PresentationFormat>画面に合わせる (4:3)</PresentationFormat>
  <Paragraphs>264</Paragraphs>
  <Slides>11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11</vt:i4>
      </vt:variant>
    </vt:vector>
  </HeadingPairs>
  <TitlesOfParts>
    <vt:vector size="13" baseType="lpstr">
      <vt:lpstr>エッセンシャル</vt:lpstr>
      <vt:lpstr>1_エッセンシャル</vt:lpstr>
      <vt:lpstr>JCT3v-C0043/M27777: report on the relation of global view and depth format and 3DV standardization tracks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 Depth Type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Windows ユーザー</dc:creator>
  <cp:lastModifiedBy>Windows ユーザー</cp:lastModifiedBy>
  <cp:revision>152</cp:revision>
  <cp:lastPrinted>2012-07-10T06:50:05Z</cp:lastPrinted>
  <dcterms:created xsi:type="dcterms:W3CDTF">2012-01-28T06:45:16Z</dcterms:created>
  <dcterms:modified xsi:type="dcterms:W3CDTF">2013-01-10T04:58:55Z</dcterms:modified>
</cp:coreProperties>
</file>