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864" r:id="rId1"/>
  </p:sldMasterIdLst>
  <p:notesMasterIdLst>
    <p:notesMasterId r:id="rId10"/>
  </p:notesMasterIdLst>
  <p:sldIdLst>
    <p:sldId id="279" r:id="rId2"/>
    <p:sldId id="262" r:id="rId3"/>
    <p:sldId id="273" r:id="rId4"/>
    <p:sldId id="285" r:id="rId5"/>
    <p:sldId id="270" r:id="rId6"/>
    <p:sldId id="282" r:id="rId7"/>
    <p:sldId id="286" r:id="rId8"/>
    <p:sldId id="271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62" autoAdjust="0"/>
    <p:restoredTop sz="75888" autoAdjust="0"/>
  </p:normalViewPr>
  <p:slideViewPr>
    <p:cSldViewPr>
      <p:cViewPr varScale="1">
        <p:scale>
          <a:sx n="128" d="100"/>
          <a:sy n="128" d="100"/>
        </p:scale>
        <p:origin x="-10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A88EE3-3604-46F6-ADE5-8EAA77156455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16029-BD5C-46DE-A818-01B1ECCE864D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C600E4-6222-4875-8E00-0D78384193C2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83BB-9C82-4A7A-AE7B-DA68D69578AF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F959-E06F-47A3-8ED0-56E3F2E635FA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CF906-D6EA-4553-A1AC-806AC93B9037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C42CB-714B-41DB-8F00-B3C20FB72F0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85489-6BF4-4421-90CF-E7FE3DC85BA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DE98-BC66-4D87-B009-F330F595D11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11802-E7AC-410D-BCEC-AB9514F70CB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734CF-6CBB-4BA1-A98C-E5403FFA497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DE1F8-0B79-479A-AE7D-41D5AD0976E8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0D609-A66F-4ED8-932B-1A90A06E2BC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D15C-D818-4074-8D51-95E51498996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92AC-7CA7-4380-9D32-8736311D2E5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6BEC-E77B-44A3-8D02-E83A51E87111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13CF-1124-4943-953A-82ABEA3D1D7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D2C-1B55-4805-B90D-13ECD7512209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21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5" name="Picture 2" descr="D:\●2012\업무계획수립\과제별\슬로건 변경안\신규 Visual파일들\LGE Slogan 2012_Text_PPT용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697E1-B44B-45A9-9EC8-592CC0A7480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AB527-E5D1-4F05-A833-76833911D387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D86A1-89B8-44EE-BB73-E021961C9A25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A1630B-B95B-4F99-BCB9-3135BD21F75F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5C1BAA-80CF-476B-99AB-E367BCE3935C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152400" y="6873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520113" y="1873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152400" y="66055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04813" y="67532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C93B9-29D0-4AF8-B9B1-79820035863C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957EA-A751-46C8-950B-E99D66A1415E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9A46A-73DD-4D7F-ABAE-DD9CD31ADF18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24E0696F-A176-4873-A8BE-9596FB1C1DD1}" type="datetime1">
              <a:rPr lang="ko-KR" altLang="en-US" smtClean="0"/>
              <a:pPr/>
              <a:t>2013-01-10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  <p:sldLayoutId id="2147483883" r:id="rId19"/>
    <p:sldLayoutId id="2147483884" r:id="rId20"/>
    <p:sldLayoutId id="2147483885" r:id="rId21"/>
    <p:sldLayoutId id="2147483886" r:id="rId22"/>
    <p:sldLayoutId id="2147483887" r:id="rId23"/>
    <p:sldLayoutId id="2147483888" r:id="rId24"/>
    <p:sldLayoutId id="2147483889" r:id="rId25"/>
    <p:sldLayoutId id="2147483890" r:id="rId2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1000108"/>
            <a:ext cx="8286808" cy="928694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2832590" y="2941639"/>
            <a:ext cx="3424603" cy="185578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91417" tIns="45709" rIns="91417" bIns="45709" anchor="ctr"/>
          <a:lstStyle/>
          <a:p>
            <a:pPr marL="446088" indent="-263525">
              <a:lnSpc>
                <a:spcPct val="130000"/>
              </a:lnSpc>
            </a:pPr>
            <a:r>
              <a:rPr lang="en-US" altLang="ko-KR" sz="1400" b="1" dirty="0">
                <a:latin typeface="Arial" charset="0"/>
                <a:ea typeface="Dotum" pitchFamily="34" charset="-127"/>
              </a:rPr>
              <a:t>   1. </a:t>
            </a: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Summary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2. Proposed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3. Experimental Results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4. Conclusion</a:t>
            </a:r>
            <a:endParaRPr lang="en-US" altLang="ko-KR" sz="14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828193" y="2603500"/>
            <a:ext cx="3433397" cy="3683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89978" tIns="45709" rIns="89978" bIns="45709" anchor="ctr"/>
          <a:lstStyle/>
          <a:p>
            <a:pPr algn="ctr"/>
            <a:r>
              <a:rPr lang="en-US" altLang="ko-KR" b="1" dirty="0" smtClean="0">
                <a:latin typeface="Arial" charset="0"/>
                <a:ea typeface="Dotum" pitchFamily="34" charset="-127"/>
              </a:rPr>
              <a:t>Contents</a:t>
            </a:r>
            <a:endParaRPr lang="ko-KR" altLang="en-US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71472" y="974107"/>
            <a:ext cx="7929618" cy="9546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17" tIns="46011" rIns="92017" bIns="46011" anchor="ctr">
            <a:spAutoFit/>
          </a:bodyPr>
          <a:lstStyle/>
          <a:p>
            <a:pPr algn="ctr" defTabSz="762000" eaLnBrk="0" latinLnBrk="0" hangingPunct="0"/>
            <a:r>
              <a:rPr lang="en-CA" sz="2800" b="1" dirty="0" smtClean="0"/>
              <a:t>CE6.h </a:t>
            </a:r>
            <a:r>
              <a:rPr lang="en-CA" sz="2800" b="1" dirty="0" smtClean="0"/>
              <a:t>related : </a:t>
            </a:r>
            <a:r>
              <a:rPr lang="en-CA" sz="2800" b="1" dirty="0" smtClean="0"/>
              <a:t>Modified Index Assignment of Depth Intra Modes in </a:t>
            </a:r>
            <a:r>
              <a:rPr lang="en-CA" sz="2800" b="1" dirty="0" smtClean="0"/>
              <a:t>SDC </a:t>
            </a:r>
            <a:r>
              <a:rPr lang="en-CA" sz="2800" b="1" dirty="0" smtClean="0"/>
              <a:t>(JCT3V-C0042)</a:t>
            </a:r>
            <a:endParaRPr kumimoji="0" lang="ko-KR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8" name="Text Box 2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107842" y="4929198"/>
            <a:ext cx="1107100" cy="31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59" tIns="47879" rIns="95759" bIns="47879">
            <a:spAutoFit/>
          </a:bodyPr>
          <a:lstStyle/>
          <a:p>
            <a:pPr algn="ctr" defTabSz="958850"/>
            <a:r>
              <a:rPr lang="en-US" altLang="ko-KR" sz="1400" b="1" dirty="0" smtClean="0">
                <a:solidFill>
                  <a:srgbClr val="000000"/>
                </a:solidFill>
                <a:latin typeface="Arial" charset="0"/>
                <a:ea typeface="Dotum" pitchFamily="34" charset="-127"/>
              </a:rPr>
              <a:t>2013-01-17</a:t>
            </a:r>
            <a:endParaRPr lang="ko-KR" altLang="en-US" sz="14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9" name="Text Box 22"/>
          <p:cNvSpPr txBox="1">
            <a:spLocks noChangeArrowheads="1"/>
          </p:cNvSpPr>
          <p:nvPr/>
        </p:nvSpPr>
        <p:spPr bwMode="auto">
          <a:xfrm>
            <a:off x="2214546" y="5286388"/>
            <a:ext cx="4714908" cy="120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China TV Lab. / Media Part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Hongbin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Liu,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Jie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Jia</a:t>
            </a:r>
            <a:endParaRPr lang="en-US" altLang="ko-KR" b="1" dirty="0" smtClean="0">
              <a:latin typeface="Arial" charset="0"/>
              <a:ea typeface="Dotum" pitchFamily="34" charset="-127"/>
              <a:cs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(LG Electronics)</a:t>
            </a:r>
            <a:endParaRPr lang="ko-KR" altLang="en-US" b="1" dirty="0">
              <a:latin typeface="Arial" charset="0"/>
              <a:ea typeface="Dotum" pitchFamily="34" charset="-127"/>
              <a:cs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3431" y="134938"/>
            <a:ext cx="2142392" cy="450850"/>
            <a:chOff x="36" y="73"/>
            <a:chExt cx="1462" cy="284"/>
          </a:xfrm>
        </p:grpSpPr>
        <p:pic>
          <p:nvPicPr>
            <p:cNvPr id="3082" name="Picture 9" descr="반드시일등합시다_일반서체_LG Red"/>
            <p:cNvPicPr>
              <a:picLocks noChangeAspect="1" noChangeArrowheads="1"/>
            </p:cNvPicPr>
            <p:nvPr/>
          </p:nvPicPr>
          <p:blipFill>
            <a:blip r:embed="rId3"/>
            <a:srcRect t="22536"/>
            <a:stretch>
              <a:fillRect/>
            </a:stretch>
          </p:blipFill>
          <p:spPr bwMode="auto">
            <a:xfrm>
              <a:off x="36" y="137"/>
              <a:ext cx="1462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3" name="Oval 10"/>
            <p:cNvSpPr>
              <a:spLocks noChangeArrowheads="1"/>
            </p:cNvSpPr>
            <p:nvPr/>
          </p:nvSpPr>
          <p:spPr bwMode="auto">
            <a:xfrm>
              <a:off x="671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4" name="Oval 11"/>
            <p:cNvSpPr>
              <a:spLocks noChangeArrowheads="1"/>
            </p:cNvSpPr>
            <p:nvPr/>
          </p:nvSpPr>
          <p:spPr bwMode="auto">
            <a:xfrm>
              <a:off x="804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3081" name="그림 5" descr="백색바탕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3092" y="6011863"/>
            <a:ext cx="119135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6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Summary</a:t>
            </a:r>
            <a:endParaRPr lang="ko-KR" altLang="en-US" sz="3600" b="1" dirty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857232"/>
            <a:ext cx="8229600" cy="5429288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Proposed Method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Swap 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binary index 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of DC 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mode and 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Planar mode in SDC</a:t>
            </a: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Performance</a:t>
            </a:r>
          </a:p>
          <a:p>
            <a:pPr lvl="1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CTC: -0.1% </a:t>
            </a:r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overall coding </a:t>
            </a:r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gain on three sequences</a:t>
            </a:r>
          </a:p>
          <a:p>
            <a:pPr lvl="1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All intra: negligible influence on overall coding gain, -0.8% coding gain on depth</a:t>
            </a:r>
          </a:p>
          <a:p>
            <a:pPr lvl="1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Minor change</a:t>
            </a:r>
          </a:p>
          <a:p>
            <a:pPr lvl="1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No influence on encoding/decoding time</a:t>
            </a:r>
          </a:p>
          <a:p>
            <a:pPr lvl="1"/>
            <a:endParaRPr lang="en-US" altLang="ko-KR" sz="14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Crosscheck</a:t>
            </a:r>
          </a:p>
          <a:p>
            <a:pPr lvl="1"/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JCT3V-CXXXX </a:t>
            </a:r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(by RWTH Aachen University)</a:t>
            </a:r>
          </a:p>
          <a:p>
            <a:pPr lvl="1"/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2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JCT3V-B0045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/>
              <a:t>Problem</a:t>
            </a:r>
          </a:p>
          <a:p>
            <a:pPr lvl="1"/>
            <a:r>
              <a:rPr lang="en-US" altLang="zh-CN" sz="2000" dirty="0" smtClean="0"/>
              <a:t>In SDC, </a:t>
            </a:r>
          </a:p>
          <a:p>
            <a:pPr lvl="2"/>
            <a:r>
              <a:rPr lang="en-US" altLang="zh-CN" sz="2000" dirty="0" smtClean="0"/>
              <a:t>Planar Mode: longest binary index</a:t>
            </a:r>
          </a:p>
          <a:p>
            <a:pPr lvl="2"/>
            <a:r>
              <a:rPr lang="en-US" altLang="zh-CN" sz="2000" dirty="0" smtClean="0"/>
              <a:t>DC Mode: shortest binary index</a:t>
            </a:r>
            <a:endParaRPr lang="en-US" altLang="zh-CN" sz="2400" b="1" dirty="0" smtClean="0"/>
          </a:p>
          <a:p>
            <a:pPr lvl="1"/>
            <a:r>
              <a:rPr lang="en-US" altLang="zh-CN" sz="2000" dirty="0" smtClean="0"/>
              <a:t>Planar Mode is the </a:t>
            </a:r>
            <a:r>
              <a:rPr lang="en-US" altLang="zh-CN" sz="2000" b="1" dirty="0" smtClean="0"/>
              <a:t>most probable mode</a:t>
            </a:r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altLang="zh-CN" sz="2400" b="1" dirty="0" smtClean="0">
              <a:solidFill>
                <a:prstClr val="black"/>
              </a:solidFill>
            </a:endParaRPr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>
              <a:buNone/>
            </a:pPr>
            <a:endParaRPr lang="en-US" altLang="zh-CN" sz="18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1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JCT3V-B0045</a:t>
            </a:r>
            <a:endParaRPr lang="ko-KR" altLang="en-US" sz="1400" b="1" dirty="0">
              <a:ea typeface="宋体" pitchFamily="2" charset="-122"/>
            </a:endParaRPr>
          </a:p>
        </p:txBody>
      </p:sp>
      <p:sp>
        <p:nvSpPr>
          <p:cNvPr id="23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3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85984" y="5845750"/>
            <a:ext cx="5025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Fig.1</a:t>
            </a:r>
            <a:r>
              <a:rPr lang="en-US" altLang="zh-CN" dirty="0" smtClean="0"/>
              <a:t>. Probability distribution of four modes in SDC</a:t>
            </a:r>
            <a:endParaRPr lang="zh-CN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137421" y="5417122"/>
            <a:ext cx="2576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a) Statistics results (CTC)</a:t>
            </a:r>
            <a:endParaRPr lang="zh-CN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280825" y="5417122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b) Statistics results (All intra)</a:t>
            </a:r>
            <a:endParaRPr lang="zh-CN" altLang="en-US" dirty="0"/>
          </a:p>
        </p:txBody>
      </p:sp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5429256" y="1214423"/>
          <a:ext cx="3643338" cy="1663251"/>
        </p:xfrm>
        <a:graphic>
          <a:graphicData uri="http://schemas.openxmlformats.org/drawingml/2006/table">
            <a:tbl>
              <a:tblPr/>
              <a:tblGrid>
                <a:gridCol w="2428892"/>
                <a:gridCol w="1214446"/>
              </a:tblGrid>
              <a:tr h="46750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Malgun Gothic"/>
                          <a:cs typeface="Times New Roman"/>
                        </a:rPr>
                        <a:t>Associated Intra Prediction Mode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1" kern="100">
                          <a:latin typeface="Times New Roman"/>
                          <a:ea typeface="宋体"/>
                          <a:cs typeface="Times New Roman"/>
                        </a:rPr>
                        <a:t>Binary Index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39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Intra_DC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705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Intra_DepthPartition</a:t>
                      </a:r>
                      <a:r>
                        <a:rPr lang="en-GB" sz="1600" kern="100" dirty="0">
                          <a:latin typeface="Times New Roman"/>
                          <a:ea typeface="Malgun Gothic"/>
                          <a:cs typeface="Times New Roman"/>
                        </a:rPr>
                        <a:t>( 35 ) 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宋体"/>
                          <a:cs typeface="Times New Roman"/>
                        </a:rPr>
                        <a:t>01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05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Intra_DepthPartition( 41 ) 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宋体"/>
                          <a:cs typeface="Times New Roman"/>
                        </a:rPr>
                        <a:t>001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05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Intra_Planar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宋体"/>
                          <a:cs typeface="Times New Roman"/>
                        </a:rPr>
                        <a:t>000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5357850" y="785794"/>
            <a:ext cx="37861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altLang="zh-CN" sz="1600" i="0" u="none" strike="noStrike" cap="none" normalizeH="0" baseline="0" dirty="0" smtClean="0" bmk="_Toc344063354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charset="-127"/>
                <a:cs typeface="Times New Roman" pitchFamily="18" charset="0"/>
              </a:rPr>
              <a:t>Table</a:t>
            </a:r>
            <a:r>
              <a:rPr kumimoji="0" lang="en-US" altLang="zh-CN" sz="1600" i="0" u="none" strike="noStrike" cap="none" normalizeH="0" baseline="0" dirty="0" smtClean="0" bmk="_Toc344063354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charset="-127"/>
                <a:cs typeface="Times New Roman" pitchFamily="18" charset="0"/>
              </a:rPr>
              <a:t> </a:t>
            </a:r>
            <a:r>
              <a:rPr kumimoji="0" lang="en-US" altLang="zh-CN" sz="1600" i="0" u="none" strike="noStrike" cap="none" normalizeH="0" baseline="0" dirty="0" smtClean="0" bmk="_Toc344063354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</a:t>
            </a:r>
            <a:r>
              <a:rPr kumimoji="0" lang="en-US" altLang="ko-KR" sz="1600" i="0" u="none" strike="noStrike" cap="none" normalizeH="0" baseline="0" dirty="0" smtClean="0" bmk="_Toc344063354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charset="-127"/>
                <a:cs typeface="Times New Roman" pitchFamily="18" charset="0"/>
              </a:rPr>
              <a:t> </a:t>
            </a:r>
            <a:r>
              <a:rPr kumimoji="0" lang="en-US" altLang="ko-KR" sz="1600" i="0" u="none" strike="noStrike" cap="none" normalizeH="0" baseline="0" dirty="0" smtClean="0" bmk="_Toc344063354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charset="-127"/>
                <a:cs typeface="Times New Roman" pitchFamily="18" charset="0"/>
              </a:rPr>
              <a:t>–</a:t>
            </a:r>
            <a:r>
              <a:rPr kumimoji="0" lang="en-US" altLang="ko-KR" sz="1600" i="0" u="none" strike="noStrike" cap="none" normalizeH="0" baseline="0" dirty="0" smtClean="0" bmk="_Toc344063354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charset="-127"/>
                <a:cs typeface="Times New Roman" pitchFamily="18" charset="0"/>
              </a:rPr>
              <a:t> </a:t>
            </a:r>
            <a:r>
              <a:rPr kumimoji="0" lang="en-GB" altLang="zh-CN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Binary Index of Different Modes</a:t>
            </a:r>
            <a:r>
              <a:rPr kumimoji="0" lang="en-GB" altLang="zh-CN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charset="-127"/>
                <a:cs typeface="Times New Roman" pitchFamily="18" charset="0"/>
              </a:rPr>
              <a:t> </a:t>
            </a:r>
            <a:endParaRPr kumimoji="0" lang="en-GB" altLang="zh-CN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071810"/>
            <a:ext cx="3677426" cy="221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071810"/>
            <a:ext cx="3677426" cy="221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/>
              <a:t>Solution</a:t>
            </a:r>
          </a:p>
          <a:p>
            <a:pPr lvl="1"/>
            <a:r>
              <a:rPr lang="en-US" altLang="zh-CN" sz="2000" dirty="0" smtClean="0"/>
              <a:t>Swap binary index of </a:t>
            </a:r>
            <a:r>
              <a:rPr lang="en-US" altLang="zh-CN" sz="2000" dirty="0" smtClean="0"/>
              <a:t>DC mode and Planar </a:t>
            </a:r>
            <a:r>
              <a:rPr lang="en-US" altLang="zh-CN" sz="2000" dirty="0" smtClean="0"/>
              <a:t>mode </a:t>
            </a:r>
            <a:endParaRPr lang="en-US" altLang="zh-CN" sz="2000" dirty="0" smtClean="0"/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altLang="zh-CN" sz="2400" b="1" dirty="0" smtClean="0">
              <a:solidFill>
                <a:prstClr val="black"/>
              </a:solidFill>
            </a:endParaRPr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>
              <a:buNone/>
            </a:pPr>
            <a:endParaRPr lang="en-US" altLang="zh-CN" sz="18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1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JCT3V-B0045</a:t>
            </a:r>
            <a:endParaRPr lang="ko-KR" altLang="en-US" sz="1400" b="1" dirty="0">
              <a:ea typeface="宋体" pitchFamily="2" charset="-122"/>
            </a:endParaRPr>
          </a:p>
        </p:txBody>
      </p:sp>
      <p:sp>
        <p:nvSpPr>
          <p:cNvPr id="23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4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2143108" y="2714620"/>
          <a:ext cx="4143404" cy="1648989"/>
        </p:xfrm>
        <a:graphic>
          <a:graphicData uri="http://schemas.openxmlformats.org/drawingml/2006/table">
            <a:tbl>
              <a:tblPr/>
              <a:tblGrid>
                <a:gridCol w="2762269"/>
                <a:gridCol w="1381135"/>
              </a:tblGrid>
              <a:tr h="48176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Malgun Gothic"/>
                          <a:cs typeface="Times New Roman"/>
                        </a:rPr>
                        <a:t>Associated Intra Prediction Mode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1" kern="100" dirty="0">
                          <a:latin typeface="Times New Roman"/>
                          <a:ea typeface="宋体"/>
                          <a:cs typeface="Times New Roman"/>
                        </a:rPr>
                        <a:t>Binary Index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9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1" kern="100" dirty="0" err="1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Intra_</a:t>
                      </a:r>
                      <a:r>
                        <a:rPr lang="en-GB" sz="1600" b="1" kern="100" dirty="0" err="1" smtClean="0">
                          <a:solidFill>
                            <a:srgbClr val="FF0000"/>
                          </a:solidFill>
                          <a:latin typeface="+mn-lt"/>
                          <a:ea typeface="Malgun Gothic"/>
                          <a:cs typeface="Times New Roman"/>
                        </a:rPr>
                        <a:t>Planar</a:t>
                      </a:r>
                      <a:endParaRPr lang="zh-CN" sz="1600" b="1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345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Intra_DepthPartition</a:t>
                      </a:r>
                      <a:r>
                        <a:rPr lang="en-GB" sz="1600" kern="100" dirty="0">
                          <a:latin typeface="Times New Roman"/>
                          <a:ea typeface="Malgun Gothic"/>
                          <a:cs typeface="Times New Roman"/>
                        </a:rPr>
                        <a:t>( 35 ) 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宋体"/>
                          <a:cs typeface="Times New Roman"/>
                        </a:rPr>
                        <a:t>01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5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Malgun Gothic"/>
                          <a:cs typeface="Times New Roman"/>
                        </a:rPr>
                        <a:t>Intra_DepthPartition( 41 ) 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>
                          <a:latin typeface="Times New Roman"/>
                          <a:ea typeface="宋体"/>
                          <a:cs typeface="Times New Roman"/>
                        </a:rPr>
                        <a:t>001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5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b="1" kern="100" dirty="0" err="1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Intra_</a:t>
                      </a:r>
                      <a:r>
                        <a:rPr lang="en-GB" sz="1600" b="1" kern="100" dirty="0" err="1" smtClean="0">
                          <a:solidFill>
                            <a:srgbClr val="FF0000"/>
                          </a:solidFill>
                          <a:latin typeface="+mn-lt"/>
                          <a:ea typeface="Malgun Gothic"/>
                          <a:cs typeface="Times New Roman"/>
                        </a:rPr>
                        <a:t>DC</a:t>
                      </a:r>
                      <a:endParaRPr lang="zh-CN" sz="1600" b="1" kern="100" dirty="0">
                        <a:solidFill>
                          <a:srgbClr val="FF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504190" algn="l"/>
                          <a:tab pos="685800" algn="l"/>
                          <a:tab pos="756285" algn="l"/>
                          <a:tab pos="914400" algn="l"/>
                          <a:tab pos="1008380" algn="l"/>
                          <a:tab pos="1260475" algn="l"/>
                        </a:tabLst>
                      </a:pPr>
                      <a:r>
                        <a:rPr lang="en-GB" sz="1600" kern="100" dirty="0">
                          <a:latin typeface="Times New Roman"/>
                          <a:ea typeface="宋体"/>
                          <a:cs typeface="Times New Roman"/>
                        </a:rPr>
                        <a:t>000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928794" y="2143116"/>
            <a:ext cx="44291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altLang="zh-CN" sz="1600" i="0" u="none" strike="noStrike" cap="none" normalizeH="0" baseline="0" dirty="0" smtClean="0" bmk="_Toc344063354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charset="-127"/>
                <a:cs typeface="Times New Roman" pitchFamily="18" charset="0"/>
              </a:rPr>
              <a:t>Table 2:</a:t>
            </a:r>
            <a:r>
              <a:rPr kumimoji="0" lang="en-US" altLang="ko-KR" sz="1600" i="0" u="none" strike="noStrike" cap="none" normalizeH="0" baseline="0" dirty="0" smtClean="0" bmk="_Toc344063354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charset="-127"/>
                <a:cs typeface="Times New Roman" pitchFamily="18" charset="0"/>
              </a:rPr>
              <a:t> Modified </a:t>
            </a:r>
            <a:r>
              <a:rPr kumimoji="0" lang="en-GB" altLang="zh-CN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Binary Index of Different Modes</a:t>
            </a:r>
            <a:r>
              <a:rPr kumimoji="0" lang="en-GB" altLang="zh-CN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charset="-127"/>
                <a:cs typeface="Times New Roman" pitchFamily="18" charset="0"/>
              </a:rPr>
              <a:t> </a:t>
            </a:r>
            <a:endParaRPr kumimoji="0" lang="en-GB" altLang="zh-CN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Experimental Results (CTC)</a:t>
            </a:r>
          </a:p>
        </p:txBody>
      </p:sp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JCT3V-B0045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5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571472" y="1643050"/>
          <a:ext cx="8013551" cy="3792079"/>
        </p:xfrm>
        <a:graphic>
          <a:graphicData uri="http://schemas.openxmlformats.org/drawingml/2006/table">
            <a:tbl>
              <a:tblPr/>
              <a:tblGrid>
                <a:gridCol w="1357323"/>
                <a:gridCol w="727273"/>
                <a:gridCol w="809646"/>
                <a:gridCol w="809646"/>
                <a:gridCol w="974503"/>
                <a:gridCol w="1110094"/>
                <a:gridCol w="1380303"/>
                <a:gridCol w="844763"/>
              </a:tblGrid>
              <a:tr h="50087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5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　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0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1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only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synthesized only 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coded &amp; synthesized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enc time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Balloons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Kendo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6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Newspapercc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GhostTownFly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PoznanHall2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PoznanStreet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6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UndoDancer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1024x768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26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1920x1088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100.5%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average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100.4%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-285776"/>
            <a:ext cx="8786842" cy="1143000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Experimental Results (All Intra)</a:t>
            </a:r>
          </a:p>
        </p:txBody>
      </p:sp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JCT3V-B0045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6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571472" y="1428736"/>
          <a:ext cx="8013551" cy="3792079"/>
        </p:xfrm>
        <a:graphic>
          <a:graphicData uri="http://schemas.openxmlformats.org/drawingml/2006/table">
            <a:tbl>
              <a:tblPr/>
              <a:tblGrid>
                <a:gridCol w="1357323"/>
                <a:gridCol w="727273"/>
                <a:gridCol w="809646"/>
                <a:gridCol w="809646"/>
                <a:gridCol w="974503"/>
                <a:gridCol w="1110094"/>
                <a:gridCol w="1380303"/>
                <a:gridCol w="844763"/>
              </a:tblGrid>
              <a:tr h="50087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5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　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0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1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video only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synthesized only 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coded &amp; synthesized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enc time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Balloons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Kendo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67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Newspapercc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GhostTownFly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PoznanHall2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PoznanStreet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6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UndoDancer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1024x768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26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1920x1088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average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5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-285776"/>
            <a:ext cx="8786842" cy="1143000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Experimental Results (All Intra)</a:t>
            </a:r>
          </a:p>
        </p:txBody>
      </p:sp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JCT3V-B0045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7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500166" y="1928802"/>
          <a:ext cx="6000792" cy="2397456"/>
        </p:xfrm>
        <a:graphic>
          <a:graphicData uri="http://schemas.openxmlformats.org/drawingml/2006/table">
            <a:tbl>
              <a:tblPr/>
              <a:tblGrid>
                <a:gridCol w="1500198"/>
                <a:gridCol w="1500198"/>
                <a:gridCol w="1500198"/>
                <a:gridCol w="1500198"/>
              </a:tblGrid>
              <a:tr h="26638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5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>
                          <a:latin typeface="Times New Roman"/>
                          <a:ea typeface="宋体"/>
                        </a:rPr>
                        <a:t>depth 0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>
                          <a:latin typeface="Times New Roman"/>
                          <a:ea typeface="宋体"/>
                        </a:rPr>
                        <a:t>depth 1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500">
                          <a:latin typeface="Times New Roman"/>
                          <a:ea typeface="宋体"/>
                        </a:rPr>
                        <a:t>depth 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38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Balloons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-0.7%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-1.1%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-1.1%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638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Kendo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-0.7%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-1.0%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38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Newspapercc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-0.9%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-0.4%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38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GhostTownFly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-0.6%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-0.3%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0.0%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38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PoznanHall2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-1.9%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-2.0%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-1.3%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38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PoznanStreet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-0.8%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-0.8%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-1.4%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38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UndoDancer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-0.5%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-0.1%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38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average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-0.9%</a:t>
                      </a:r>
                      <a:endParaRPr lang="zh-CN" sz="15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-0.8%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500" b="1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-0.6%</a:t>
                      </a:r>
                      <a:endParaRPr lang="zh-CN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000" b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ko-KR" alt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29288"/>
          </a:xfrm>
        </p:spPr>
        <p:txBody>
          <a:bodyPr/>
          <a:lstStyle/>
          <a:p>
            <a:pPr algn="just"/>
            <a:r>
              <a:rPr lang="en-US" altLang="ko-KR" sz="2400" b="1" dirty="0" smtClean="0">
                <a:ea typeface="Arial Unicode MS" pitchFamily="34" charset="-122"/>
              </a:rPr>
              <a:t>Propose</a:t>
            </a:r>
            <a:r>
              <a:rPr lang="en-US" altLang="ko-KR" sz="2400" b="1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 method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Swap 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binary index 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of </a:t>
            </a:r>
            <a:r>
              <a:rPr lang="en-US" altLang="ko-KR" sz="2000" smtClean="0">
                <a:ea typeface="Arial Unicode MS" pitchFamily="50" charset="-127"/>
                <a:sym typeface="Wingdings" pitchFamily="2" charset="2"/>
              </a:rPr>
              <a:t>DC </a:t>
            </a:r>
            <a:r>
              <a:rPr lang="en-US" altLang="ko-KR" sz="2000" smtClean="0">
                <a:ea typeface="Arial Unicode MS" pitchFamily="50" charset="-127"/>
                <a:sym typeface="Wingdings" pitchFamily="2" charset="2"/>
              </a:rPr>
              <a:t>mode and 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Planar mode in SDC</a:t>
            </a: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0" algn="just"/>
            <a:r>
              <a:rPr lang="en-US" altLang="ko-KR" sz="2400" b="1" dirty="0" smtClean="0">
                <a:solidFill>
                  <a:prstClr val="black"/>
                </a:solidFill>
                <a:ea typeface="Arial Unicode MS" pitchFamily="34" charset="-122"/>
              </a:rPr>
              <a:t>Performance</a:t>
            </a:r>
          </a:p>
          <a:p>
            <a:pPr lvl="1" algn="just"/>
            <a:r>
              <a:rPr lang="en-US" altLang="ko-KR" sz="2000" dirty="0" smtClean="0">
                <a:solidFill>
                  <a:prstClr val="black"/>
                </a:solidFill>
                <a:ea typeface="Arial Unicode MS" pitchFamily="34" charset="-122"/>
              </a:rPr>
              <a:t>Some coding gain, no influence on encoding/decoding complexity</a:t>
            </a:r>
            <a:endParaRPr lang="en-US" altLang="ko-KR" sz="2000" dirty="0" smtClean="0">
              <a:ea typeface="Arial Unicode MS" pitchFamily="50" charset="-127"/>
            </a:endParaRPr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/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It is recommended to adopt proposed method into 3D-HEVC</a:t>
            </a:r>
            <a:endParaRPr lang="en-US" altLang="zh-CN" sz="2400" dirty="0" smtClean="0"/>
          </a:p>
          <a:p>
            <a:pPr lvl="1" algn="just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JCT3V-B0045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8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/11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MIpKdK_jU..gX5UggXXbw"/>
</p:tagLst>
</file>

<file path=ppt/theme/theme1.xml><?xml version="1.0" encoding="utf-8"?>
<a:theme xmlns:a="http://schemas.openxmlformats.org/drawingml/2006/main" name="JCTVC-I0036-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JCTVC-I0036-v1</Template>
  <TotalTime>9063</TotalTime>
  <Words>720</Words>
  <Application>Microsoft Office PowerPoint</Application>
  <PresentationFormat>全屏显示(4:3)</PresentationFormat>
  <Paragraphs>331</Paragraphs>
  <Slides>8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JCTVC-I0036-v1</vt:lpstr>
      <vt:lpstr>幻灯片 1</vt:lpstr>
      <vt:lpstr>Summary</vt:lpstr>
      <vt:lpstr>Proposed Method</vt:lpstr>
      <vt:lpstr>Proposed Method</vt:lpstr>
      <vt:lpstr>Experimental Results (CTC)</vt:lpstr>
      <vt:lpstr>Experimental Results (All Intra)</vt:lpstr>
      <vt:lpstr>Experimental Results (All Intra)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Administrator</cp:lastModifiedBy>
  <cp:revision>824</cp:revision>
  <dcterms:created xsi:type="dcterms:W3CDTF">2011-01-17T01:44:45Z</dcterms:created>
  <dcterms:modified xsi:type="dcterms:W3CDTF">2013-01-10T01:12:43Z</dcterms:modified>
</cp:coreProperties>
</file>