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6"/>
  </p:notesMasterIdLst>
  <p:handoutMasterIdLst>
    <p:handoutMasterId r:id="rId27"/>
  </p:handoutMasterIdLst>
  <p:sldIdLst>
    <p:sldId id="256" r:id="rId9"/>
    <p:sldId id="278" r:id="rId10"/>
    <p:sldId id="266" r:id="rId11"/>
    <p:sldId id="268" r:id="rId12"/>
    <p:sldId id="287" r:id="rId13"/>
    <p:sldId id="284" r:id="rId14"/>
    <p:sldId id="285" r:id="rId15"/>
    <p:sldId id="286" r:id="rId16"/>
    <p:sldId id="288" r:id="rId17"/>
    <p:sldId id="295" r:id="rId18"/>
    <p:sldId id="289" r:id="rId19"/>
    <p:sldId id="290" r:id="rId20"/>
    <p:sldId id="291" r:id="rId21"/>
    <p:sldId id="292" r:id="rId22"/>
    <p:sldId id="293" r:id="rId23"/>
    <p:sldId id="276" r:id="rId24"/>
    <p:sldId id="294" r:id="rId2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6792" autoAdjust="0"/>
    <p:restoredTop sz="57520" autoAdjust="0"/>
  </p:normalViewPr>
  <p:slideViewPr>
    <p:cSldViewPr showGuides="1">
      <p:cViewPr varScale="1">
        <p:scale>
          <a:sx n="92" d="100"/>
          <a:sy n="92" d="100"/>
        </p:scale>
        <p:origin x="-744" y="-102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057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32997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/>
          <a:lstStyle/>
          <a:p>
            <a:r>
              <a:rPr lang="en-US" dirty="0" smtClean="0"/>
              <a:t>3D-CE6: Depth </a:t>
            </a:r>
            <a:r>
              <a:rPr lang="en-US" dirty="0"/>
              <a:t>intra </a:t>
            </a:r>
            <a:r>
              <a:rPr lang="en-US" dirty="0" smtClean="0"/>
              <a:t>coding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Summary Report (JCT3V-C0026)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 smtClean="0"/>
              <a:t>Philipp Merkle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6 </a:t>
            </a:r>
            <a:r>
              <a:rPr lang="en-CA" dirty="0" smtClean="0"/>
              <a:t>contributions related to DMM</a:t>
            </a:r>
            <a:r>
              <a:rPr lang="en-CA" dirty="0" smtClean="0"/>
              <a:t>: (contd.)</a:t>
            </a:r>
            <a:endParaRPr lang="en-CA" dirty="0" smtClean="0"/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Proposal </a:t>
            </a:r>
            <a:r>
              <a:rPr lang="en-CA" dirty="0" smtClean="0"/>
              <a:t>JCT3V-C0230 (KDDI)</a:t>
            </a:r>
            <a:r>
              <a:rPr lang="en-CA" b="0" dirty="0" smtClean="0"/>
              <a:t> </a:t>
            </a:r>
            <a:r>
              <a:rPr lang="en-US" b="0" dirty="0"/>
              <a:t>targets simplification of the </a:t>
            </a:r>
            <a:r>
              <a:rPr lang="en-US" b="0" dirty="0" err="1"/>
              <a:t>Wedgelet</a:t>
            </a:r>
            <a:r>
              <a:rPr lang="en-US" b="0" dirty="0"/>
              <a:t> search in DMM </a:t>
            </a:r>
            <a:r>
              <a:rPr lang="en-US" b="0" dirty="0" smtClean="0"/>
              <a:t>1+3 </a:t>
            </a:r>
            <a:r>
              <a:rPr lang="en-US" b="0" dirty="0"/>
              <a:t>by reducing the number of calculation samples.</a:t>
            </a:r>
            <a:endParaRPr lang="en-US" b="0" dirty="0"/>
          </a:p>
          <a:p>
            <a:pPr marL="0" indent="0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</p:spTree>
    <p:extLst>
      <p:ext uri="{BB962C8B-B14F-4D97-AF65-F5344CB8AC3E}">
        <p14:creationId xmlns:p14="http://schemas.microsoft.com/office/powerpoint/2010/main" val="119930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7 contributions related to SDC:</a:t>
            </a:r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3 </a:t>
            </a:r>
            <a:r>
              <a:rPr lang="en-CA" b="0" dirty="0"/>
              <a:t>proposals target a reduction of encoder </a:t>
            </a:r>
            <a:r>
              <a:rPr lang="en-CA" b="0" dirty="0" smtClean="0"/>
              <a:t>complexity: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 smtClean="0"/>
              <a:t>JCT3V-C0143 (Aachen)</a:t>
            </a:r>
            <a:r>
              <a:rPr lang="en-CA" b="0" dirty="0" smtClean="0"/>
              <a:t>, </a:t>
            </a:r>
            <a:r>
              <a:rPr lang="en-CA" b="1" dirty="0" smtClean="0"/>
              <a:t>JCT3V-C0068 (LGE)</a:t>
            </a:r>
            <a:r>
              <a:rPr lang="en-CA" b="0" dirty="0" smtClean="0"/>
              <a:t> and </a:t>
            </a:r>
            <a:r>
              <a:rPr lang="en-CA" b="1" dirty="0" smtClean="0"/>
              <a:t>JCT3V-C0155 (</a:t>
            </a:r>
            <a:r>
              <a:rPr lang="en-CA" b="1" dirty="0" err="1"/>
              <a:t>Hisilicon</a:t>
            </a:r>
            <a:r>
              <a:rPr lang="en-CA" b="1" dirty="0" smtClean="0"/>
              <a:t>)</a:t>
            </a:r>
            <a:r>
              <a:rPr lang="en-CA" b="0" dirty="0" smtClean="0"/>
              <a:t> omit redundant calls by </a:t>
            </a:r>
            <a:r>
              <a:rPr lang="en-CA" b="0" dirty="0"/>
              <a:t>reusing the prediction </a:t>
            </a:r>
            <a:r>
              <a:rPr lang="en-CA" b="0" dirty="0" smtClean="0"/>
              <a:t>signals.</a:t>
            </a:r>
            <a:endParaRPr lang="en-CA" sz="1000" b="0" dirty="0" smtClean="0"/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3 </a:t>
            </a:r>
            <a:r>
              <a:rPr lang="en-CA" b="0" dirty="0"/>
              <a:t>proposals </a:t>
            </a:r>
            <a:r>
              <a:rPr lang="en-US" b="0" dirty="0"/>
              <a:t>study modifications of SDC signaling</a:t>
            </a:r>
            <a:r>
              <a:rPr lang="en-CA" b="0" dirty="0" smtClean="0"/>
              <a:t>: </a:t>
            </a:r>
            <a:endParaRPr lang="en-CA" b="0" dirty="0"/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/>
              <a:t>JCT3V-C0143 (Aachen)</a:t>
            </a:r>
            <a:r>
              <a:rPr lang="en-CA" dirty="0" smtClean="0"/>
              <a:t> </a:t>
            </a:r>
            <a:r>
              <a:rPr lang="en-CA" dirty="0"/>
              <a:t>and </a:t>
            </a:r>
            <a:r>
              <a:rPr lang="en-CA" b="1" dirty="0" smtClean="0"/>
              <a:t>JCT3V-C0042 (LGE)</a:t>
            </a:r>
            <a:r>
              <a:rPr lang="en-CA" dirty="0" smtClean="0"/>
              <a:t> </a:t>
            </a:r>
            <a:r>
              <a:rPr lang="en-CA" dirty="0"/>
              <a:t>target a BD rate reduction by changing the mode index </a:t>
            </a:r>
            <a:r>
              <a:rPr lang="en-CA" dirty="0" smtClean="0"/>
              <a:t>order.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/>
              <a:t>JCT3V-C0155 (</a:t>
            </a:r>
            <a:r>
              <a:rPr lang="en-CA" b="1" dirty="0" err="1"/>
              <a:t>Hisilicon</a:t>
            </a:r>
            <a:r>
              <a:rPr lang="en-CA" b="1" dirty="0"/>
              <a:t>)</a:t>
            </a:r>
            <a:r>
              <a:rPr lang="en-CA" dirty="0" smtClean="0"/>
              <a:t> </a:t>
            </a:r>
            <a:r>
              <a:rPr lang="en-CA" dirty="0"/>
              <a:t>targets a </a:t>
            </a:r>
            <a:r>
              <a:rPr lang="en-CA" dirty="0" smtClean="0"/>
              <a:t>syntax/design </a:t>
            </a:r>
            <a:r>
              <a:rPr lang="en-CA" dirty="0"/>
              <a:t>simplification by moving the SDC flag signaling behind the intra </a:t>
            </a:r>
            <a:r>
              <a:rPr lang="en-CA" dirty="0" smtClean="0"/>
              <a:t>mode </a:t>
            </a:r>
            <a:r>
              <a:rPr lang="en-CA" dirty="0"/>
              <a:t>and </a:t>
            </a:r>
            <a:r>
              <a:rPr lang="en-CA" dirty="0" smtClean="0"/>
              <a:t>removing </a:t>
            </a:r>
            <a:r>
              <a:rPr lang="en-CA" dirty="0"/>
              <a:t>contexts for </a:t>
            </a:r>
            <a:r>
              <a:rPr lang="en-CA"/>
              <a:t>SDC </a:t>
            </a:r>
            <a:r>
              <a:rPr lang="en-CA" smtClean="0"/>
              <a:t>modes</a:t>
            </a:r>
            <a:r>
              <a:rPr lang="en-CA" smtClean="0"/>
              <a:t>.</a:t>
            </a:r>
            <a:endParaRPr lang="en-CA" dirty="0" smtClean="0"/>
          </a:p>
          <a:p>
            <a:pPr marL="596900" lvl="2" indent="-342900">
              <a:buFont typeface="Wingdings" pitchFamily="2" charset="2"/>
              <a:buChar char="§"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(2)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</p:spTree>
    <p:extLst>
      <p:ext uri="{BB962C8B-B14F-4D97-AF65-F5344CB8AC3E}">
        <p14:creationId xmlns:p14="http://schemas.microsoft.com/office/powerpoint/2010/main" val="252527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7 contributions related </a:t>
            </a:r>
            <a:r>
              <a:rPr lang="en-CA" dirty="0"/>
              <a:t>to SDC: (contd.)</a:t>
            </a:r>
            <a:endParaRPr lang="en-CA" dirty="0" smtClean="0"/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2 </a:t>
            </a:r>
            <a:r>
              <a:rPr lang="en-CA" b="0" dirty="0"/>
              <a:t>proposals target a reduction of </a:t>
            </a:r>
            <a:r>
              <a:rPr lang="en-CA" b="0" dirty="0" smtClean="0"/>
              <a:t>CABAC contexts: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/>
              <a:t>JCT3V-C0143 (Aachen</a:t>
            </a:r>
            <a:r>
              <a:rPr lang="en-CA" b="1" dirty="0" smtClean="0"/>
              <a:t>)</a:t>
            </a:r>
            <a:r>
              <a:rPr lang="en-CA" dirty="0" smtClean="0"/>
              <a:t> </a:t>
            </a:r>
            <a:r>
              <a:rPr lang="en-CA" dirty="0"/>
              <a:t>removes segment-specific contexts</a:t>
            </a:r>
            <a:r>
              <a:rPr lang="en-CA" dirty="0" smtClean="0"/>
              <a:t>.</a:t>
            </a:r>
            <a:endParaRPr lang="en-CA" sz="1000" dirty="0"/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 smtClean="0"/>
              <a:t>JCT3V-C0067 (LGE)</a:t>
            </a:r>
            <a:r>
              <a:rPr lang="en-CA" dirty="0"/>
              <a:t> proposes residual index coding with </a:t>
            </a:r>
            <a:r>
              <a:rPr lang="en-CA" dirty="0" smtClean="0"/>
              <a:t>less </a:t>
            </a:r>
            <a:r>
              <a:rPr lang="en-CA" dirty="0"/>
              <a:t>contexts</a:t>
            </a:r>
            <a:r>
              <a:rPr lang="en-CA" dirty="0" smtClean="0"/>
              <a:t>.</a:t>
            </a:r>
            <a:endParaRPr lang="en-CA" sz="1000" dirty="0" smtClean="0"/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2 </a:t>
            </a:r>
            <a:r>
              <a:rPr lang="en-CA" b="0" dirty="0"/>
              <a:t>proposals </a:t>
            </a:r>
            <a:r>
              <a:rPr lang="en-US" b="0" dirty="0"/>
              <a:t>study modifications of SDC </a:t>
            </a:r>
            <a:r>
              <a:rPr lang="en-US" b="0" dirty="0" smtClean="0"/>
              <a:t>prediction modes</a:t>
            </a:r>
            <a:r>
              <a:rPr lang="en-CA" b="0" dirty="0" smtClean="0"/>
              <a:t>: </a:t>
            </a:r>
            <a:endParaRPr lang="en-CA" b="0" dirty="0"/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/>
              <a:t>JCT3V-C0067 (LGE)</a:t>
            </a:r>
            <a:r>
              <a:rPr lang="en-CA" dirty="0"/>
              <a:t> targets </a:t>
            </a:r>
            <a:r>
              <a:rPr lang="en-CA" dirty="0" smtClean="0"/>
              <a:t>a BD </a:t>
            </a:r>
            <a:r>
              <a:rPr lang="en-CA" dirty="0"/>
              <a:t>rate reduction by replacing DMM2 with region boundary chain coding</a:t>
            </a:r>
            <a:r>
              <a:rPr lang="en-CA" dirty="0" smtClean="0"/>
              <a:t>.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 smtClean="0"/>
              <a:t>JCT3V-C0096 (Samsung)</a:t>
            </a:r>
            <a:r>
              <a:rPr lang="en-CA" dirty="0" smtClean="0"/>
              <a:t> </a:t>
            </a:r>
            <a:r>
              <a:rPr lang="en-CA" dirty="0"/>
              <a:t>targets a complexity reduction by removing DMM2 </a:t>
            </a:r>
            <a:r>
              <a:rPr lang="en-CA" dirty="0" smtClean="0"/>
              <a:t>and adding a context-adaptive probability model for SDC modes.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(3)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</p:spTree>
    <p:extLst>
      <p:ext uri="{BB962C8B-B14F-4D97-AF65-F5344CB8AC3E}">
        <p14:creationId xmlns:p14="http://schemas.microsoft.com/office/powerpoint/2010/main" val="234124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7 contributions related </a:t>
            </a:r>
            <a:r>
              <a:rPr lang="en-CA" dirty="0"/>
              <a:t>to SDC: (contd.)</a:t>
            </a:r>
            <a:endParaRPr lang="en-CA" dirty="0" smtClean="0"/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Proposal </a:t>
            </a:r>
            <a:r>
              <a:rPr lang="en-CA" dirty="0" smtClean="0"/>
              <a:t>JCT3V-C0154 (</a:t>
            </a:r>
            <a:r>
              <a:rPr lang="en-CA" dirty="0" err="1" smtClean="0"/>
              <a:t>Hisilicon</a:t>
            </a:r>
            <a:r>
              <a:rPr lang="en-CA" dirty="0" smtClean="0"/>
              <a:t>)</a:t>
            </a:r>
            <a:r>
              <a:rPr lang="en-CA" b="0" dirty="0" smtClean="0"/>
              <a:t> </a:t>
            </a:r>
            <a:r>
              <a:rPr lang="en-US" b="0" dirty="0"/>
              <a:t>targets a complexity reduction for SDC </a:t>
            </a:r>
            <a:r>
              <a:rPr lang="en-US" b="0" dirty="0" smtClean="0"/>
              <a:t>as well as DMM </a:t>
            </a:r>
            <a:r>
              <a:rPr lang="en-US" b="0" dirty="0"/>
              <a:t>by sub-sampling of reference samples</a:t>
            </a:r>
            <a:r>
              <a:rPr lang="en-US" b="0" dirty="0" smtClean="0"/>
              <a:t>.</a:t>
            </a:r>
            <a:endParaRPr lang="en-CA" b="0" dirty="0" smtClean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(4)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</p:spTree>
    <p:extLst>
      <p:ext uri="{BB962C8B-B14F-4D97-AF65-F5344CB8AC3E}">
        <p14:creationId xmlns:p14="http://schemas.microsoft.com/office/powerpoint/2010/main" val="91113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2 </a:t>
            </a:r>
            <a:r>
              <a:rPr lang="en-CA" dirty="0"/>
              <a:t>contributions related to </a:t>
            </a:r>
            <a:r>
              <a:rPr lang="en-CA" dirty="0" smtClean="0"/>
              <a:t>DLT:</a:t>
            </a:r>
            <a:endParaRPr lang="en-CA" dirty="0"/>
          </a:p>
          <a:p>
            <a:pPr marL="0" indent="0"/>
            <a:endParaRPr lang="en-CA" sz="10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Both </a:t>
            </a:r>
            <a:r>
              <a:rPr lang="en-CA" b="0" dirty="0"/>
              <a:t>p</a:t>
            </a:r>
            <a:r>
              <a:rPr lang="en-CA" b="0" dirty="0" smtClean="0"/>
              <a:t>roposals </a:t>
            </a:r>
            <a:r>
              <a:rPr lang="en-US" b="0" dirty="0"/>
              <a:t>study modifications of DLT </a:t>
            </a:r>
            <a:r>
              <a:rPr lang="en-US" b="0" dirty="0" smtClean="0"/>
              <a:t>signaling:</a:t>
            </a:r>
            <a:endParaRPr lang="en-CA" b="0" dirty="0"/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/>
              <a:t>JCT3V-C0093 (Samsung)</a:t>
            </a:r>
            <a:r>
              <a:rPr lang="en-CA" dirty="0"/>
              <a:t> targets a </a:t>
            </a:r>
            <a:r>
              <a:rPr lang="en-CA" dirty="0" smtClean="0"/>
              <a:t>syntax/design </a:t>
            </a:r>
            <a:r>
              <a:rPr lang="en-CA" dirty="0"/>
              <a:t>simplification by signaling the DLT in intra slices instead of SPS</a:t>
            </a:r>
            <a:r>
              <a:rPr lang="en-CA" dirty="0" smtClean="0"/>
              <a:t>.</a:t>
            </a:r>
            <a:endParaRPr lang="en-CA" dirty="0"/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/>
              <a:t>JCT3V-C0142 (</a:t>
            </a:r>
            <a:r>
              <a:rPr lang="en-CA" b="1" dirty="0" err="1"/>
              <a:t>MediaTek</a:t>
            </a:r>
            <a:r>
              <a:rPr lang="en-CA" b="1" dirty="0"/>
              <a:t>)</a:t>
            </a:r>
            <a:r>
              <a:rPr lang="en-CA" dirty="0" smtClean="0"/>
              <a:t> </a:t>
            </a:r>
            <a:r>
              <a:rPr lang="en-CA" dirty="0"/>
              <a:t>targets BD rate reduction by using </a:t>
            </a:r>
            <a:r>
              <a:rPr lang="en-US" dirty="0"/>
              <a:t>range constrained bit map signaling for DLT values</a:t>
            </a:r>
            <a:r>
              <a:rPr lang="en-CA" dirty="0" smtClean="0"/>
              <a:t>.</a:t>
            </a:r>
          </a:p>
          <a:p>
            <a:pPr marL="0" indent="0"/>
            <a:endParaRPr lang="en-CA" b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(5)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</p:spTree>
    <p:extLst>
      <p:ext uri="{BB962C8B-B14F-4D97-AF65-F5344CB8AC3E}">
        <p14:creationId xmlns:p14="http://schemas.microsoft.com/office/powerpoint/2010/main" val="367910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1 contribution </a:t>
            </a:r>
            <a:r>
              <a:rPr lang="en-CA" dirty="0"/>
              <a:t>related to random access units</a:t>
            </a:r>
            <a:r>
              <a:rPr lang="en-CA" dirty="0" smtClean="0"/>
              <a:t>:</a:t>
            </a:r>
            <a:endParaRPr lang="en-CA" dirty="0"/>
          </a:p>
          <a:p>
            <a:pPr marL="0" indent="0"/>
            <a:endParaRPr lang="en-CA" sz="10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/>
              <a:t>Proposal </a:t>
            </a:r>
            <a:r>
              <a:rPr lang="en-CA" dirty="0"/>
              <a:t>JCT3V-C0160</a:t>
            </a:r>
            <a:r>
              <a:rPr lang="en-CA" dirty="0" smtClean="0"/>
              <a:t> </a:t>
            </a:r>
            <a:r>
              <a:rPr lang="en-CA" dirty="0"/>
              <a:t>(</a:t>
            </a:r>
            <a:r>
              <a:rPr lang="en-CA" dirty="0" smtClean="0"/>
              <a:t>HHI)</a:t>
            </a:r>
            <a:r>
              <a:rPr lang="en-CA" b="0" dirty="0" smtClean="0"/>
              <a:t> </a:t>
            </a:r>
            <a:r>
              <a:rPr lang="en-US" b="0" dirty="0"/>
              <a:t>targets BD rate reduction for random access unit slices in dependent views </a:t>
            </a:r>
            <a:r>
              <a:rPr lang="en-US" b="0" dirty="0" smtClean="0"/>
              <a:t>by </a:t>
            </a:r>
            <a:r>
              <a:rPr lang="en-US" b="0" dirty="0"/>
              <a:t>always testing intra modes and by disabling </a:t>
            </a:r>
            <a:r>
              <a:rPr lang="en-US" b="0" dirty="0" err="1"/>
              <a:t>quadtree</a:t>
            </a:r>
            <a:r>
              <a:rPr lang="en-US" b="0" dirty="0"/>
              <a:t> limitation and predictive </a:t>
            </a:r>
            <a:r>
              <a:rPr lang="en-US" b="0" dirty="0" smtClean="0"/>
              <a:t>coding.</a:t>
            </a:r>
            <a:endParaRPr lang="en-CA" b="0" dirty="0"/>
          </a:p>
          <a:p>
            <a:pPr marL="0" indent="0"/>
            <a:endParaRPr lang="en-CA" b="0" dirty="0"/>
          </a:p>
          <a:p>
            <a:pPr marL="0" indent="0"/>
            <a:endParaRPr lang="en-CA" b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(6)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</p:spTree>
    <p:extLst>
      <p:ext uri="{BB962C8B-B14F-4D97-AF65-F5344CB8AC3E}">
        <p14:creationId xmlns:p14="http://schemas.microsoft.com/office/powerpoint/2010/main" val="148867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results – random access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9581631"/>
              </p:ext>
            </p:extLst>
          </p:nvPr>
        </p:nvGraphicFramePr>
        <p:xfrm>
          <a:off x="903288" y="925513"/>
          <a:ext cx="7326312" cy="579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9" name="Document" r:id="rId3" imgW="5993597" imgH="4726864" progId="Word.Document.12">
                  <p:embed/>
                </p:oleObj>
              </mc:Choice>
              <mc:Fallback>
                <p:oleObj name="Document" r:id="rId3" imgW="5993597" imgH="472686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3288" y="925513"/>
                        <a:ext cx="7326312" cy="579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967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results – </a:t>
            </a:r>
            <a:r>
              <a:rPr lang="en-US" dirty="0"/>
              <a:t>all-intra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023697"/>
              </p:ext>
            </p:extLst>
          </p:nvPr>
        </p:nvGraphicFramePr>
        <p:xfrm>
          <a:off x="903288" y="925513"/>
          <a:ext cx="7326312" cy="579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9" name="Document" r:id="rId3" imgW="5993597" imgH="4726864" progId="Word.Document.12">
                  <p:embed/>
                </p:oleObj>
              </mc:Choice>
              <mc:Fallback>
                <p:oleObj name="Document" r:id="rId3" imgW="5993597" imgH="472686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3288" y="925513"/>
                        <a:ext cx="7326312" cy="579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09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r>
              <a:rPr lang="de-DE" dirty="0" smtClean="0"/>
              <a:t>Goal </a:t>
            </a:r>
            <a:r>
              <a:rPr lang="de-DE" dirty="0" err="1" smtClean="0"/>
              <a:t>of</a:t>
            </a:r>
            <a:r>
              <a:rPr lang="de-DE" dirty="0" smtClean="0"/>
              <a:t> CE: 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dirty="0" smtClean="0"/>
              <a:t>Investigate </a:t>
            </a:r>
            <a:r>
              <a:rPr lang="en-US" b="0" dirty="0"/>
              <a:t>tools for depth intra </a:t>
            </a:r>
            <a:r>
              <a:rPr lang="en-US" b="0" dirty="0" smtClean="0"/>
              <a:t>coding, covering </a:t>
            </a:r>
            <a:r>
              <a:rPr lang="en-CA" b="0" dirty="0"/>
              <a:t>HEVC-based proposals under sub-experiment </a:t>
            </a:r>
            <a:r>
              <a:rPr lang="en-CA" b="0" dirty="0" smtClean="0"/>
              <a:t>CE6.H.</a:t>
            </a:r>
            <a:endParaRPr lang="en-US" b="0" dirty="0" smtClean="0"/>
          </a:p>
          <a:p>
            <a:endParaRPr lang="en-US" sz="1000" dirty="0" smtClean="0"/>
          </a:p>
          <a:p>
            <a:r>
              <a:rPr lang="en-US" dirty="0" smtClean="0"/>
              <a:t>Tools under test:</a:t>
            </a:r>
          </a:p>
          <a:p>
            <a:r>
              <a:rPr lang="en-US" dirty="0"/>
              <a:t>	</a:t>
            </a:r>
            <a:r>
              <a:rPr lang="en-CA" b="0" dirty="0" smtClean="0"/>
              <a:t>Categorized </a:t>
            </a:r>
            <a:r>
              <a:rPr lang="en-CA" b="0" dirty="0"/>
              <a:t>as </a:t>
            </a:r>
            <a:r>
              <a:rPr lang="en-CA" b="0" dirty="0" smtClean="0"/>
              <a:t>simplification </a:t>
            </a:r>
            <a:r>
              <a:rPr lang="en-CA" b="0" dirty="0"/>
              <a:t>of both the implementation and processing complexity of existing depth intra coding </a:t>
            </a:r>
            <a:r>
              <a:rPr lang="en-CA" b="0" dirty="0" smtClean="0"/>
              <a:t>methods.</a:t>
            </a:r>
            <a:endParaRPr lang="en-US" b="0" dirty="0" smtClean="0"/>
          </a:p>
          <a:p>
            <a:endParaRPr lang="en-US" sz="1000" dirty="0" smtClean="0"/>
          </a:p>
          <a:p>
            <a:r>
              <a:rPr lang="en-US" dirty="0" smtClean="0"/>
              <a:t>Evaluation:</a:t>
            </a:r>
          </a:p>
          <a:p>
            <a:pPr marL="254000" lvl="2" indent="0">
              <a:buNone/>
            </a:pPr>
            <a:r>
              <a:rPr lang="en-US" dirty="0" smtClean="0"/>
              <a:t>Random access (CTC) and all-intra configuration.</a:t>
            </a:r>
          </a:p>
          <a:p>
            <a:endParaRPr lang="en-US" sz="1000" dirty="0" smtClean="0"/>
          </a:p>
          <a:p>
            <a:r>
              <a:rPr lang="en-US" dirty="0" smtClean="0"/>
              <a:t>Contributions:</a:t>
            </a:r>
            <a:endParaRPr lang="en-US" dirty="0"/>
          </a:p>
          <a:p>
            <a:pPr marL="254000" lvl="2" indent="0">
              <a:buNone/>
            </a:pPr>
            <a:r>
              <a:rPr lang="en-US" dirty="0" smtClean="0"/>
              <a:t>4 tools under test, </a:t>
            </a:r>
            <a:r>
              <a:rPr lang="en-US" dirty="0" smtClean="0">
                <a:solidFill>
                  <a:schemeClr val="tx1"/>
                </a:solidFill>
              </a:rPr>
              <a:t>12 </a:t>
            </a:r>
            <a:r>
              <a:rPr lang="en-US" dirty="0" smtClean="0"/>
              <a:t>related </a:t>
            </a:r>
            <a:r>
              <a:rPr lang="en-US" dirty="0" smtClean="0"/>
              <a:t>proposals, and </a:t>
            </a:r>
            <a:r>
              <a:rPr lang="en-US" dirty="0" smtClean="0">
                <a:solidFill>
                  <a:schemeClr val="tx1"/>
                </a:solidFill>
              </a:rPr>
              <a:t>16 </a:t>
            </a:r>
            <a:r>
              <a:rPr lang="en-US" dirty="0" smtClean="0"/>
              <a:t>cross-check </a:t>
            </a:r>
            <a:r>
              <a:rPr lang="en-US" dirty="0" smtClean="0"/>
              <a:t>reports.</a:t>
            </a:r>
            <a:endParaRPr lang="de-DE" dirty="0"/>
          </a:p>
          <a:p>
            <a:pPr marL="254000" lvl="2" indent="0">
              <a:buNone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Philipp Merkle (JCT3V-C0026)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425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r>
              <a:rPr lang="en-US" dirty="0" smtClean="0"/>
              <a:t>Participants: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99423"/>
              </p:ext>
            </p:extLst>
          </p:nvPr>
        </p:nvGraphicFramePr>
        <p:xfrm>
          <a:off x="539750" y="1844675"/>
          <a:ext cx="8042275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4" name="Document" r:id="rId3" imgW="5851699" imgH="2784812" progId="Word.Document.12">
                  <p:embed/>
                </p:oleObj>
              </mc:Choice>
              <mc:Fallback>
                <p:oleObj name="Document" r:id="rId3" imgW="5851699" imgH="2784812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844675"/>
                        <a:ext cx="8042275" cy="381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30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documents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788344"/>
              </p:ext>
            </p:extLst>
          </p:nvPr>
        </p:nvGraphicFramePr>
        <p:xfrm>
          <a:off x="1260475" y="984250"/>
          <a:ext cx="6923088" cy="524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Document" r:id="rId3" imgW="6080028" imgH="4605139" progId="Word.Document.12">
                  <p:embed/>
                </p:oleObj>
              </mc:Choice>
              <mc:Fallback>
                <p:oleObj name="Document" r:id="rId3" imgW="6080028" imgH="4605139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984250"/>
                        <a:ext cx="6923088" cy="5240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659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documents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452362"/>
              </p:ext>
            </p:extLst>
          </p:nvPr>
        </p:nvGraphicFramePr>
        <p:xfrm>
          <a:off x="1260475" y="984250"/>
          <a:ext cx="6923088" cy="523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9" name="Document" r:id="rId3" imgW="6080028" imgH="4602261" progId="Word.Document.12">
                  <p:embed/>
                </p:oleObj>
              </mc:Choice>
              <mc:Fallback>
                <p:oleObj name="Document" r:id="rId3" imgW="6080028" imgH="4602261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984250"/>
                        <a:ext cx="6923088" cy="523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654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documents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4475310"/>
              </p:ext>
            </p:extLst>
          </p:nvPr>
        </p:nvGraphicFramePr>
        <p:xfrm>
          <a:off x="1260475" y="984250"/>
          <a:ext cx="6923088" cy="525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0" name="Document" r:id="rId3" imgW="6080028" imgH="4618450" progId="Word.Document.12">
                  <p:embed/>
                </p:oleObj>
              </mc:Choice>
              <mc:Fallback>
                <p:oleObj name="Document" r:id="rId3" imgW="6080028" imgH="4618450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984250"/>
                        <a:ext cx="6923088" cy="525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174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documents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153609"/>
              </p:ext>
            </p:extLst>
          </p:nvPr>
        </p:nvGraphicFramePr>
        <p:xfrm>
          <a:off x="1255713" y="981075"/>
          <a:ext cx="6896100" cy="522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5" name="Document" r:id="rId3" imgW="6100020" imgH="4604999" progId="Word.Document.12">
                  <p:embed/>
                </p:oleObj>
              </mc:Choice>
              <mc:Fallback>
                <p:oleObj name="Document" r:id="rId3" imgW="6100020" imgH="4604999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3" y="981075"/>
                        <a:ext cx="6896100" cy="5221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282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documents</a:t>
            </a:r>
            <a:r>
              <a:rPr lang="de-DE" dirty="0" smtClean="0"/>
              <a:t> (3)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488907"/>
              </p:ext>
            </p:extLst>
          </p:nvPr>
        </p:nvGraphicFramePr>
        <p:xfrm>
          <a:off x="1255713" y="981075"/>
          <a:ext cx="6896100" cy="522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9" name="Document" r:id="rId3" imgW="6100020" imgH="4604999" progId="Word.Document.12">
                  <p:embed/>
                </p:oleObj>
              </mc:Choice>
              <mc:Fallback>
                <p:oleObj name="Document" r:id="rId3" imgW="6100020" imgH="4604999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5713" y="981075"/>
                        <a:ext cx="6896100" cy="5221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282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6 </a:t>
            </a:r>
            <a:r>
              <a:rPr lang="en-CA" dirty="0" smtClean="0"/>
              <a:t>contributions related to DMM:</a:t>
            </a:r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3 proposals target </a:t>
            </a:r>
            <a:r>
              <a:rPr lang="en-CA" b="0" dirty="0"/>
              <a:t>simplifications of DMM 3: </a:t>
            </a:r>
            <a:endParaRPr lang="en-CA" b="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 smtClean="0"/>
              <a:t>JCT3V-C0052 (Qualcomm)</a:t>
            </a:r>
            <a:r>
              <a:rPr lang="en-CA" dirty="0" smtClean="0"/>
              <a:t> </a:t>
            </a:r>
            <a:r>
              <a:rPr lang="en-CA" dirty="0"/>
              <a:t>replaces inter-component prediction by intra </a:t>
            </a:r>
            <a:r>
              <a:rPr lang="en-CA" dirty="0" smtClean="0"/>
              <a:t>prediction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 smtClean="0"/>
              <a:t>JCT3V-C0044 (LGE/PKU)</a:t>
            </a:r>
            <a:r>
              <a:rPr lang="en-CA" dirty="0" smtClean="0"/>
              <a:t> </a:t>
            </a:r>
            <a:r>
              <a:rPr lang="en-CA" dirty="0"/>
              <a:t>omits the decoder search by signaling the Wedgelet </a:t>
            </a:r>
            <a:r>
              <a:rPr lang="en-CA" dirty="0" smtClean="0"/>
              <a:t>partition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 smtClean="0"/>
              <a:t>JCT3V-C0108 (GIST)</a:t>
            </a:r>
            <a:r>
              <a:rPr lang="en-CA" dirty="0" smtClean="0"/>
              <a:t> </a:t>
            </a:r>
            <a:r>
              <a:rPr lang="en-CA" dirty="0"/>
              <a:t>restricts the search to a very limited set.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Proposal </a:t>
            </a:r>
            <a:r>
              <a:rPr lang="en-CA" dirty="0" smtClean="0"/>
              <a:t>JCT3V-C0034 (HHI)</a:t>
            </a:r>
            <a:r>
              <a:rPr lang="en-CA" b="0" dirty="0" smtClean="0"/>
              <a:t> targets </a:t>
            </a:r>
            <a:r>
              <a:rPr lang="en-CA" b="0" dirty="0"/>
              <a:t>BD rate reduction for all DMMs by using un-quantized DC offsets like in SDC</a:t>
            </a:r>
            <a:r>
              <a:rPr lang="en-CA" b="0" dirty="0" smtClean="0"/>
              <a:t>.</a:t>
            </a:r>
            <a:endParaRPr lang="en-US" b="0" dirty="0"/>
          </a:p>
          <a:p>
            <a:pPr marL="342900" indent="-342900">
              <a:buFont typeface="Arial" pitchFamily="34" charset="0"/>
              <a:buChar char="•"/>
            </a:pPr>
            <a:endParaRPr lang="en-CA" sz="10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Proposal </a:t>
            </a:r>
            <a:r>
              <a:rPr lang="en-CA" dirty="0" smtClean="0"/>
              <a:t>JCT3V-C0190 (SCU/</a:t>
            </a:r>
            <a:r>
              <a:rPr lang="en-CA" dirty="0" err="1" smtClean="0"/>
              <a:t>Hisilicon</a:t>
            </a:r>
            <a:r>
              <a:rPr lang="en-CA" dirty="0" smtClean="0"/>
              <a:t>)</a:t>
            </a:r>
            <a:r>
              <a:rPr lang="en-CA" b="0" dirty="0" smtClean="0"/>
              <a:t> targets </a:t>
            </a:r>
            <a:r>
              <a:rPr lang="en-CA" b="0" dirty="0"/>
              <a:t>a reduction of encoder complexity by </a:t>
            </a:r>
            <a:r>
              <a:rPr lang="en-CA" b="0" dirty="0" smtClean="0"/>
              <a:t>introducing fast </a:t>
            </a:r>
            <a:r>
              <a:rPr lang="en-CA" b="0" dirty="0"/>
              <a:t>mode selection for DMMs.</a:t>
            </a:r>
            <a:endParaRPr lang="en-US" b="0" dirty="0"/>
          </a:p>
          <a:p>
            <a:pPr marL="0" indent="0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</p:spTree>
    <p:extLst>
      <p:ext uri="{BB962C8B-B14F-4D97-AF65-F5344CB8AC3E}">
        <p14:creationId xmlns:p14="http://schemas.microsoft.com/office/powerpoint/2010/main" val="33313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617</Words>
  <Application>Microsoft Office PowerPoint</Application>
  <PresentationFormat>On-screen Show (4:3)</PresentationFormat>
  <Paragraphs>119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Document</vt:lpstr>
      <vt:lpstr>Microsoft Word Document</vt:lpstr>
      <vt:lpstr>PowerPoint Presentation</vt:lpstr>
      <vt:lpstr>CE6 overview</vt:lpstr>
      <vt:lpstr>CE6.H overview</vt:lpstr>
      <vt:lpstr>CE6.H documents</vt:lpstr>
      <vt:lpstr>CE6.H documents</vt:lpstr>
      <vt:lpstr>CE6.H related documents</vt:lpstr>
      <vt:lpstr>CE6.H related documents (2)</vt:lpstr>
      <vt:lpstr>CE6.H related documents (3)</vt:lpstr>
      <vt:lpstr>CE6.H proposals overview</vt:lpstr>
      <vt:lpstr>CE6.H proposals overview</vt:lpstr>
      <vt:lpstr>CE6.H proposals overview (2)</vt:lpstr>
      <vt:lpstr>CE6.H proposals overview (3)</vt:lpstr>
      <vt:lpstr>CE6.H proposals overview (4)</vt:lpstr>
      <vt:lpstr>CE6.H proposals overview (5)</vt:lpstr>
      <vt:lpstr>CE6.H proposals overview (6)</vt:lpstr>
      <vt:lpstr>CE6.H results – random access</vt:lpstr>
      <vt:lpstr>CE6.H results – all-intra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Merkle, Philipp</cp:lastModifiedBy>
  <cp:revision>401</cp:revision>
  <dcterms:created xsi:type="dcterms:W3CDTF">2010-10-12T07:03:46Z</dcterms:created>
  <dcterms:modified xsi:type="dcterms:W3CDTF">2013-01-17T13:32:32Z</dcterms:modified>
</cp:coreProperties>
</file>