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08" r:id="rId2"/>
    <p:sldId id="715" r:id="rId3"/>
    <p:sldId id="716" r:id="rId4"/>
    <p:sldId id="720" r:id="rId5"/>
    <p:sldId id="717" r:id="rId6"/>
    <p:sldId id="721" r:id="rId7"/>
    <p:sldId id="719" r:id="rId8"/>
  </p:sldIdLst>
  <p:sldSz cx="9144000" cy="6858000" type="screen4x3"/>
  <p:notesSz cx="6851650" cy="9747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Helvetica 45 Ligh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D4E4"/>
    <a:srgbClr val="F0F0F0"/>
    <a:srgbClr val="F2F2F2"/>
    <a:srgbClr val="C5F1A6"/>
    <a:srgbClr val="E9E9ED"/>
    <a:srgbClr val="DDDDDD"/>
    <a:srgbClr val="FF3300"/>
    <a:srgbClr val="C79B70"/>
    <a:srgbClr val="DDEE7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 autoAdjust="0"/>
    <p:restoredTop sz="99652" autoAdjust="0"/>
  </p:normalViewPr>
  <p:slideViewPr>
    <p:cSldViewPr snapToGrid="0">
      <p:cViewPr varScale="1">
        <p:scale>
          <a:sx n="83" d="100"/>
          <a:sy n="83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-1956" y="-90"/>
      </p:cViewPr>
      <p:guideLst>
        <p:guide orient="horz" pos="3070"/>
        <p:guide pos="21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686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59888"/>
            <a:ext cx="29686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fld id="{88A2D153-27AD-4AC9-B7A9-C6C1C41D8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85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502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35 Thin" pitchFamily="34" charset="0"/>
              </a:defRPr>
            </a:lvl1pPr>
          </a:lstStyle>
          <a:p>
            <a:pPr>
              <a:defRPr/>
            </a:pPr>
            <a:fld id="{97C85D20-FE11-4DBF-A5A0-0E017AF1D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2892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presentation title</a:t>
            </a: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A6E84-51CF-4F8E-A0E8-81620FC4EB7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8823325" y="2314575"/>
            <a:ext cx="18415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fr-FR" sz="6300">
              <a:latin typeface="Helvetica 35 Thin" pitchFamily="34" charset="0"/>
            </a:endParaRPr>
          </a:p>
        </p:txBody>
      </p:sp>
      <p:pic>
        <p:nvPicPr>
          <p:cNvPr id="5" name="Picture 9" descr="PP_orange"/>
          <p:cNvPicPr>
            <a:picLocks noChangeAspect="1" noChangeArrowheads="1"/>
          </p:cNvPicPr>
          <p:nvPr/>
        </p:nvPicPr>
        <p:blipFill>
          <a:blip r:embed="rId2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PP_ampersand_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11238" y="4519613"/>
            <a:ext cx="6400800" cy="5461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144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11238" y="2286000"/>
            <a:ext cx="7989887" cy="1665288"/>
          </a:xfrm>
        </p:spPr>
        <p:txBody>
          <a:bodyPr/>
          <a:lstStyle>
            <a:lvl1pPr>
              <a:defRPr sz="4800">
                <a:latin typeface="Helvetica 35 Thin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35713" y="412750"/>
            <a:ext cx="1773237" cy="58261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11238" y="412750"/>
            <a:ext cx="5172075" cy="58261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412750"/>
            <a:ext cx="7096125" cy="98425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11238" y="1758950"/>
            <a:ext cx="3471862" cy="4479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5500" y="1758950"/>
            <a:ext cx="3473450" cy="4479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11238" y="1758950"/>
            <a:ext cx="3471862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5500" y="1758950"/>
            <a:ext cx="3473450" cy="4479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 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4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</a:t>
            </a:r>
            <a:r>
              <a:rPr lang="fr-FR" smtClean="0"/>
              <a:t>16/11/2010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1238" y="1758950"/>
            <a:ext cx="7097712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1238" y="412750"/>
            <a:ext cx="70961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68" name="Rectangle 7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5513" y="6245225"/>
            <a:ext cx="597217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Helvetica 55 Roman" pitchFamily="2" charset="0"/>
              </a:defRPr>
            </a:lvl1pPr>
          </a:lstStyle>
          <a:p>
            <a:pPr>
              <a:defRPr/>
            </a:pPr>
            <a:r>
              <a:rPr lang="fr-FR"/>
              <a:t/>
            </a:r>
            <a:br>
              <a:rPr lang="fr-FR"/>
            </a:br>
            <a:r>
              <a:rPr lang="fr-FR"/>
              <a:t> Orange </a:t>
            </a:r>
            <a:r>
              <a:rPr lang="en-US"/>
              <a:t>Labs</a:t>
            </a:r>
            <a:r>
              <a:rPr lang="fr-FR"/>
              <a:t> - R&amp;D – Normalisation Vidéo – 16/11/2010</a:t>
            </a:r>
          </a:p>
        </p:txBody>
      </p:sp>
      <p:sp>
        <p:nvSpPr>
          <p:cNvPr id="1782" name="Rectangle 758"/>
          <p:cNvSpPr>
            <a:spLocks noChangeArrowheads="1"/>
          </p:cNvSpPr>
          <p:nvPr/>
        </p:nvSpPr>
        <p:spPr bwMode="auto">
          <a:xfrm>
            <a:off x="25400" y="6413500"/>
            <a:ext cx="736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8EBD44C4-BC0C-41FB-B5F4-E4C251E7F9AE}" type="slidenum">
              <a:rPr lang="fr-FR" sz="800">
                <a:latin typeface="Helvetica 55 Roman" pitchFamily="2" charset="0"/>
              </a:rPr>
              <a:pPr algn="ctr">
                <a:defRPr/>
              </a:pPr>
              <a:t>‹#›</a:t>
            </a:fld>
            <a:endParaRPr lang="fr-FR" sz="800">
              <a:latin typeface="Helvetica 55 Roman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Helvetica 65 Medium" pitchFamily="2" charset="0"/>
        </a:defRPr>
      </a:lvl9pPr>
    </p:titleStyle>
    <p:bodyStyle>
      <a:lvl1pPr marL="193675" indent="-193675" algn="l" rtl="0" eaLnBrk="0" fontAlgn="base" hangingPunct="0">
        <a:spcBef>
          <a:spcPct val="0"/>
        </a:spcBef>
        <a:spcAft>
          <a:spcPct val="50000"/>
        </a:spcAft>
        <a:buClr>
          <a:schemeClr val="tx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8350" indent="-285750" algn="l" rtl="0" eaLnBrk="0" fontAlgn="base" hangingPunct="0">
        <a:spcBef>
          <a:spcPct val="0"/>
        </a:spcBef>
        <a:spcAft>
          <a:spcPct val="25000"/>
        </a:spcAft>
        <a:buChar char="–"/>
        <a:defRPr>
          <a:solidFill>
            <a:schemeClr val="tx1"/>
          </a:solidFill>
          <a:latin typeface="+mn-lt"/>
        </a:defRPr>
      </a:lvl2pPr>
      <a:lvl3pPr marL="1187450" indent="-228600" algn="l" rtl="0" eaLnBrk="0" fontAlgn="base" hangingPunct="0">
        <a:spcBef>
          <a:spcPct val="0"/>
        </a:spcBef>
        <a:spcAft>
          <a:spcPct val="25000"/>
        </a:spcAft>
        <a:buClr>
          <a:schemeClr val="tx1"/>
        </a:buClr>
        <a:buFont typeface="Times New Roman" pitchFamily="18" charset="0"/>
        <a:buChar char="–"/>
        <a:defRPr>
          <a:solidFill>
            <a:schemeClr val="tx1"/>
          </a:solidFill>
          <a:latin typeface="+mn-lt"/>
        </a:defRPr>
      </a:lvl3pPr>
      <a:lvl4pPr marL="1606550" indent="-228600" algn="l" rtl="0" eaLnBrk="0" fontAlgn="base" hangingPunct="0">
        <a:spcBef>
          <a:spcPct val="0"/>
        </a:spcBef>
        <a:spcAft>
          <a:spcPct val="2500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2500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011238" y="4009318"/>
            <a:ext cx="6400800" cy="546100"/>
          </a:xfrm>
        </p:spPr>
        <p:txBody>
          <a:bodyPr/>
          <a:lstStyle/>
          <a:p>
            <a:r>
              <a:rPr lang="fr-FR" sz="1600" i="1" dirty="0" smtClean="0"/>
              <a:t>JCT3V-B0222, Shanghai, </a:t>
            </a:r>
            <a:r>
              <a:rPr lang="fr-FR" sz="1600" i="1" dirty="0" err="1" smtClean="0"/>
              <a:t>October</a:t>
            </a:r>
            <a:r>
              <a:rPr lang="fr-FR" sz="1600" i="1" dirty="0" smtClean="0"/>
              <a:t> 2012</a:t>
            </a:r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dirty="0" smtClean="0"/>
              <a:t>Joel Jung, Elie Mora</a:t>
            </a:r>
            <a:endParaRPr lang="fr-FR" sz="1600" dirty="0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639763" y="976177"/>
            <a:ext cx="8208962" cy="1665288"/>
          </a:xfrm>
        </p:spPr>
        <p:txBody>
          <a:bodyPr/>
          <a:lstStyle/>
          <a:p>
            <a:r>
              <a:rPr lang="en-CA" sz="4000" b="1" dirty="0"/>
              <a:t>Subjective Test Results on </a:t>
            </a:r>
            <a:r>
              <a:rPr lang="en-CA" sz="4000" b="1" dirty="0" err="1"/>
              <a:t>Q</a:t>
            </a:r>
            <a:r>
              <a:rPr lang="en-CA" sz="4000" b="1" dirty="0" err="1" smtClean="0"/>
              <a:t>uadTree</a:t>
            </a:r>
            <a:r>
              <a:rPr lang="en-CA" sz="4000" b="1" dirty="0" smtClean="0"/>
              <a:t> </a:t>
            </a:r>
            <a:r>
              <a:rPr lang="en-CA" sz="4000" b="1" dirty="0"/>
              <a:t>L</a:t>
            </a:r>
            <a:r>
              <a:rPr lang="en-CA" sz="4000" b="1" dirty="0" smtClean="0"/>
              <a:t>imitation </a:t>
            </a:r>
            <a:r>
              <a:rPr lang="en-CA" sz="4000" b="1" dirty="0"/>
              <a:t>and </a:t>
            </a:r>
            <a:r>
              <a:rPr lang="en-CA" sz="4000" b="1" dirty="0" smtClean="0"/>
              <a:t>Predictive </a:t>
            </a:r>
            <a:r>
              <a:rPr lang="en-CA" sz="4000" b="1" dirty="0"/>
              <a:t>C</a:t>
            </a:r>
            <a:r>
              <a:rPr lang="en-CA" sz="4000" b="1" dirty="0" smtClean="0"/>
              <a:t>oding </a:t>
            </a:r>
            <a:br>
              <a:rPr lang="en-CA" sz="4000" b="1" dirty="0" smtClean="0"/>
            </a:br>
            <a:r>
              <a:rPr lang="en-CA" sz="4000" b="1" dirty="0" smtClean="0"/>
              <a:t>(</a:t>
            </a:r>
            <a:r>
              <a:rPr lang="en-CA" sz="4000" b="1" dirty="0"/>
              <a:t>JCT3V-B0068)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Introduction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657375" y="1543049"/>
            <a:ext cx="8258175" cy="1526531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Quadtree</a:t>
            </a:r>
            <a:r>
              <a:rPr lang="en-US" sz="1600" dirty="0" smtClean="0"/>
              <a:t> </a:t>
            </a:r>
            <a:r>
              <a:rPr lang="en-US" sz="1600" dirty="0"/>
              <a:t>limitation + predictive coding was proposed in JCT3V-B0068. </a:t>
            </a:r>
            <a:endParaRPr lang="en-US" sz="1600" dirty="0" smtClean="0"/>
          </a:p>
          <a:p>
            <a:r>
              <a:rPr lang="en-US" sz="1600" dirty="0" smtClean="0"/>
              <a:t>Experimental </a:t>
            </a:r>
            <a:r>
              <a:rPr lang="en-US" sz="1600" dirty="0"/>
              <a:t>results exhibit some losses on synthetized views (PSNR losses</a:t>
            </a:r>
            <a:r>
              <a:rPr lang="en-US" sz="1600" dirty="0" smtClean="0"/>
              <a:t>) </a:t>
            </a:r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goal of this subjective session is </a:t>
            </a:r>
            <a:r>
              <a:rPr lang="en-US" sz="1600" dirty="0" smtClean="0"/>
              <a:t>to </a:t>
            </a:r>
            <a:r>
              <a:rPr lang="en-US" sz="1600" dirty="0"/>
              <a:t>verify if any new </a:t>
            </a:r>
            <a:r>
              <a:rPr lang="en-US" sz="1600" dirty="0" smtClean="0"/>
              <a:t>visual artifact </a:t>
            </a:r>
            <a:r>
              <a:rPr lang="en-US" sz="1600" dirty="0"/>
              <a:t>is </a:t>
            </a:r>
            <a:r>
              <a:rPr lang="en-US" sz="1600" dirty="0" smtClean="0"/>
              <a:t>introduced</a:t>
            </a:r>
          </a:p>
          <a:p>
            <a:r>
              <a:rPr lang="en-US" sz="1600" dirty="0" smtClean="0"/>
              <a:t>The goal of this subjective session is not to show a quality improvement (encoder runtime = 68%)</a:t>
            </a:r>
            <a:endParaRPr lang="fr-FR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Two </a:t>
            </a:r>
            <a:r>
              <a:rPr lang="en-US" sz="1600" dirty="0"/>
              <a:t>viewing sessions were </a:t>
            </a:r>
            <a:r>
              <a:rPr lang="en-US" sz="1600" dirty="0" smtClean="0"/>
              <a:t>organized </a:t>
            </a:r>
            <a:endParaRPr lang="en-US" sz="1600" dirty="0"/>
          </a:p>
          <a:p>
            <a:r>
              <a:rPr lang="en-US" sz="1600" dirty="0" smtClean="0"/>
              <a:t>9 </a:t>
            </a:r>
            <a:r>
              <a:rPr lang="en-US" sz="1600" dirty="0"/>
              <a:t>people </a:t>
            </a:r>
            <a:r>
              <a:rPr lang="en-US" sz="1600" dirty="0" smtClean="0"/>
              <a:t>involved from 6 </a:t>
            </a:r>
            <a:r>
              <a:rPr lang="en-US" sz="1600" dirty="0"/>
              <a:t>different companies or </a:t>
            </a:r>
            <a:r>
              <a:rPr lang="en-US" sz="1600" dirty="0" smtClean="0"/>
              <a:t>universities </a:t>
            </a:r>
            <a:endParaRPr lang="en-US" sz="1600" dirty="0" smtClean="0"/>
          </a:p>
          <a:p>
            <a:r>
              <a:rPr lang="en-US" sz="1600" dirty="0" smtClean="0"/>
              <a:t>It </a:t>
            </a:r>
            <a:r>
              <a:rPr lang="en-US" sz="1600" dirty="0"/>
              <a:t>has been verified by a non-proponent that the results reported </a:t>
            </a:r>
            <a:r>
              <a:rPr lang="en-US" sz="1600" dirty="0" smtClean="0"/>
              <a:t>match </a:t>
            </a:r>
            <a:r>
              <a:rPr lang="en-US" sz="1600" dirty="0"/>
              <a:t>with the scoring sheets.</a:t>
            </a:r>
            <a:endParaRPr lang="fr-FR" sz="1600" dirty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1200" dirty="0" smtClean="0"/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47361" y="1091535"/>
            <a:ext cx="1225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Context: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627371" y="3724245"/>
            <a:ext cx="2259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Viewing session:</a:t>
            </a:r>
            <a:endParaRPr lang="fr-FR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Test Settings (1/2)</a:t>
            </a:r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562749"/>
              </p:ext>
            </p:extLst>
          </p:nvPr>
        </p:nvGraphicFramePr>
        <p:xfrm>
          <a:off x="940079" y="3699078"/>
          <a:ext cx="7110134" cy="546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0859"/>
                <a:gridCol w="710859"/>
                <a:gridCol w="710859"/>
                <a:gridCol w="710859"/>
                <a:gridCol w="710859"/>
                <a:gridCol w="710859"/>
                <a:gridCol w="710859"/>
                <a:gridCol w="710859"/>
                <a:gridCol w="711631"/>
                <a:gridCol w="711631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TEST NUMBER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Seq A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Display Seq A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Seq B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Display Seq B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Seq A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Display Seq A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Seq B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Display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</a:rPr>
                        <a:t>Seq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 B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Vote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829666"/>
              </p:ext>
            </p:extLst>
          </p:nvPr>
        </p:nvGraphicFramePr>
        <p:xfrm>
          <a:off x="1658571" y="5008268"/>
          <a:ext cx="5849620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9450"/>
                <a:gridCol w="1950085"/>
                <a:gridCol w="195008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Sequence A is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+3: largely better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+2: better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+1: slightly better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0: same as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-1: slightly worse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-2 worse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-3: largely worse than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dirty="0">
                          <a:solidFill>
                            <a:schemeClr val="tx1"/>
                          </a:solidFill>
                          <a:effectLst/>
                        </a:rPr>
                        <a:t>Sequence B</a:t>
                      </a:r>
                      <a:endParaRPr lang="fr-FR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3576" y="974328"/>
            <a:ext cx="162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Sequences:</a:t>
            </a:r>
            <a:endParaRPr lang="fr-FR" b="1" dirty="0"/>
          </a:p>
        </p:txBody>
      </p:sp>
      <p:sp>
        <p:nvSpPr>
          <p:cNvPr id="11" name="Rectangle 10"/>
          <p:cNvSpPr/>
          <p:nvPr/>
        </p:nvSpPr>
        <p:spPr>
          <a:xfrm>
            <a:off x="477023" y="2666546"/>
            <a:ext cx="2259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Viewing session:</a:t>
            </a:r>
            <a:endParaRPr lang="fr-FR" b="1" dirty="0"/>
          </a:p>
        </p:txBody>
      </p:sp>
      <p:sp>
        <p:nvSpPr>
          <p:cNvPr id="8" name="Rectangle 7"/>
          <p:cNvSpPr/>
          <p:nvPr/>
        </p:nvSpPr>
        <p:spPr>
          <a:xfrm>
            <a:off x="1488831" y="3103981"/>
            <a:ext cx="63111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Reference and proposed method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presented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as sequences A and B (as a blind test) 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score between -3 and +3 is requested, using the following scale: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6458" y="1381415"/>
            <a:ext cx="68831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/>
              <a:t>Newspaper and Balloons </a:t>
            </a:r>
            <a:r>
              <a:rPr lang="en-US" sz="1600" dirty="0" smtClean="0"/>
              <a:t>selected: highest </a:t>
            </a:r>
            <a:r>
              <a:rPr lang="en-US" sz="1600" dirty="0"/>
              <a:t>objective losses on synthesized </a:t>
            </a:r>
            <a:r>
              <a:rPr lang="en-US" sz="1600" dirty="0" smtClean="0"/>
              <a:t>views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QP </a:t>
            </a:r>
            <a:r>
              <a:rPr lang="en-US" sz="1600" dirty="0"/>
              <a:t>25 </a:t>
            </a:r>
            <a:r>
              <a:rPr lang="en-US" sz="1600" dirty="0" smtClean="0"/>
              <a:t>selected: highest objective loss </a:t>
            </a:r>
            <a:r>
              <a:rPr lang="en-US" sz="1600" dirty="0"/>
              <a:t>among other </a:t>
            </a:r>
            <a:r>
              <a:rPr lang="en-US" sz="1600" dirty="0" smtClean="0"/>
              <a:t>QPs</a:t>
            </a:r>
          </a:p>
          <a:p>
            <a:pPr marL="285750" indent="-285750" hangingPunct="0">
              <a:buFont typeface="Arial" pitchFamily="34" charset="0"/>
              <a:buChar char="•"/>
            </a:pPr>
            <a:r>
              <a:rPr lang="en-US" sz="1600" dirty="0" smtClean="0"/>
              <a:t>QP </a:t>
            </a:r>
            <a:r>
              <a:rPr lang="en-US" sz="1600" dirty="0"/>
              <a:t>35 </a:t>
            </a:r>
            <a:r>
              <a:rPr lang="en-US" sz="1600" dirty="0" smtClean="0"/>
              <a:t>selected: </a:t>
            </a:r>
            <a:r>
              <a:rPr lang="en-US" sz="1600" dirty="0"/>
              <a:t>to provide the viewers with a more degraded </a:t>
            </a:r>
            <a:r>
              <a:rPr lang="en-US" sz="1600" dirty="0" smtClean="0"/>
              <a:t>version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24535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Test Settings (2/2)</a:t>
            </a:r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50985" y="1408085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3D test:</a:t>
            </a:r>
            <a:endParaRPr lang="fr-FR" b="1" dirty="0"/>
          </a:p>
        </p:txBody>
      </p:sp>
      <p:sp>
        <p:nvSpPr>
          <p:cNvPr id="10" name="Rectangle 9"/>
          <p:cNvSpPr/>
          <p:nvPr/>
        </p:nvSpPr>
        <p:spPr>
          <a:xfrm>
            <a:off x="949569" y="2019182"/>
            <a:ext cx="7397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Stereo </a:t>
            </a:r>
            <a:r>
              <a:rPr lang="en-US" sz="1600" dirty="0"/>
              <a:t>view </a:t>
            </a:r>
            <a:r>
              <a:rPr lang="en-US" sz="1600" dirty="0" smtClean="0"/>
              <a:t>constructed </a:t>
            </a:r>
            <a:r>
              <a:rPr lang="en-US" sz="1600" dirty="0"/>
              <a:t>from </a:t>
            </a:r>
            <a:r>
              <a:rPr lang="en-US" sz="1600" dirty="0" smtClean="0"/>
              <a:t>2 </a:t>
            </a:r>
            <a:r>
              <a:rPr lang="en-US" sz="1600" dirty="0"/>
              <a:t>synthesized </a:t>
            </a:r>
            <a:r>
              <a:rPr lang="en-US" sz="1600" dirty="0" smtClean="0"/>
              <a:t>views corresponding </a:t>
            </a:r>
            <a:r>
              <a:rPr lang="en-US" sz="1600" dirty="0"/>
              <a:t>to the two views that are the closest to the center </a:t>
            </a:r>
            <a:r>
              <a:rPr lang="en-US" sz="1600" dirty="0" smtClean="0"/>
              <a:t>view</a:t>
            </a:r>
            <a:endParaRPr lang="fr-FR" sz="1600" dirty="0"/>
          </a:p>
        </p:txBody>
      </p:sp>
      <p:sp>
        <p:nvSpPr>
          <p:cNvPr id="12" name="Rectangle 11"/>
          <p:cNvSpPr/>
          <p:nvPr/>
        </p:nvSpPr>
        <p:spPr>
          <a:xfrm>
            <a:off x="949569" y="3767822"/>
            <a:ext cx="7100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hangingPunct="0"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Closest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synthesized view on the left of the center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view selected</a:t>
            </a:r>
            <a:endParaRPr lang="en-US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lvl="0" indent="-285750" eaLnBrk="0" hangingPunct="0"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lvl="0" indent="-285750" eaLnBrk="0" hangingPunct="0"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2D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test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designed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in case the 3D test does not allow seeing any new artifact.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0515" y="3114965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D test: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69639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3D Test </a:t>
            </a:r>
            <a:r>
              <a:rPr lang="fr-FR" b="1" dirty="0" err="1" smtClean="0"/>
              <a:t>Results</a:t>
            </a:r>
            <a:endParaRPr lang="fr-FR" b="1" dirty="0" smtClean="0"/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18421"/>
              </p:ext>
            </p:extLst>
          </p:nvPr>
        </p:nvGraphicFramePr>
        <p:xfrm>
          <a:off x="777352" y="1090830"/>
          <a:ext cx="7565674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5732"/>
                <a:gridCol w="707109"/>
                <a:gridCol w="736342"/>
                <a:gridCol w="644694"/>
                <a:gridCol w="644694"/>
                <a:gridCol w="644694"/>
                <a:gridCol w="644694"/>
                <a:gridCol w="644694"/>
                <a:gridCol w="644694"/>
                <a:gridCol w="644694"/>
                <a:gridCol w="633633"/>
              </a:tblGrid>
              <a:tr h="17843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Test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AVG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Viewer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843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Balloons 25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-0,6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Newspaper 25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Balloons 35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0,4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Newspaper 35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-0,2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AVG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-0,1</a:t>
                      </a:r>
                      <a:endParaRPr lang="fr-FR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49" name="Char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36" y="3555170"/>
            <a:ext cx="458152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097780" y="3912795"/>
            <a:ext cx="4034497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b="1" dirty="0"/>
              <a:t>Observations:</a:t>
            </a:r>
            <a:endParaRPr lang="fr-FR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 score above 1 or below -1 is reported. </a:t>
            </a:r>
            <a:endParaRPr lang="fr-FR" sz="1100" dirty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Results are consistent (no +1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 -1 simultaneously)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Average score:  -0.1 indicates a slight subjective improvement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3568" y="50040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(negative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values indicate improvement resulting from the proposed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method)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/>
              <a:t>2</a:t>
            </a:r>
            <a:r>
              <a:rPr lang="fr-FR" b="1" dirty="0" smtClean="0"/>
              <a:t>D Test </a:t>
            </a:r>
            <a:r>
              <a:rPr lang="fr-FR" b="1" dirty="0" err="1" smtClean="0"/>
              <a:t>Results</a:t>
            </a:r>
            <a:endParaRPr lang="fr-FR" b="1" dirty="0" smtClean="0"/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141114"/>
              </p:ext>
            </p:extLst>
          </p:nvPr>
        </p:nvGraphicFramePr>
        <p:xfrm>
          <a:off x="777352" y="1090830"/>
          <a:ext cx="7565674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5732"/>
                <a:gridCol w="707109"/>
                <a:gridCol w="736342"/>
                <a:gridCol w="644694"/>
                <a:gridCol w="644694"/>
                <a:gridCol w="644694"/>
                <a:gridCol w="644694"/>
                <a:gridCol w="644694"/>
                <a:gridCol w="644694"/>
                <a:gridCol w="644694"/>
                <a:gridCol w="633633"/>
              </a:tblGrid>
              <a:tr h="17843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Test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AVG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Viewer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843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Balloons 25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0,2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Newspaper 25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-0,7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Balloons 35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86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Newspaper 35</a:t>
                      </a:r>
                      <a:endParaRPr lang="fr-FR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-0,3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-1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4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AVG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D4E4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effectLst/>
                        </a:rPr>
                        <a:t>-0,2</a:t>
                      </a:r>
                      <a:endParaRPr lang="fr-F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097780" y="4159016"/>
            <a:ext cx="4034497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b="1" dirty="0"/>
              <a:t>Observations:</a:t>
            </a:r>
            <a:endParaRPr lang="fr-FR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 score above 1 or below -1 is reported. </a:t>
            </a:r>
            <a:endParaRPr lang="fr-FR" sz="1100" dirty="0">
              <a:latin typeface="Arial" pitchFamily="34" charset="0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Average score:  -0.2 indicates a slight subjective improvement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3568" y="50040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(negative </a:t>
            </a: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values indicate improvement resulting from the proposed </a:t>
            </a:r>
            <a:r>
              <a:rPr lang="en-US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method)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Char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8" y="3533775"/>
            <a:ext cx="4581525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0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96888" y="161290"/>
            <a:ext cx="7096125" cy="984250"/>
          </a:xfrm>
        </p:spPr>
        <p:txBody>
          <a:bodyPr/>
          <a:lstStyle/>
          <a:p>
            <a:pPr eaLnBrk="1" hangingPunct="1"/>
            <a:r>
              <a:rPr lang="fr-FR" b="1" dirty="0" smtClean="0"/>
              <a:t>Conclusion</a:t>
            </a:r>
          </a:p>
        </p:txBody>
      </p:sp>
      <p:pic>
        <p:nvPicPr>
          <p:cNvPr id="6" name="Picture 9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50213" y="0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019015" y="1683484"/>
            <a:ext cx="7315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US" dirty="0" smtClean="0"/>
              <a:t>2D and 3D subjective </a:t>
            </a:r>
            <a:r>
              <a:rPr lang="en-US" dirty="0" err="1" smtClean="0"/>
              <a:t>testings</a:t>
            </a:r>
            <a:r>
              <a:rPr lang="en-US" dirty="0" smtClean="0"/>
              <a:t> confirm that </a:t>
            </a:r>
            <a:r>
              <a:rPr lang="en-US" dirty="0"/>
              <a:t>no new artifact is introduced by the </a:t>
            </a:r>
            <a:r>
              <a:rPr lang="en-US" dirty="0" err="1"/>
              <a:t>quadtree</a:t>
            </a:r>
            <a:r>
              <a:rPr lang="en-US" dirty="0"/>
              <a:t> limitation + predictive coding as proposed in JCT3V-B0068, experiment </a:t>
            </a:r>
            <a:r>
              <a:rPr lang="en-US" dirty="0" smtClean="0"/>
              <a:t>H3</a:t>
            </a:r>
            <a:endParaRPr lang="fr-FR" b="1" dirty="0"/>
          </a:p>
        </p:txBody>
      </p:sp>
      <p:sp>
        <p:nvSpPr>
          <p:cNvPr id="4" name="Rectangle 3"/>
          <p:cNvSpPr/>
          <p:nvPr/>
        </p:nvSpPr>
        <p:spPr>
          <a:xfrm>
            <a:off x="1794508" y="4266664"/>
            <a:ext cx="5764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/>
            <a:r>
              <a:rPr lang="en-US" dirty="0" smtClean="0"/>
              <a:t>Thanks again to the subjective viewers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75371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_interne_VF">
  <a:themeElements>
    <a:clrScheme name="slides_interne_VF 2">
      <a:dk1>
        <a:srgbClr val="000000"/>
      </a:dk1>
      <a:lt1>
        <a:srgbClr val="FFFFFF"/>
      </a:lt1>
      <a:dk2>
        <a:srgbClr val="FF6600"/>
      </a:dk2>
      <a:lt2>
        <a:srgbClr val="DDDDDD"/>
      </a:lt2>
      <a:accent1>
        <a:srgbClr val="000000"/>
      </a:accent1>
      <a:accent2>
        <a:srgbClr val="FFFFFF"/>
      </a:accent2>
      <a:accent3>
        <a:srgbClr val="FFFFFF"/>
      </a:accent3>
      <a:accent4>
        <a:srgbClr val="000000"/>
      </a:accent4>
      <a:accent5>
        <a:srgbClr val="AAAAAA"/>
      </a:accent5>
      <a:accent6>
        <a:srgbClr val="E7E7E7"/>
      </a:accent6>
      <a:hlink>
        <a:srgbClr val="FF6600"/>
      </a:hlink>
      <a:folHlink>
        <a:srgbClr val="FF6600"/>
      </a:folHlink>
    </a:clrScheme>
    <a:fontScheme name="slides_interne_VF">
      <a:majorFont>
        <a:latin typeface="Helvetica 65 Medium"/>
        <a:ea typeface=""/>
        <a:cs typeface=""/>
      </a:majorFont>
      <a:minorFont>
        <a:latin typeface="Helvetica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des_interne_VF 1">
        <a:dk1>
          <a:srgbClr val="333333"/>
        </a:dk1>
        <a:lt1>
          <a:srgbClr val="FFFFFF"/>
        </a:lt1>
        <a:dk2>
          <a:srgbClr val="000000"/>
        </a:dk2>
        <a:lt2>
          <a:srgbClr val="FF6600"/>
        </a:lt2>
        <a:accent1>
          <a:srgbClr val="000000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E7E7E7"/>
        </a:accent6>
        <a:hlink>
          <a:srgbClr val="FF66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_interne_VF 2">
        <a:dk1>
          <a:srgbClr val="000000"/>
        </a:dk1>
        <a:lt1>
          <a:srgbClr val="FFFFFF"/>
        </a:lt1>
        <a:dk2>
          <a:srgbClr val="FF6600"/>
        </a:dk2>
        <a:lt2>
          <a:srgbClr val="DDDDDD"/>
        </a:lt2>
        <a:accent1>
          <a:srgbClr val="000000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E7E7E7"/>
        </a:accent6>
        <a:hlink>
          <a:srgbClr val="FF66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5648</TotalTime>
  <Words>587</Words>
  <Application>Microsoft Office PowerPoint</Application>
  <PresentationFormat>On-screen Show (4:3)</PresentationFormat>
  <Paragraphs>225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slides_interne_VF</vt:lpstr>
      <vt:lpstr>Subjective Test Results on QuadTree Limitation and Predictive Coding  (JCT3V-B0068)</vt:lpstr>
      <vt:lpstr>Introduction</vt:lpstr>
      <vt:lpstr>Test Settings (1/2)</vt:lpstr>
      <vt:lpstr>Test Settings (2/2)</vt:lpstr>
      <vt:lpstr>3D Test Results</vt:lpstr>
      <vt:lpstr>2D Test Results</vt:lpstr>
      <vt:lpstr>Conclusion</vt:lpstr>
    </vt:vector>
  </TitlesOfParts>
  <Company>France Télécom Division 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de coordination Normalisation VIDEO</dc:title>
  <dc:creator>TENIOU Gilles</dc:creator>
  <cp:lastModifiedBy>juuj7350</cp:lastModifiedBy>
  <cp:revision>167</cp:revision>
  <cp:lastPrinted>2006-12-08T11:02:13Z</cp:lastPrinted>
  <dcterms:created xsi:type="dcterms:W3CDTF">2009-10-15T13:26:07Z</dcterms:created>
  <dcterms:modified xsi:type="dcterms:W3CDTF">2012-10-17T02:21:20Z</dcterms:modified>
</cp:coreProperties>
</file>