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4.xml" ContentType="application/vnd.openxmlformats-officedocument.theme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52" r:id="rId2"/>
  </p:sldMasterIdLst>
  <p:notesMasterIdLst>
    <p:notesMasterId r:id="rId12"/>
  </p:notesMasterIdLst>
  <p:handoutMasterIdLst>
    <p:handoutMasterId r:id="rId13"/>
  </p:handoutMasterIdLst>
  <p:sldIdLst>
    <p:sldId id="402" r:id="rId3"/>
    <p:sldId id="429" r:id="rId4"/>
    <p:sldId id="427" r:id="rId5"/>
    <p:sldId id="430" r:id="rId6"/>
    <p:sldId id="431" r:id="rId7"/>
    <p:sldId id="434" r:id="rId8"/>
    <p:sldId id="435" r:id="rId9"/>
    <p:sldId id="432" r:id="rId10"/>
    <p:sldId id="433" r:id="rId11"/>
  </p:sldIdLst>
  <p:sldSz cx="9906000" cy="6858000" type="A4"/>
  <p:notesSz cx="6807200" cy="9939338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FF0000"/>
    <a:srgbClr val="FFCCFF"/>
    <a:srgbClr val="CCFFFF"/>
    <a:srgbClr val="FFFFCC"/>
    <a:srgbClr val="DDDDDD"/>
    <a:srgbClr val="FFCC99"/>
    <a:srgbClr val="0000C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1E4AEA4-8DFA-4A89-87EB-49C32662AFE0}" styleName="보통 스타일 2 - 강조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85" autoAdjust="0"/>
    <p:restoredTop sz="94086" autoAdjust="0"/>
  </p:normalViewPr>
  <p:slideViewPr>
    <p:cSldViewPr>
      <p:cViewPr>
        <p:scale>
          <a:sx n="70" d="100"/>
          <a:sy n="70" d="100"/>
        </p:scale>
        <p:origin x="-1836" y="-426"/>
      </p:cViewPr>
      <p:guideLst>
        <p:guide orient="horz" pos="2160"/>
        <p:guide pos="3120"/>
        <p:guide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0" d="100"/>
          <a:sy n="60" d="100"/>
        </p:scale>
        <p:origin x="-2652" y="-90"/>
      </p:cViewPr>
      <p:guideLst>
        <p:guide orient="horz" pos="3130"/>
        <p:guide pos="2144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56038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235A3DF1-2491-40E5-A8DE-9D3C9A07111D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56038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C9F48C53-6E1F-4854-9B74-8635397212A1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31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6038" y="0"/>
            <a:ext cx="2949575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2788" y="746125"/>
            <a:ext cx="5381625" cy="37258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31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1225"/>
            <a:ext cx="5445125" cy="4471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noProof="0" smtClean="0"/>
              <a:t>마스터 텍스트 스타일을 편집합니다</a:t>
            </a:r>
          </a:p>
          <a:p>
            <a:pPr lvl="1"/>
            <a:r>
              <a:rPr lang="ko-KR" altLang="en-US" noProof="0" smtClean="0"/>
              <a:t>둘째 수준</a:t>
            </a:r>
          </a:p>
          <a:p>
            <a:pPr lvl="2"/>
            <a:r>
              <a:rPr lang="ko-KR" altLang="en-US" noProof="0" smtClean="0"/>
              <a:t>셋째 수준</a:t>
            </a:r>
          </a:p>
          <a:p>
            <a:pPr lvl="3"/>
            <a:r>
              <a:rPr lang="ko-KR" altLang="en-US" noProof="0" smtClean="0"/>
              <a:t>넷째 수준</a:t>
            </a:r>
          </a:p>
          <a:p>
            <a:pPr lvl="4"/>
            <a:r>
              <a:rPr lang="ko-KR" altLang="en-US" noProof="0" smtClean="0"/>
              <a:t>다섯째 수준</a:t>
            </a:r>
          </a:p>
        </p:txBody>
      </p:sp>
      <p:sp>
        <p:nvSpPr>
          <p:cNvPr id="931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31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6038" y="9440863"/>
            <a:ext cx="2949575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2316C735-DC8D-482F-9A29-25DB673C147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슬라이드 이미지 개체 틀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슬라이드 노트 개체 틀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ko-KR" altLang="en-US" smtClean="0">
              <a:latin typeface="굴림" charset="-127"/>
              <a:ea typeface="굴림" charset="-127"/>
            </a:endParaRPr>
          </a:p>
        </p:txBody>
      </p:sp>
      <p:sp>
        <p:nvSpPr>
          <p:cNvPr id="14340" name="슬라이드 번호 개체 틀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AC4BAD1-F8B9-4E86-A5D7-563C562270E8}" type="slidenum">
              <a:rPr lang="en-US" altLang="ko-KR" smtClean="0">
                <a:latin typeface="굴림" charset="-127"/>
                <a:ea typeface="굴림" charset="-127"/>
              </a:rPr>
              <a:pPr/>
              <a:t>3</a:t>
            </a:fld>
            <a:endParaRPr lang="en-US" altLang="ko-KR" smtClean="0">
              <a:latin typeface="굴림" charset="-127"/>
              <a:ea typeface="굴림" charset="-127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5C97AD-E597-4D55-AD88-EA2E95656672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5EF7CD-EA7E-45D1-BF2B-849A58F909E3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942B17-E6FF-4900-B6A5-0FC8BC00466F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0B672F-CB53-4416-9C9E-AE75DED3C021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2C06FD-07C0-46FB-B2C0-C714D94487A6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BD2EC6-D509-4453-8533-7220BABBBF6D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16496" y="58614"/>
            <a:ext cx="8627368" cy="418058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ko-KR" altLang="en-US" dirty="0" smtClean="0"/>
              <a:t>마스터 제목 스타일 편집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16496" y="692696"/>
            <a:ext cx="8994204" cy="5433467"/>
          </a:xfrm>
          <a:prstGeom prst="rect">
            <a:avLst/>
          </a:prstGeom>
        </p:spPr>
        <p:txBody>
          <a:bodyPr/>
          <a:lstStyle>
            <a:lvl1pPr>
              <a:defRPr sz="1800">
                <a:latin typeface="Arial" pitchFamily="34" charset="0"/>
                <a:cs typeface="Arial" pitchFamily="34" charset="0"/>
              </a:defRPr>
            </a:lvl1pPr>
            <a:lvl2pPr>
              <a:defRPr sz="1600">
                <a:latin typeface="Arial" pitchFamily="34" charset="0"/>
                <a:cs typeface="Arial" pitchFamily="34" charset="0"/>
              </a:defRPr>
            </a:lvl2pPr>
            <a:lvl3pPr>
              <a:defRPr sz="1400">
                <a:latin typeface="Arial" pitchFamily="34" charset="0"/>
                <a:cs typeface="Arial" pitchFamily="34" charset="0"/>
              </a:defRPr>
            </a:lvl3pPr>
            <a:lvl4pPr>
              <a:defRPr sz="1400">
                <a:latin typeface="Arial" pitchFamily="34" charset="0"/>
                <a:cs typeface="Arial" pitchFamily="34" charset="0"/>
              </a:defRPr>
            </a:lvl4pPr>
            <a:lvl5pPr>
              <a:defRPr sz="14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ko-KR" altLang="en-US" dirty="0" smtClean="0"/>
              <a:t>마스터 텍스트 스타일을 편집합니다</a:t>
            </a:r>
          </a:p>
          <a:p>
            <a:pPr lvl="1"/>
            <a:r>
              <a:rPr lang="ko-KR" altLang="en-US" dirty="0" smtClean="0"/>
              <a:t>둘째 수준</a:t>
            </a:r>
          </a:p>
          <a:p>
            <a:pPr lvl="2"/>
            <a:r>
              <a:rPr lang="ko-KR" altLang="en-US" dirty="0" smtClean="0"/>
              <a:t>셋째 수준</a:t>
            </a:r>
          </a:p>
          <a:p>
            <a:pPr lvl="3"/>
            <a:r>
              <a:rPr lang="ko-KR" altLang="en-US" dirty="0" smtClean="0"/>
              <a:t>넷째 수준</a:t>
            </a:r>
          </a:p>
          <a:p>
            <a:pPr lvl="4"/>
            <a:r>
              <a:rPr lang="ko-KR" altLang="en-US" dirty="0" smtClean="0"/>
              <a:t>다섯째 수준</a:t>
            </a:r>
            <a:endParaRPr lang="ko-KR" altLang="en-US" dirty="0"/>
          </a:p>
        </p:txBody>
      </p:sp>
      <p:sp>
        <p:nvSpPr>
          <p:cNvPr id="4" name="슬라이드 번호 개체 틀 5"/>
          <p:cNvSpPr>
            <a:spLocks noGrp="1"/>
          </p:cNvSpPr>
          <p:nvPr>
            <p:ph type="sldNum" sz="quarter" idx="10"/>
          </p:nvPr>
        </p:nvSpPr>
        <p:spPr>
          <a:xfrm>
            <a:off x="8553450" y="6453188"/>
            <a:ext cx="857250" cy="288925"/>
          </a:xfrm>
          <a:prstGeom prst="rect">
            <a:avLst/>
          </a:prstGeom>
        </p:spPr>
        <p:txBody>
          <a:bodyPr/>
          <a:lstStyle>
            <a:lvl1pPr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CD83BAAE-C68B-4001-8A5A-7B3F5850A3F8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7C6E34-BFED-47FA-9105-E6F729D5E51B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2E9A6F-3DD1-45C0-8784-D2F486293648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DAE9AB-3BB7-40D4-BC0B-25FA2020557D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A4D177-FB51-4254-9ACF-85ED7109C38A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509C89-5A7F-44D6-8E68-2728577954F1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5B332D-B5B3-40F0-B00B-2C725F47121E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D1AA65-9A92-4EBA-9A9C-689A105121CE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8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9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4B2488-5CF4-4BBC-919D-07ACA2333735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3ACCBC-26EA-4743-9B64-3EF8C3045540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4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5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B307C4-A954-44EA-BEF4-270EAE2A0A8E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E7AD5C-A1D6-45B9-AEFC-AEB409F15510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3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4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B23EC7-462E-4922-A712-FFB40C8D389D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AD4F89-8FB4-4231-96F7-5FCBA8385253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1AED10-9046-4CCE-8743-772627DF1CD3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theme" Target="../theme/theme2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Line 21"/>
          <p:cNvSpPr>
            <a:spLocks noChangeShapeType="1"/>
          </p:cNvSpPr>
          <p:nvPr userDrawn="1"/>
        </p:nvSpPr>
        <p:spPr bwMode="auto">
          <a:xfrm>
            <a:off x="0" y="6453188"/>
            <a:ext cx="9906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ko-KR" altLang="en-US">
              <a:latin typeface="굴림" pitchFamily="50" charset="-127"/>
              <a:ea typeface="굴림" pitchFamily="50" charset="-127"/>
            </a:endParaRPr>
          </a:p>
        </p:txBody>
      </p:sp>
      <p:sp>
        <p:nvSpPr>
          <p:cNvPr id="1031" name="Line 14"/>
          <p:cNvSpPr>
            <a:spLocks noChangeShapeType="1"/>
          </p:cNvSpPr>
          <p:nvPr userDrawn="1"/>
        </p:nvSpPr>
        <p:spPr bwMode="auto">
          <a:xfrm>
            <a:off x="0" y="534988"/>
            <a:ext cx="9906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ko-KR" altLang="en-US">
              <a:latin typeface="굴림" pitchFamily="50" charset="-127"/>
              <a:ea typeface="굴림" pitchFamily="50" charset="-127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0" r:id="rId1"/>
    <p:sldLayoutId id="2147483871" r:id="rId2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제목 개체 틀 1"/>
          <p:cNvSpPr>
            <a:spLocks noGrp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2051" name="텍스트 개체 틀 2"/>
          <p:cNvSpPr>
            <a:spLocks noGrp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C3CBBE21-CBA4-472D-88D1-E7A4A9D6F3A4}" type="datetimeFigureOut">
              <a:rPr lang="ko-KR" altLang="en-US"/>
              <a:pPr>
                <a:defRPr/>
              </a:pPr>
              <a:t>2012-10-13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B785D326-8171-499B-B181-8A959B71CFF9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1" r:id="rId1"/>
    <p:sldLayoutId id="2147483862" r:id="rId2"/>
    <p:sldLayoutId id="2147483863" r:id="rId3"/>
    <p:sldLayoutId id="2147483864" r:id="rId4"/>
    <p:sldLayoutId id="2147483865" r:id="rId5"/>
    <p:sldLayoutId id="2147483866" r:id="rId6"/>
    <p:sldLayoutId id="2147483867" r:id="rId7"/>
    <p:sldLayoutId id="2147483868" r:id="rId8"/>
    <p:sldLayoutId id="2147483869" r:id="rId9"/>
    <p:sldLayoutId id="2147483870" r:id="rId10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그림 5" descr="백색바탕.pn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388350" y="6011863"/>
            <a:ext cx="1290638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099" name="Rectangle 2"/>
          <p:cNvSpPr>
            <a:spLocks noChangeArrowheads="1"/>
          </p:cNvSpPr>
          <p:nvPr/>
        </p:nvSpPr>
        <p:spPr bwMode="auto">
          <a:xfrm>
            <a:off x="560388" y="1268413"/>
            <a:ext cx="8640762" cy="1296987"/>
          </a:xfrm>
          <a:prstGeom prst="rect">
            <a:avLst/>
          </a:prstGeom>
          <a:solidFill>
            <a:srgbClr val="EAEAEA"/>
          </a:solidFill>
          <a:ln w="9525">
            <a:solidFill>
              <a:srgbClr val="C0C0C0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en-US" sz="2400" b="1">
                <a:latin typeface="Arial" charset="0"/>
                <a:ea typeface="돋움" pitchFamily="50" charset="-127"/>
              </a:rPr>
              <a:t>3D-CE5.h Related: Support of parallel merge </a:t>
            </a:r>
          </a:p>
          <a:p>
            <a:pPr algn="ctr"/>
            <a:r>
              <a:rPr lang="en-US" altLang="en-US" sz="2400" b="1">
                <a:latin typeface="Arial" charset="0"/>
                <a:ea typeface="돋움" pitchFamily="50" charset="-127"/>
              </a:rPr>
              <a:t>in disparity vector derivation</a:t>
            </a:r>
          </a:p>
          <a:p>
            <a:pPr algn="ctr"/>
            <a:r>
              <a:rPr lang="en-US" altLang="en-US" sz="2400" b="1">
                <a:latin typeface="Arial" charset="0"/>
                <a:ea typeface="돋움" pitchFamily="50" charset="-127"/>
              </a:rPr>
              <a:t>(JVT2-B0136)</a:t>
            </a:r>
          </a:p>
        </p:txBody>
      </p:sp>
      <p:sp>
        <p:nvSpPr>
          <p:cNvPr id="4100" name="Text Box 6"/>
          <p:cNvSpPr txBox="1">
            <a:spLocks noChangeArrowheads="1"/>
          </p:cNvSpPr>
          <p:nvPr/>
        </p:nvSpPr>
        <p:spPr bwMode="auto">
          <a:xfrm>
            <a:off x="4403725" y="5378450"/>
            <a:ext cx="109855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230188" indent="-230188" algn="ctr">
              <a:buFont typeface="Wingdings" pitchFamily="2" charset="2"/>
              <a:buNone/>
            </a:pPr>
            <a:r>
              <a:rPr lang="en-US" altLang="ko-KR" sz="1600" b="1">
                <a:solidFill>
                  <a:srgbClr val="000000"/>
                </a:solidFill>
                <a:latin typeface="Arial" charset="0"/>
                <a:ea typeface="돋움" pitchFamily="50" charset="-127"/>
              </a:rPr>
              <a:t>Oct. 2012</a:t>
            </a:r>
          </a:p>
        </p:txBody>
      </p:sp>
      <p:sp>
        <p:nvSpPr>
          <p:cNvPr id="4101" name="Text Box 36"/>
          <p:cNvSpPr txBox="1">
            <a:spLocks noChangeArrowheads="1"/>
          </p:cNvSpPr>
          <p:nvPr/>
        </p:nvSpPr>
        <p:spPr bwMode="auto">
          <a:xfrm>
            <a:off x="4130675" y="5756275"/>
            <a:ext cx="1635125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230188" indent="-230188" algn="ctr">
              <a:buFont typeface="Wingdings" pitchFamily="2" charset="2"/>
              <a:buNone/>
            </a:pPr>
            <a:r>
              <a:rPr lang="en-US" altLang="ko-KR" sz="1600" b="1">
                <a:solidFill>
                  <a:srgbClr val="000000"/>
                </a:solidFill>
                <a:latin typeface="Arial" charset="0"/>
                <a:ea typeface="돋움" pitchFamily="50" charset="-127"/>
              </a:rPr>
              <a:t>LG Electronics</a:t>
            </a:r>
          </a:p>
        </p:txBody>
      </p:sp>
      <p:sp>
        <p:nvSpPr>
          <p:cNvPr id="4102" name="Text Box 29"/>
          <p:cNvSpPr txBox="1">
            <a:spLocks noChangeArrowheads="1"/>
          </p:cNvSpPr>
          <p:nvPr/>
        </p:nvSpPr>
        <p:spPr bwMode="auto">
          <a:xfrm>
            <a:off x="0" y="3714750"/>
            <a:ext cx="9906000" cy="97631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ctr" defTabSz="762000">
              <a:lnSpc>
                <a:spcPct val="110000"/>
              </a:lnSpc>
              <a:spcBef>
                <a:spcPct val="40000"/>
              </a:spcBef>
            </a:pPr>
            <a:r>
              <a:rPr lang="en-US" altLang="ko-KR" sz="1400" b="1">
                <a:latin typeface="Arial" charset="0"/>
                <a:ea typeface="돋움" pitchFamily="50" charset="-127"/>
              </a:rPr>
              <a:t>Moonmo Koo (moonmo.koo@lge.com)</a:t>
            </a:r>
          </a:p>
          <a:p>
            <a:pPr marL="342900" indent="-342900" algn="ctr" defTabSz="762000">
              <a:lnSpc>
                <a:spcPct val="110000"/>
              </a:lnSpc>
              <a:spcBef>
                <a:spcPct val="40000"/>
              </a:spcBef>
            </a:pPr>
            <a:r>
              <a:rPr lang="en-US" altLang="ko-KR" sz="1400" b="1">
                <a:latin typeface="Arial" charset="0"/>
                <a:ea typeface="돋움" pitchFamily="50" charset="-127"/>
              </a:rPr>
              <a:t>Jaewon Sung (jw.sung@lge.com)</a:t>
            </a:r>
          </a:p>
          <a:p>
            <a:pPr marL="342900" indent="-342900" algn="ctr" defTabSz="762000">
              <a:lnSpc>
                <a:spcPct val="110000"/>
              </a:lnSpc>
              <a:spcBef>
                <a:spcPct val="40000"/>
              </a:spcBef>
            </a:pPr>
            <a:r>
              <a:rPr lang="en-US" altLang="ko-KR" sz="1400" b="1">
                <a:latin typeface="Arial" charset="0"/>
                <a:ea typeface="돋움" pitchFamily="50" charset="-127"/>
              </a:rPr>
              <a:t>Sehoon Yea (sehoon.yea@lge.com)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제목 1"/>
          <p:cNvSpPr>
            <a:spLocks noGrp="1"/>
          </p:cNvSpPr>
          <p:nvPr>
            <p:ph type="title"/>
          </p:nvPr>
        </p:nvSpPr>
        <p:spPr bwMode="auto">
          <a:xfrm>
            <a:off x="415925" y="58738"/>
            <a:ext cx="8628063" cy="417512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smtClean="0">
                <a:latin typeface="Arial" charset="0"/>
                <a:cs typeface="Arial" charset="0"/>
              </a:rPr>
              <a:t>Parallel merge in HEVC</a:t>
            </a:r>
            <a:endParaRPr lang="ko-KR" altLang="en-US" smtClean="0">
              <a:latin typeface="Arial" charset="0"/>
              <a:cs typeface="Arial" charset="0"/>
            </a:endParaRPr>
          </a:p>
        </p:txBody>
      </p:sp>
      <p:sp>
        <p:nvSpPr>
          <p:cNvPr id="5123" name="내용 개체 틀 2"/>
          <p:cNvSpPr>
            <a:spLocks noGrp="1"/>
          </p:cNvSpPr>
          <p:nvPr>
            <p:ph idx="1"/>
          </p:nvPr>
        </p:nvSpPr>
        <p:spPr bwMode="auto">
          <a:xfrm>
            <a:off x="415925" y="692150"/>
            <a:ext cx="8994775" cy="5434013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dirty="0" smtClean="0">
                <a:latin typeface="Arial" charset="0"/>
                <a:cs typeface="Arial" charset="0"/>
              </a:rPr>
              <a:t>Parallel merge candidate lists of PU blocks in a CU of which size is indicated by log2_parallel_merge_level_minus2 (Fig. 1)</a:t>
            </a:r>
          </a:p>
          <a:p>
            <a:pPr lvl="1"/>
            <a:r>
              <a:rPr lang="en-US" altLang="ko-KR" dirty="0" smtClean="0">
                <a:latin typeface="Arial" charset="0"/>
                <a:cs typeface="Arial" charset="0"/>
              </a:rPr>
              <a:t>log2_parallel_merge_level2 is signaled in PPS </a:t>
            </a:r>
            <a:r>
              <a:rPr lang="en-US" altLang="ko-KR" dirty="0" smtClean="0">
                <a:latin typeface="Arial" charset="0"/>
                <a:cs typeface="Arial" charset="0"/>
                <a:sym typeface="Wingdings" pitchFamily="2" charset="2"/>
              </a:rPr>
              <a:t> </a:t>
            </a:r>
            <a:r>
              <a:rPr lang="en-US" altLang="ko-KR" dirty="0" smtClean="0">
                <a:latin typeface="Arial" charset="0"/>
                <a:cs typeface="Arial" charset="0"/>
              </a:rPr>
              <a:t>0 (4), 1 (8), 2 (16), 3 (32), and 4 (64)</a:t>
            </a:r>
          </a:p>
          <a:p>
            <a:pPr lvl="1"/>
            <a:r>
              <a:rPr lang="en-US" altLang="ko-KR" dirty="0" smtClean="0">
                <a:latin typeface="Arial" charset="0"/>
                <a:cs typeface="Arial" charset="0"/>
              </a:rPr>
              <a:t>parallel merge level = N </a:t>
            </a:r>
            <a:r>
              <a:rPr lang="en-US" altLang="ko-KR" dirty="0" smtClean="0">
                <a:latin typeface="Arial" charset="0"/>
                <a:cs typeface="Arial" charset="0"/>
                <a:sym typeface="Wingdings" pitchFamily="2" charset="2"/>
              </a:rPr>
              <a:t> applied to N x N CU</a:t>
            </a:r>
            <a:endParaRPr lang="en-US" altLang="ko-KR" dirty="0" smtClean="0">
              <a:latin typeface="Arial" charset="0"/>
              <a:cs typeface="Arial" charset="0"/>
            </a:endParaRPr>
          </a:p>
          <a:p>
            <a:endParaRPr lang="en-US" altLang="ko-KR" dirty="0" smtClean="0">
              <a:latin typeface="Arial" charset="0"/>
              <a:cs typeface="Arial" charset="0"/>
            </a:endParaRPr>
          </a:p>
        </p:txBody>
      </p:sp>
      <p:sp>
        <p:nvSpPr>
          <p:cNvPr id="4" name="직사각형 3"/>
          <p:cNvSpPr/>
          <p:nvPr/>
        </p:nvSpPr>
        <p:spPr>
          <a:xfrm>
            <a:off x="3400375" y="3282100"/>
            <a:ext cx="2701925" cy="2232025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5" name="직사각형 4"/>
          <p:cNvSpPr/>
          <p:nvPr/>
        </p:nvSpPr>
        <p:spPr>
          <a:xfrm>
            <a:off x="3400375" y="3282100"/>
            <a:ext cx="1346200" cy="1106488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6" name="직사각형 5"/>
          <p:cNvSpPr/>
          <p:nvPr/>
        </p:nvSpPr>
        <p:spPr>
          <a:xfrm>
            <a:off x="4748163" y="3282100"/>
            <a:ext cx="1346200" cy="1106488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7" name="직사각형 6"/>
          <p:cNvSpPr/>
          <p:nvPr/>
        </p:nvSpPr>
        <p:spPr>
          <a:xfrm>
            <a:off x="3400375" y="4387000"/>
            <a:ext cx="1346200" cy="1123950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8" name="직사각형 7"/>
          <p:cNvSpPr/>
          <p:nvPr/>
        </p:nvSpPr>
        <p:spPr>
          <a:xfrm>
            <a:off x="4748163" y="4391763"/>
            <a:ext cx="1346200" cy="1106487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9" name="직사각형 8"/>
          <p:cNvSpPr/>
          <p:nvPr/>
        </p:nvSpPr>
        <p:spPr>
          <a:xfrm>
            <a:off x="3111450" y="2993175"/>
            <a:ext cx="288925" cy="2889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0" name="직사각형 9"/>
          <p:cNvSpPr/>
          <p:nvPr/>
        </p:nvSpPr>
        <p:spPr>
          <a:xfrm>
            <a:off x="4449713" y="2983650"/>
            <a:ext cx="288925" cy="28733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1" name="직사각형 10"/>
          <p:cNvSpPr/>
          <p:nvPr/>
        </p:nvSpPr>
        <p:spPr>
          <a:xfrm>
            <a:off x="4748163" y="2983650"/>
            <a:ext cx="287337" cy="28733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2" name="직사각형 11"/>
          <p:cNvSpPr/>
          <p:nvPr/>
        </p:nvSpPr>
        <p:spPr>
          <a:xfrm>
            <a:off x="5818138" y="2983650"/>
            <a:ext cx="288925" cy="28733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3" name="직사각형 12"/>
          <p:cNvSpPr/>
          <p:nvPr/>
        </p:nvSpPr>
        <p:spPr>
          <a:xfrm>
            <a:off x="6116588" y="2983650"/>
            <a:ext cx="287337" cy="28733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4" name="직사각형 13"/>
          <p:cNvSpPr/>
          <p:nvPr/>
        </p:nvSpPr>
        <p:spPr>
          <a:xfrm>
            <a:off x="3109863" y="4093313"/>
            <a:ext cx="287337" cy="2889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5" name="직사각형 14"/>
          <p:cNvSpPr/>
          <p:nvPr/>
        </p:nvSpPr>
        <p:spPr>
          <a:xfrm>
            <a:off x="3111450" y="4382238"/>
            <a:ext cx="288925" cy="2873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6" name="직사각형 15"/>
          <p:cNvSpPr/>
          <p:nvPr/>
        </p:nvSpPr>
        <p:spPr>
          <a:xfrm>
            <a:off x="3111450" y="5225200"/>
            <a:ext cx="288925" cy="2889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7" name="직사각형 16"/>
          <p:cNvSpPr/>
          <p:nvPr/>
        </p:nvSpPr>
        <p:spPr>
          <a:xfrm>
            <a:off x="3111450" y="5514125"/>
            <a:ext cx="288925" cy="28733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8" name="직사각형 17"/>
          <p:cNvSpPr/>
          <p:nvPr/>
        </p:nvSpPr>
        <p:spPr>
          <a:xfrm>
            <a:off x="4467175" y="5510950"/>
            <a:ext cx="288925" cy="2889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19" name="직사각형 18"/>
          <p:cNvSpPr/>
          <p:nvPr/>
        </p:nvSpPr>
        <p:spPr>
          <a:xfrm>
            <a:off x="6100713" y="4093313"/>
            <a:ext cx="288925" cy="2889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grpSp>
        <p:nvGrpSpPr>
          <p:cNvPr id="5140" name="그룹 27"/>
          <p:cNvGrpSpPr>
            <a:grpSpLocks/>
          </p:cNvGrpSpPr>
          <p:nvPr/>
        </p:nvGrpSpPr>
        <p:grpSpPr bwMode="auto">
          <a:xfrm>
            <a:off x="4457650" y="4101250"/>
            <a:ext cx="292100" cy="290513"/>
            <a:chOff x="5313040" y="4827849"/>
            <a:chExt cx="292630" cy="290803"/>
          </a:xfrm>
        </p:grpSpPr>
        <p:sp>
          <p:nvSpPr>
            <p:cNvPr id="20" name="직사각형 19"/>
            <p:cNvSpPr/>
            <p:nvPr/>
          </p:nvSpPr>
          <p:spPr>
            <a:xfrm>
              <a:off x="5313040" y="4827849"/>
              <a:ext cx="287859" cy="287625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/>
            </a:p>
          </p:txBody>
        </p:sp>
        <p:cxnSp>
          <p:nvCxnSpPr>
            <p:cNvPr id="23" name="직선 연결선 22"/>
            <p:cNvCxnSpPr/>
            <p:nvPr/>
          </p:nvCxnSpPr>
          <p:spPr>
            <a:xfrm>
              <a:off x="5332125" y="4837384"/>
              <a:ext cx="264003" cy="281268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직선 연결선 24"/>
            <p:cNvCxnSpPr/>
            <p:nvPr/>
          </p:nvCxnSpPr>
          <p:spPr>
            <a:xfrm flipH="1">
              <a:off x="5327354" y="4850096"/>
              <a:ext cx="278316" cy="247897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141" name="그룹 28"/>
          <p:cNvGrpSpPr>
            <a:grpSpLocks/>
          </p:cNvGrpSpPr>
          <p:nvPr/>
        </p:nvGrpSpPr>
        <p:grpSpPr bwMode="auto">
          <a:xfrm>
            <a:off x="4744988" y="4102838"/>
            <a:ext cx="293687" cy="292100"/>
            <a:chOff x="5313040" y="4827849"/>
            <a:chExt cx="292630" cy="290803"/>
          </a:xfrm>
        </p:grpSpPr>
        <p:sp>
          <p:nvSpPr>
            <p:cNvPr id="30" name="직사각형 29"/>
            <p:cNvSpPr/>
            <p:nvPr/>
          </p:nvSpPr>
          <p:spPr>
            <a:xfrm>
              <a:off x="5313040" y="4827849"/>
              <a:ext cx="287885" cy="287642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/>
            </a:p>
          </p:txBody>
        </p:sp>
        <p:cxnSp>
          <p:nvCxnSpPr>
            <p:cNvPr id="31" name="직선 연결선 30"/>
            <p:cNvCxnSpPr/>
            <p:nvPr/>
          </p:nvCxnSpPr>
          <p:spPr>
            <a:xfrm>
              <a:off x="5333603" y="4837332"/>
              <a:ext cx="262577" cy="28132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직선 연결선 31"/>
            <p:cNvCxnSpPr/>
            <p:nvPr/>
          </p:nvCxnSpPr>
          <p:spPr>
            <a:xfrm flipH="1">
              <a:off x="5327276" y="4849975"/>
              <a:ext cx="278394" cy="24813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142" name="그룹 32"/>
          <p:cNvGrpSpPr>
            <a:grpSpLocks/>
          </p:cNvGrpSpPr>
          <p:nvPr/>
        </p:nvGrpSpPr>
        <p:grpSpPr bwMode="auto">
          <a:xfrm>
            <a:off x="5818138" y="4088550"/>
            <a:ext cx="293687" cy="290513"/>
            <a:chOff x="5313040" y="4827849"/>
            <a:chExt cx="292630" cy="290803"/>
          </a:xfrm>
        </p:grpSpPr>
        <p:sp>
          <p:nvSpPr>
            <p:cNvPr id="34" name="직사각형 33"/>
            <p:cNvSpPr/>
            <p:nvPr/>
          </p:nvSpPr>
          <p:spPr>
            <a:xfrm>
              <a:off x="5313040" y="4827849"/>
              <a:ext cx="287885" cy="287625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/>
            </a:p>
          </p:txBody>
        </p:sp>
        <p:cxnSp>
          <p:nvCxnSpPr>
            <p:cNvPr id="35" name="직선 연결선 34"/>
            <p:cNvCxnSpPr/>
            <p:nvPr/>
          </p:nvCxnSpPr>
          <p:spPr>
            <a:xfrm>
              <a:off x="5333603" y="4837384"/>
              <a:ext cx="262577" cy="281268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직선 연결선 35"/>
            <p:cNvCxnSpPr/>
            <p:nvPr/>
          </p:nvCxnSpPr>
          <p:spPr>
            <a:xfrm flipH="1">
              <a:off x="5327276" y="4850096"/>
              <a:ext cx="278394" cy="247897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143" name="그룹 36"/>
          <p:cNvGrpSpPr>
            <a:grpSpLocks/>
          </p:cNvGrpSpPr>
          <p:nvPr/>
        </p:nvGrpSpPr>
        <p:grpSpPr bwMode="auto">
          <a:xfrm>
            <a:off x="4448125" y="4388588"/>
            <a:ext cx="292100" cy="292100"/>
            <a:chOff x="5313040" y="4827849"/>
            <a:chExt cx="292630" cy="290803"/>
          </a:xfrm>
        </p:grpSpPr>
        <p:sp>
          <p:nvSpPr>
            <p:cNvPr id="38" name="직사각형 37"/>
            <p:cNvSpPr/>
            <p:nvPr/>
          </p:nvSpPr>
          <p:spPr>
            <a:xfrm>
              <a:off x="5313040" y="4827849"/>
              <a:ext cx="287859" cy="287642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/>
            </a:p>
          </p:txBody>
        </p:sp>
        <p:cxnSp>
          <p:nvCxnSpPr>
            <p:cNvPr id="39" name="직선 연결선 38"/>
            <p:cNvCxnSpPr/>
            <p:nvPr/>
          </p:nvCxnSpPr>
          <p:spPr>
            <a:xfrm>
              <a:off x="5332125" y="4837332"/>
              <a:ext cx="264003" cy="28132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직선 연결선 39"/>
            <p:cNvCxnSpPr/>
            <p:nvPr/>
          </p:nvCxnSpPr>
          <p:spPr>
            <a:xfrm flipH="1">
              <a:off x="5327354" y="4849975"/>
              <a:ext cx="278316" cy="24813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144" name="그룹 40"/>
          <p:cNvGrpSpPr>
            <a:grpSpLocks/>
          </p:cNvGrpSpPr>
          <p:nvPr/>
        </p:nvGrpSpPr>
        <p:grpSpPr bwMode="auto">
          <a:xfrm>
            <a:off x="4457650" y="5207738"/>
            <a:ext cx="292100" cy="292100"/>
            <a:chOff x="5313040" y="4827849"/>
            <a:chExt cx="292630" cy="290803"/>
          </a:xfrm>
        </p:grpSpPr>
        <p:sp>
          <p:nvSpPr>
            <p:cNvPr id="42" name="직사각형 41"/>
            <p:cNvSpPr/>
            <p:nvPr/>
          </p:nvSpPr>
          <p:spPr>
            <a:xfrm>
              <a:off x="5313040" y="4827849"/>
              <a:ext cx="287859" cy="287642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/>
            </a:p>
          </p:txBody>
        </p:sp>
        <p:cxnSp>
          <p:nvCxnSpPr>
            <p:cNvPr id="43" name="직선 연결선 42"/>
            <p:cNvCxnSpPr/>
            <p:nvPr/>
          </p:nvCxnSpPr>
          <p:spPr>
            <a:xfrm>
              <a:off x="5332125" y="4837332"/>
              <a:ext cx="264003" cy="28132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직선 연결선 43"/>
            <p:cNvCxnSpPr/>
            <p:nvPr/>
          </p:nvCxnSpPr>
          <p:spPr>
            <a:xfrm flipH="1">
              <a:off x="5327354" y="4849975"/>
              <a:ext cx="278316" cy="24813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145" name="TextBox 44"/>
          <p:cNvSpPr txBox="1">
            <a:spLocks noChangeArrowheads="1"/>
          </p:cNvSpPr>
          <p:nvPr/>
        </p:nvSpPr>
        <p:spPr bwMode="auto">
          <a:xfrm>
            <a:off x="3582938" y="3640875"/>
            <a:ext cx="1008062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 sz="2000">
                <a:latin typeface="Arial" charset="0"/>
                <a:cs typeface="Arial" charset="0"/>
              </a:rPr>
              <a:t>PU 0</a:t>
            </a:r>
            <a:endParaRPr lang="ko-KR" altLang="en-US" sz="2000">
              <a:latin typeface="Arial" charset="0"/>
              <a:cs typeface="Arial" charset="0"/>
            </a:endParaRPr>
          </a:p>
        </p:txBody>
      </p:sp>
      <p:sp>
        <p:nvSpPr>
          <p:cNvPr id="5146" name="TextBox 45"/>
          <p:cNvSpPr txBox="1">
            <a:spLocks noChangeArrowheads="1"/>
          </p:cNvSpPr>
          <p:nvPr/>
        </p:nvSpPr>
        <p:spPr bwMode="auto">
          <a:xfrm>
            <a:off x="4951363" y="3648813"/>
            <a:ext cx="1008062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 sz="2000">
                <a:latin typeface="Arial" charset="0"/>
                <a:cs typeface="Arial" charset="0"/>
              </a:rPr>
              <a:t>PU 1</a:t>
            </a:r>
            <a:endParaRPr lang="ko-KR" altLang="en-US" sz="2000">
              <a:latin typeface="Arial" charset="0"/>
              <a:cs typeface="Arial" charset="0"/>
            </a:endParaRPr>
          </a:p>
        </p:txBody>
      </p:sp>
      <p:sp>
        <p:nvSpPr>
          <p:cNvPr id="5147" name="TextBox 46"/>
          <p:cNvSpPr txBox="1">
            <a:spLocks noChangeArrowheads="1"/>
          </p:cNvSpPr>
          <p:nvPr/>
        </p:nvSpPr>
        <p:spPr bwMode="auto">
          <a:xfrm>
            <a:off x="3581350" y="4761650"/>
            <a:ext cx="1008063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 sz="2000">
                <a:latin typeface="Arial" charset="0"/>
                <a:cs typeface="Arial" charset="0"/>
              </a:rPr>
              <a:t>PU 2</a:t>
            </a:r>
            <a:endParaRPr lang="ko-KR" altLang="en-US" sz="2000">
              <a:latin typeface="Arial" charset="0"/>
              <a:cs typeface="Arial" charset="0"/>
            </a:endParaRPr>
          </a:p>
        </p:txBody>
      </p:sp>
      <p:sp>
        <p:nvSpPr>
          <p:cNvPr id="5148" name="TextBox 47"/>
          <p:cNvSpPr txBox="1">
            <a:spLocks noChangeArrowheads="1"/>
          </p:cNvSpPr>
          <p:nvPr/>
        </p:nvSpPr>
        <p:spPr bwMode="auto">
          <a:xfrm>
            <a:off x="4938663" y="4761650"/>
            <a:ext cx="1008062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 sz="2000">
                <a:latin typeface="Arial" charset="0"/>
                <a:cs typeface="Arial" charset="0"/>
              </a:rPr>
              <a:t>PU 3</a:t>
            </a:r>
            <a:endParaRPr lang="ko-KR" altLang="en-US" sz="2000">
              <a:latin typeface="Arial" charset="0"/>
              <a:cs typeface="Arial" charset="0"/>
            </a:endParaRPr>
          </a:p>
        </p:txBody>
      </p:sp>
      <p:sp>
        <p:nvSpPr>
          <p:cNvPr id="49" name="직사각형 48"/>
          <p:cNvSpPr/>
          <p:nvPr/>
        </p:nvSpPr>
        <p:spPr>
          <a:xfrm>
            <a:off x="1957338" y="4718788"/>
            <a:ext cx="287337" cy="2889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5150" name="TextBox 49"/>
          <p:cNvSpPr txBox="1">
            <a:spLocks noChangeArrowheads="1"/>
          </p:cNvSpPr>
          <p:nvPr/>
        </p:nvSpPr>
        <p:spPr bwMode="auto">
          <a:xfrm>
            <a:off x="2255788" y="4690213"/>
            <a:ext cx="719137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ko-KR" sz="1600">
                <a:latin typeface="Arial" charset="0"/>
                <a:cs typeface="Arial" charset="0"/>
              </a:rPr>
              <a:t>Avail.</a:t>
            </a:r>
            <a:endParaRPr lang="ko-KR" altLang="en-US" sz="1600">
              <a:latin typeface="Arial" charset="0"/>
              <a:cs typeface="Arial" charset="0"/>
            </a:endParaRPr>
          </a:p>
        </p:txBody>
      </p:sp>
      <p:grpSp>
        <p:nvGrpSpPr>
          <p:cNvPr id="5151" name="그룹 50"/>
          <p:cNvGrpSpPr>
            <a:grpSpLocks/>
          </p:cNvGrpSpPr>
          <p:nvPr/>
        </p:nvGrpSpPr>
        <p:grpSpPr bwMode="auto">
          <a:xfrm>
            <a:off x="1962100" y="5109313"/>
            <a:ext cx="293688" cy="290512"/>
            <a:chOff x="5313040" y="4827849"/>
            <a:chExt cx="292630" cy="290803"/>
          </a:xfrm>
        </p:grpSpPr>
        <p:sp>
          <p:nvSpPr>
            <p:cNvPr id="52" name="직사각형 51"/>
            <p:cNvSpPr/>
            <p:nvPr/>
          </p:nvSpPr>
          <p:spPr>
            <a:xfrm>
              <a:off x="5313040" y="4827849"/>
              <a:ext cx="287884" cy="287625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/>
            </a:p>
          </p:txBody>
        </p:sp>
        <p:cxnSp>
          <p:nvCxnSpPr>
            <p:cNvPr id="53" name="직선 연결선 52"/>
            <p:cNvCxnSpPr/>
            <p:nvPr/>
          </p:nvCxnSpPr>
          <p:spPr>
            <a:xfrm>
              <a:off x="5333604" y="4837384"/>
              <a:ext cx="262576" cy="281268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직선 연결선 53"/>
            <p:cNvCxnSpPr/>
            <p:nvPr/>
          </p:nvCxnSpPr>
          <p:spPr>
            <a:xfrm flipH="1">
              <a:off x="5327277" y="4850096"/>
              <a:ext cx="278393" cy="247898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152" name="TextBox 58"/>
          <p:cNvSpPr txBox="1">
            <a:spLocks noChangeArrowheads="1"/>
          </p:cNvSpPr>
          <p:nvPr/>
        </p:nvSpPr>
        <p:spPr bwMode="auto">
          <a:xfrm>
            <a:off x="2255788" y="5099788"/>
            <a:ext cx="925512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ko-KR" sz="1600">
                <a:latin typeface="Arial" charset="0"/>
                <a:cs typeface="Arial" charset="0"/>
              </a:rPr>
              <a:t>Unavail.</a:t>
            </a:r>
            <a:endParaRPr lang="ko-KR" altLang="en-US" sz="1600">
              <a:latin typeface="Arial" charset="0"/>
              <a:cs typeface="Arial" charset="0"/>
            </a:endParaRPr>
          </a:p>
        </p:txBody>
      </p:sp>
      <p:sp>
        <p:nvSpPr>
          <p:cNvPr id="68" name="왼쪽 중괄호 67"/>
          <p:cNvSpPr/>
          <p:nvPr/>
        </p:nvSpPr>
        <p:spPr>
          <a:xfrm rot="5400000">
            <a:off x="4626719" y="1479494"/>
            <a:ext cx="257175" cy="2655887"/>
          </a:xfrm>
          <a:prstGeom prst="leftBrace">
            <a:avLst>
              <a:gd name="adj1" fmla="val 64284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5171" name="TextBox 70"/>
          <p:cNvSpPr txBox="1">
            <a:spLocks noChangeArrowheads="1"/>
          </p:cNvSpPr>
          <p:nvPr/>
        </p:nvSpPr>
        <p:spPr bwMode="auto">
          <a:xfrm>
            <a:off x="3675013" y="2404213"/>
            <a:ext cx="2089150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 sz="1600">
                <a:latin typeface="Times New Roman" pitchFamily="18" charset="0"/>
                <a:cs typeface="Times New Roman" pitchFamily="18" charset="0"/>
              </a:rPr>
              <a:t>Parallel merge level</a:t>
            </a:r>
            <a:endParaRPr lang="ko-KR" altLang="en-US" sz="160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제목 1"/>
          <p:cNvSpPr>
            <a:spLocks noGrp="1"/>
          </p:cNvSpPr>
          <p:nvPr>
            <p:ph type="title"/>
          </p:nvPr>
        </p:nvSpPr>
        <p:spPr bwMode="auto">
          <a:xfrm>
            <a:off x="415925" y="58738"/>
            <a:ext cx="8628063" cy="417512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smtClean="0">
                <a:latin typeface="Arial" charset="0"/>
                <a:cs typeface="Arial" charset="0"/>
              </a:rPr>
              <a:t>Problem Statement</a:t>
            </a:r>
            <a:endParaRPr lang="ko-KR" altLang="en-US" smtClean="0">
              <a:latin typeface="Arial" charset="0"/>
              <a:cs typeface="Arial" charset="0"/>
            </a:endParaRPr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 bwMode="auto">
          <a:xfrm>
            <a:off x="415925" y="692150"/>
            <a:ext cx="8994775" cy="5434013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1"/>
            <a:endParaRPr lang="en-US" altLang="ko-KR" sz="1000" dirty="0" smtClean="0">
              <a:latin typeface="Arial" charset="0"/>
              <a:cs typeface="Arial" charset="0"/>
            </a:endParaRPr>
          </a:p>
          <a:p>
            <a:r>
              <a:rPr lang="en-US" altLang="ko-KR" dirty="0" smtClean="0">
                <a:latin typeface="Arial" charset="0"/>
                <a:cs typeface="Arial" charset="0"/>
              </a:rPr>
              <a:t>No consideration on parallel merge in disparity derivation process in the 3D-HTM</a:t>
            </a:r>
          </a:p>
          <a:p>
            <a:pPr>
              <a:buNone/>
            </a:pPr>
            <a:r>
              <a:rPr lang="en-US" altLang="ko-KR" dirty="0" smtClean="0">
                <a:latin typeface="Arial" charset="0"/>
                <a:cs typeface="Arial" charset="0"/>
              </a:rPr>
              <a:t>        - </a:t>
            </a:r>
            <a:r>
              <a:rPr lang="en-US" altLang="ko-KR" u="sng" dirty="0" smtClean="0">
                <a:latin typeface="Arial" charset="0"/>
                <a:cs typeface="Arial" charset="0"/>
              </a:rPr>
              <a:t>Parallel merge for dependent views not supported</a:t>
            </a:r>
          </a:p>
          <a:p>
            <a:pPr lvl="1"/>
            <a:endParaRPr lang="en-US" altLang="ko-KR" sz="1000" dirty="0" smtClean="0">
              <a:latin typeface="Arial" charset="0"/>
              <a:cs typeface="Arial" charset="0"/>
            </a:endParaRPr>
          </a:p>
          <a:p>
            <a:r>
              <a:rPr lang="en-US" altLang="ko-KR" u="sng" dirty="0" smtClean="0">
                <a:latin typeface="Arial" charset="0"/>
                <a:cs typeface="Arial" charset="0"/>
              </a:rPr>
              <a:t>Propose to apply parallel merge for disparity derivation (DCP or DV-MCP)</a:t>
            </a:r>
          </a:p>
          <a:p>
            <a:pPr>
              <a:buNone/>
            </a:pPr>
            <a:r>
              <a:rPr lang="en-US" altLang="ko-KR" dirty="0" smtClean="0">
                <a:latin typeface="Arial" charset="0"/>
                <a:cs typeface="Arial" charset="0"/>
              </a:rPr>
              <a:t>        - Same way as for motion vector derivation</a:t>
            </a:r>
          </a:p>
          <a:p>
            <a:pPr>
              <a:buNone/>
            </a:pPr>
            <a:r>
              <a:rPr lang="en-US" altLang="ko-KR" dirty="0" smtClean="0">
                <a:latin typeface="Arial" charset="0"/>
                <a:cs typeface="Arial" charset="0"/>
              </a:rPr>
              <a:t>        - Can support parallelization of all the views in a consistent manner</a:t>
            </a:r>
          </a:p>
          <a:p>
            <a:pPr>
              <a:buNone/>
            </a:pPr>
            <a:endParaRPr lang="en-US" altLang="ko-KR" dirty="0" smtClean="0">
              <a:latin typeface="Arial" charset="0"/>
              <a:cs typeface="Arial" charset="0"/>
            </a:endParaRPr>
          </a:p>
          <a:p>
            <a:endParaRPr lang="ko-KR" altLang="en-US" dirty="0" smtClean="0">
              <a:latin typeface="Arial" charset="0"/>
              <a:cs typeface="Arial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 bwMode="auto">
          <a:xfrm>
            <a:off x="415925" y="58738"/>
            <a:ext cx="8628063" cy="417512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smtClean="0">
                <a:latin typeface="Arial" charset="0"/>
                <a:cs typeface="Arial" charset="0"/>
              </a:rPr>
              <a:t>The proposed parallel merge in disparity vector derivation</a:t>
            </a:r>
            <a:endParaRPr lang="ko-KR" altLang="en-US" smtClean="0">
              <a:latin typeface="Arial" charset="0"/>
              <a:cs typeface="Arial" charset="0"/>
            </a:endParaRPr>
          </a:p>
        </p:txBody>
      </p:sp>
      <p:sp>
        <p:nvSpPr>
          <p:cNvPr id="7171" name="내용 개체 틀 2"/>
          <p:cNvSpPr>
            <a:spLocks noGrp="1"/>
          </p:cNvSpPr>
          <p:nvPr>
            <p:ph idx="1"/>
          </p:nvPr>
        </p:nvSpPr>
        <p:spPr bwMode="auto">
          <a:xfrm>
            <a:off x="415925" y="692150"/>
            <a:ext cx="8994775" cy="5434013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smtClean="0">
                <a:latin typeface="Arial" charset="0"/>
                <a:cs typeface="Arial" charset="0"/>
              </a:rPr>
              <a:t>We modified HTM 4.0.1 to support parallel merge for disparity derivation as follows.</a:t>
            </a:r>
          </a:p>
          <a:p>
            <a:endParaRPr lang="en-US" altLang="ko-KR" smtClean="0">
              <a:latin typeface="Arial" charset="0"/>
              <a:cs typeface="Arial" charset="0"/>
            </a:endParaRPr>
          </a:p>
          <a:p>
            <a:endParaRPr lang="ko-KR" altLang="en-US" smtClean="0">
              <a:latin typeface="Arial" charset="0"/>
              <a:cs typeface="Arial" charset="0"/>
            </a:endParaRPr>
          </a:p>
        </p:txBody>
      </p:sp>
      <p:sp>
        <p:nvSpPr>
          <p:cNvPr id="4" name="직사각형 3"/>
          <p:cNvSpPr/>
          <p:nvPr/>
        </p:nvSpPr>
        <p:spPr>
          <a:xfrm>
            <a:off x="1106488" y="1938338"/>
            <a:ext cx="4321175" cy="371633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5" name="직사각형 4"/>
          <p:cNvSpPr/>
          <p:nvPr/>
        </p:nvSpPr>
        <p:spPr>
          <a:xfrm>
            <a:off x="1106488" y="1941513"/>
            <a:ext cx="2160587" cy="185261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6" name="직사각형 5"/>
          <p:cNvSpPr/>
          <p:nvPr/>
        </p:nvSpPr>
        <p:spPr>
          <a:xfrm>
            <a:off x="3267075" y="1941513"/>
            <a:ext cx="2160588" cy="185261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7" name="직사각형 6"/>
          <p:cNvSpPr/>
          <p:nvPr/>
        </p:nvSpPr>
        <p:spPr>
          <a:xfrm>
            <a:off x="1106488" y="3794125"/>
            <a:ext cx="2160587" cy="1852613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8" name="직사각형 7"/>
          <p:cNvSpPr/>
          <p:nvPr/>
        </p:nvSpPr>
        <p:spPr>
          <a:xfrm>
            <a:off x="3267075" y="3794125"/>
            <a:ext cx="2160588" cy="1852613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ko-KR" altLang="en-US"/>
          </a:p>
        </p:txBody>
      </p:sp>
      <p:sp>
        <p:nvSpPr>
          <p:cNvPr id="9" name="직사각형 8"/>
          <p:cNvSpPr/>
          <p:nvPr/>
        </p:nvSpPr>
        <p:spPr>
          <a:xfrm>
            <a:off x="468313" y="1365250"/>
            <a:ext cx="649287" cy="576263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0" name="직사각형 9"/>
          <p:cNvSpPr/>
          <p:nvPr/>
        </p:nvSpPr>
        <p:spPr>
          <a:xfrm>
            <a:off x="458788" y="3217863"/>
            <a:ext cx="647700" cy="576262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직사각형 10"/>
          <p:cNvSpPr/>
          <p:nvPr/>
        </p:nvSpPr>
        <p:spPr>
          <a:xfrm>
            <a:off x="458788" y="3794125"/>
            <a:ext cx="647700" cy="576263"/>
          </a:xfrm>
          <a:prstGeom prst="rect">
            <a:avLst/>
          </a:prstGeom>
          <a:solidFill>
            <a:srgbClr val="CCFF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DV-</a:t>
            </a:r>
          </a:p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2" name="직사각형 11"/>
          <p:cNvSpPr/>
          <p:nvPr/>
        </p:nvSpPr>
        <p:spPr>
          <a:xfrm>
            <a:off x="2619375" y="1365250"/>
            <a:ext cx="647700" cy="576263"/>
          </a:xfrm>
          <a:prstGeom prst="rect">
            <a:avLst/>
          </a:prstGeom>
          <a:solidFill>
            <a:srgbClr val="FFCC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4" name="직사각형 13"/>
          <p:cNvSpPr/>
          <p:nvPr/>
        </p:nvSpPr>
        <p:spPr>
          <a:xfrm>
            <a:off x="3267075" y="1365250"/>
            <a:ext cx="647700" cy="576263"/>
          </a:xfrm>
          <a:prstGeom prst="rect">
            <a:avLst/>
          </a:prstGeom>
          <a:solidFill>
            <a:srgbClr val="CCFF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DV-</a:t>
            </a:r>
          </a:p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직사각형 14"/>
          <p:cNvSpPr/>
          <p:nvPr/>
        </p:nvSpPr>
        <p:spPr>
          <a:xfrm>
            <a:off x="4779963" y="1365250"/>
            <a:ext cx="647700" cy="576263"/>
          </a:xfrm>
          <a:prstGeom prst="rect">
            <a:avLst/>
          </a:prstGeom>
          <a:solidFill>
            <a:srgbClr val="FFCC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직사각형 15"/>
          <p:cNvSpPr/>
          <p:nvPr/>
        </p:nvSpPr>
        <p:spPr>
          <a:xfrm>
            <a:off x="5427663" y="1365250"/>
            <a:ext cx="647700" cy="576263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" name="직사각형 16"/>
          <p:cNvSpPr/>
          <p:nvPr/>
        </p:nvSpPr>
        <p:spPr>
          <a:xfrm>
            <a:off x="5427663" y="3217863"/>
            <a:ext cx="647700" cy="576262"/>
          </a:xfrm>
          <a:prstGeom prst="rect">
            <a:avLst/>
          </a:prstGeom>
          <a:solidFill>
            <a:srgbClr val="FFCC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2624138" y="5656263"/>
            <a:ext cx="647700" cy="576262"/>
          </a:xfrm>
          <a:prstGeom prst="rect">
            <a:avLst/>
          </a:prstGeom>
          <a:solidFill>
            <a:srgbClr val="CCFF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DV-</a:t>
            </a:r>
          </a:p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9" name="직사각형 18"/>
          <p:cNvSpPr/>
          <p:nvPr/>
        </p:nvSpPr>
        <p:spPr>
          <a:xfrm>
            <a:off x="458788" y="5080000"/>
            <a:ext cx="647700" cy="576263"/>
          </a:xfrm>
          <a:prstGeom prst="rect">
            <a:avLst/>
          </a:prstGeom>
          <a:solidFill>
            <a:srgbClr val="FFCC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직사각형 19"/>
          <p:cNvSpPr/>
          <p:nvPr/>
        </p:nvSpPr>
        <p:spPr>
          <a:xfrm>
            <a:off x="458788" y="5656263"/>
            <a:ext cx="647700" cy="576262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altLang="ko-KR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DCP</a:t>
            </a:r>
            <a:endParaRPr lang="ko-KR" altLang="en-US" sz="14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188" name="TextBox 20"/>
          <p:cNvSpPr txBox="1">
            <a:spLocks noChangeArrowheads="1"/>
          </p:cNvSpPr>
          <p:nvPr/>
        </p:nvSpPr>
        <p:spPr bwMode="auto">
          <a:xfrm>
            <a:off x="1655763" y="2614613"/>
            <a:ext cx="1008062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 sz="2800">
                <a:latin typeface="Arial" charset="0"/>
                <a:cs typeface="Arial" charset="0"/>
              </a:rPr>
              <a:t>PU 0</a:t>
            </a:r>
            <a:endParaRPr lang="ko-KR" altLang="en-US" sz="2800">
              <a:latin typeface="Arial" charset="0"/>
              <a:cs typeface="Arial" charset="0"/>
            </a:endParaRPr>
          </a:p>
        </p:txBody>
      </p:sp>
      <p:sp>
        <p:nvSpPr>
          <p:cNvPr id="7189" name="TextBox 21"/>
          <p:cNvSpPr txBox="1">
            <a:spLocks noChangeArrowheads="1"/>
          </p:cNvSpPr>
          <p:nvPr/>
        </p:nvSpPr>
        <p:spPr bwMode="auto">
          <a:xfrm>
            <a:off x="3813175" y="2617788"/>
            <a:ext cx="1008063" cy="522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 sz="2800">
                <a:latin typeface="Arial" charset="0"/>
                <a:cs typeface="Arial" charset="0"/>
              </a:rPr>
              <a:t>PU 1</a:t>
            </a:r>
            <a:endParaRPr lang="ko-KR" altLang="en-US" sz="2800">
              <a:latin typeface="Arial" charset="0"/>
              <a:cs typeface="Arial" charset="0"/>
            </a:endParaRPr>
          </a:p>
        </p:txBody>
      </p:sp>
      <p:sp>
        <p:nvSpPr>
          <p:cNvPr id="7190" name="TextBox 22"/>
          <p:cNvSpPr txBox="1">
            <a:spLocks noChangeArrowheads="1"/>
          </p:cNvSpPr>
          <p:nvPr/>
        </p:nvSpPr>
        <p:spPr bwMode="auto">
          <a:xfrm>
            <a:off x="1655763" y="4468813"/>
            <a:ext cx="1008062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 sz="2800">
                <a:latin typeface="Arial" charset="0"/>
                <a:cs typeface="Arial" charset="0"/>
              </a:rPr>
              <a:t>PU 2</a:t>
            </a:r>
            <a:endParaRPr lang="ko-KR" altLang="en-US" sz="2800">
              <a:latin typeface="Arial" charset="0"/>
              <a:cs typeface="Arial" charset="0"/>
            </a:endParaRPr>
          </a:p>
        </p:txBody>
      </p:sp>
      <p:sp>
        <p:nvSpPr>
          <p:cNvPr id="7191" name="TextBox 23"/>
          <p:cNvSpPr txBox="1">
            <a:spLocks noChangeArrowheads="1"/>
          </p:cNvSpPr>
          <p:nvPr/>
        </p:nvSpPr>
        <p:spPr bwMode="auto">
          <a:xfrm>
            <a:off x="3784600" y="4467225"/>
            <a:ext cx="1008063" cy="522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 sz="2800">
                <a:latin typeface="Arial" charset="0"/>
                <a:cs typeface="Arial" charset="0"/>
              </a:rPr>
              <a:t>PU 3</a:t>
            </a:r>
            <a:endParaRPr lang="ko-KR" altLang="en-US" sz="2800">
              <a:latin typeface="Arial" charset="0"/>
              <a:cs typeface="Arial" charset="0"/>
            </a:endParaRPr>
          </a:p>
        </p:txBody>
      </p:sp>
      <p:grpSp>
        <p:nvGrpSpPr>
          <p:cNvPr id="7192" name="그룹 30"/>
          <p:cNvGrpSpPr>
            <a:grpSpLocks/>
          </p:cNvGrpSpPr>
          <p:nvPr/>
        </p:nvGrpSpPr>
        <p:grpSpPr bwMode="auto">
          <a:xfrm>
            <a:off x="2611438" y="3213100"/>
            <a:ext cx="649287" cy="576263"/>
            <a:chOff x="6897216" y="3222915"/>
            <a:chExt cx="648072" cy="576064"/>
          </a:xfrm>
        </p:grpSpPr>
        <p:sp>
          <p:nvSpPr>
            <p:cNvPr id="25" name="직사각형 24"/>
            <p:cNvSpPr/>
            <p:nvPr/>
          </p:nvSpPr>
          <p:spPr>
            <a:xfrm>
              <a:off x="6897216" y="3222915"/>
              <a:ext cx="648072" cy="576064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7" name="직선 연결선 26"/>
            <p:cNvCxnSpPr/>
            <p:nvPr/>
          </p:nvCxnSpPr>
          <p:spPr>
            <a:xfrm>
              <a:off x="6897216" y="3222915"/>
              <a:ext cx="648072" cy="576064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직선 연결선 27"/>
            <p:cNvCxnSpPr/>
            <p:nvPr/>
          </p:nvCxnSpPr>
          <p:spPr>
            <a:xfrm flipV="1">
              <a:off x="6908307" y="3230850"/>
              <a:ext cx="635397" cy="555433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193" name="그룹 31"/>
          <p:cNvGrpSpPr>
            <a:grpSpLocks/>
          </p:cNvGrpSpPr>
          <p:nvPr/>
        </p:nvGrpSpPr>
        <p:grpSpPr bwMode="auto">
          <a:xfrm>
            <a:off x="3260725" y="3213100"/>
            <a:ext cx="647700" cy="576263"/>
            <a:chOff x="6897216" y="3222915"/>
            <a:chExt cx="648072" cy="576064"/>
          </a:xfrm>
        </p:grpSpPr>
        <p:sp>
          <p:nvSpPr>
            <p:cNvPr id="33" name="직사각형 32"/>
            <p:cNvSpPr/>
            <p:nvPr/>
          </p:nvSpPr>
          <p:spPr>
            <a:xfrm>
              <a:off x="6897216" y="3222915"/>
              <a:ext cx="648072" cy="576064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4" name="직선 연결선 33"/>
            <p:cNvCxnSpPr/>
            <p:nvPr/>
          </p:nvCxnSpPr>
          <p:spPr>
            <a:xfrm>
              <a:off x="6897216" y="3222915"/>
              <a:ext cx="648072" cy="576064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직선 연결선 34"/>
            <p:cNvCxnSpPr/>
            <p:nvPr/>
          </p:nvCxnSpPr>
          <p:spPr>
            <a:xfrm flipV="1">
              <a:off x="6908335" y="3230850"/>
              <a:ext cx="635365" cy="555433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194" name="그룹 35"/>
          <p:cNvGrpSpPr>
            <a:grpSpLocks/>
          </p:cNvGrpSpPr>
          <p:nvPr/>
        </p:nvGrpSpPr>
        <p:grpSpPr bwMode="auto">
          <a:xfrm>
            <a:off x="4781550" y="3222625"/>
            <a:ext cx="649288" cy="576263"/>
            <a:chOff x="6897216" y="3222915"/>
            <a:chExt cx="648072" cy="576064"/>
          </a:xfrm>
        </p:grpSpPr>
        <p:sp>
          <p:nvSpPr>
            <p:cNvPr id="37" name="직사각형 36"/>
            <p:cNvSpPr/>
            <p:nvPr/>
          </p:nvSpPr>
          <p:spPr>
            <a:xfrm>
              <a:off x="6897216" y="3222915"/>
              <a:ext cx="648072" cy="576064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8" name="직선 연결선 37"/>
            <p:cNvCxnSpPr/>
            <p:nvPr/>
          </p:nvCxnSpPr>
          <p:spPr>
            <a:xfrm>
              <a:off x="6897216" y="3222915"/>
              <a:ext cx="648072" cy="576064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직선 연결선 38"/>
            <p:cNvCxnSpPr/>
            <p:nvPr/>
          </p:nvCxnSpPr>
          <p:spPr>
            <a:xfrm flipV="1">
              <a:off x="6908308" y="3230850"/>
              <a:ext cx="635395" cy="555433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195" name="그룹 39"/>
          <p:cNvGrpSpPr>
            <a:grpSpLocks/>
          </p:cNvGrpSpPr>
          <p:nvPr/>
        </p:nvGrpSpPr>
        <p:grpSpPr bwMode="auto">
          <a:xfrm>
            <a:off x="2611438" y="3789363"/>
            <a:ext cx="649287" cy="576262"/>
            <a:chOff x="6897216" y="3222915"/>
            <a:chExt cx="648072" cy="576064"/>
          </a:xfrm>
        </p:grpSpPr>
        <p:sp>
          <p:nvSpPr>
            <p:cNvPr id="41" name="직사각형 40"/>
            <p:cNvSpPr/>
            <p:nvPr/>
          </p:nvSpPr>
          <p:spPr>
            <a:xfrm>
              <a:off x="6897216" y="3222915"/>
              <a:ext cx="648072" cy="576064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" name="직선 연결선 41"/>
            <p:cNvCxnSpPr/>
            <p:nvPr/>
          </p:nvCxnSpPr>
          <p:spPr>
            <a:xfrm>
              <a:off x="6897216" y="3222915"/>
              <a:ext cx="648072" cy="576064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직선 연결선 42"/>
            <p:cNvCxnSpPr/>
            <p:nvPr/>
          </p:nvCxnSpPr>
          <p:spPr>
            <a:xfrm flipV="1">
              <a:off x="6908307" y="3230849"/>
              <a:ext cx="635397" cy="555434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196" name="그룹 43"/>
          <p:cNvGrpSpPr>
            <a:grpSpLocks/>
          </p:cNvGrpSpPr>
          <p:nvPr/>
        </p:nvGrpSpPr>
        <p:grpSpPr bwMode="auto">
          <a:xfrm>
            <a:off x="2624138" y="5075238"/>
            <a:ext cx="647700" cy="576262"/>
            <a:chOff x="6897216" y="3222915"/>
            <a:chExt cx="648072" cy="576064"/>
          </a:xfrm>
        </p:grpSpPr>
        <p:sp>
          <p:nvSpPr>
            <p:cNvPr id="45" name="직사각형 44"/>
            <p:cNvSpPr/>
            <p:nvPr/>
          </p:nvSpPr>
          <p:spPr>
            <a:xfrm>
              <a:off x="6897216" y="3222915"/>
              <a:ext cx="648072" cy="576064"/>
            </a:xfrm>
            <a:prstGeom prst="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ko-KR" altLang="en-US" sz="14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6" name="직선 연결선 45"/>
            <p:cNvCxnSpPr/>
            <p:nvPr/>
          </p:nvCxnSpPr>
          <p:spPr>
            <a:xfrm>
              <a:off x="6897216" y="3222915"/>
              <a:ext cx="648072" cy="576064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직선 연결선 46"/>
            <p:cNvCxnSpPr/>
            <p:nvPr/>
          </p:nvCxnSpPr>
          <p:spPr>
            <a:xfrm flipV="1">
              <a:off x="6908334" y="3230849"/>
              <a:ext cx="635365" cy="555434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197" name="TextBox 55"/>
          <p:cNvSpPr txBox="1">
            <a:spLocks noChangeArrowheads="1"/>
          </p:cNvSpPr>
          <p:nvPr/>
        </p:nvSpPr>
        <p:spPr bwMode="auto">
          <a:xfrm>
            <a:off x="6383338" y="2820988"/>
            <a:ext cx="3240087" cy="1343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ko-KR" sz="2000">
                <a:solidFill>
                  <a:srgbClr val="0000FF"/>
                </a:solidFill>
                <a:latin typeface="Arial" charset="0"/>
                <a:cs typeface="Arial" charset="0"/>
                <a:sym typeface="Wingdings" pitchFamily="2" charset="2"/>
              </a:rPr>
              <a:t> </a:t>
            </a:r>
            <a:r>
              <a:rPr lang="en-US" altLang="ko-KR" sz="2000">
                <a:solidFill>
                  <a:srgbClr val="0000FF"/>
                </a:solidFill>
                <a:latin typeface="Arial" charset="0"/>
                <a:cs typeface="Arial" charset="0"/>
              </a:rPr>
              <a:t>Remove data dependency among internal PU blocks in the same way as HEVC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제목 1"/>
          <p:cNvSpPr>
            <a:spLocks noGrp="1"/>
          </p:cNvSpPr>
          <p:nvPr>
            <p:ph type="title"/>
          </p:nvPr>
        </p:nvSpPr>
        <p:spPr bwMode="auto">
          <a:xfrm>
            <a:off x="415925" y="58738"/>
            <a:ext cx="8628063" cy="417512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smtClean="0">
                <a:latin typeface="Arial" charset="0"/>
                <a:cs typeface="Arial" charset="0"/>
              </a:rPr>
              <a:t>Experimental result for each parallel merge level [1/3]</a:t>
            </a:r>
            <a:endParaRPr lang="ko-KR" altLang="en-US" smtClean="0">
              <a:latin typeface="Arial" charset="0"/>
              <a:cs typeface="Arial" charset="0"/>
            </a:endParaRPr>
          </a:p>
        </p:txBody>
      </p:sp>
      <p:sp>
        <p:nvSpPr>
          <p:cNvPr id="8195" name="내용 개체 틀 2"/>
          <p:cNvSpPr>
            <a:spLocks noGrp="1"/>
          </p:cNvSpPr>
          <p:nvPr>
            <p:ph idx="1"/>
          </p:nvPr>
        </p:nvSpPr>
        <p:spPr bwMode="auto">
          <a:xfrm>
            <a:off x="415925" y="692150"/>
            <a:ext cx="8994775" cy="5434013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dirty="0" smtClean="0">
                <a:latin typeface="Arial" charset="0"/>
                <a:cs typeface="Arial" charset="0"/>
              </a:rPr>
              <a:t>Parallel merge is applied to independent and dependent views in both motion vector and disparity derivation</a:t>
            </a:r>
          </a:p>
          <a:p>
            <a:r>
              <a:rPr lang="en-US" altLang="ko-KR" dirty="0" smtClean="0">
                <a:latin typeface="Arial" charset="0"/>
                <a:cs typeface="Arial" charset="0"/>
              </a:rPr>
              <a:t>Compared to HTM 4.0.1 anchor (i.e., no parallel-merge for any views)</a:t>
            </a:r>
          </a:p>
        </p:txBody>
      </p:sp>
      <p:pic>
        <p:nvPicPr>
          <p:cNvPr id="819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74638" y="2395538"/>
            <a:ext cx="9286875" cy="2592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197" name="TextBox 4"/>
          <p:cNvSpPr txBox="1">
            <a:spLocks noChangeArrowheads="1"/>
          </p:cNvSpPr>
          <p:nvPr/>
        </p:nvSpPr>
        <p:spPr bwMode="auto">
          <a:xfrm>
            <a:off x="1352550" y="2041525"/>
            <a:ext cx="65532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>
                <a:latin typeface="Times New Roman" pitchFamily="18" charset="0"/>
                <a:cs typeface="Times New Roman" pitchFamily="18" charset="0"/>
              </a:rPr>
              <a:t>&lt; </a:t>
            </a:r>
            <a:r>
              <a:rPr lang="en-US" altLang="ko-KR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parallel merge level = 8 (8 x 8 CU</a:t>
            </a:r>
            <a:r>
              <a:rPr lang="en-US" altLang="ko-KR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en-US" altLang="ko-KR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  &gt;</a:t>
            </a:r>
            <a:endParaRPr lang="ko-KR" altLang="en-US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제목 1"/>
          <p:cNvSpPr>
            <a:spLocks noGrp="1"/>
          </p:cNvSpPr>
          <p:nvPr>
            <p:ph type="title"/>
          </p:nvPr>
        </p:nvSpPr>
        <p:spPr bwMode="auto">
          <a:xfrm>
            <a:off x="415925" y="58738"/>
            <a:ext cx="8628063" cy="417512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smtClean="0">
                <a:latin typeface="Arial" charset="0"/>
                <a:cs typeface="Arial" charset="0"/>
              </a:rPr>
              <a:t>Experimental result for each parallel merge level [2/3]</a:t>
            </a:r>
            <a:endParaRPr lang="ko-KR" altLang="en-US" smtClean="0">
              <a:latin typeface="Arial" charset="0"/>
              <a:cs typeface="Arial" charset="0"/>
            </a:endParaRPr>
          </a:p>
        </p:txBody>
      </p:sp>
      <p:pic>
        <p:nvPicPr>
          <p:cNvPr id="9219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31825" y="981075"/>
            <a:ext cx="8575675" cy="2393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220" name="TextBox 4"/>
          <p:cNvSpPr txBox="1">
            <a:spLocks noChangeArrowheads="1"/>
          </p:cNvSpPr>
          <p:nvPr/>
        </p:nvSpPr>
        <p:spPr bwMode="auto">
          <a:xfrm>
            <a:off x="1412875" y="620713"/>
            <a:ext cx="6551613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>
                <a:latin typeface="Times New Roman" pitchFamily="18" charset="0"/>
                <a:cs typeface="Times New Roman" pitchFamily="18" charset="0"/>
              </a:rPr>
              <a:t>&lt; </a:t>
            </a:r>
            <a:r>
              <a:rPr lang="en-US" altLang="ko-KR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parallel merge level = 16 (16 x 16 CU</a:t>
            </a:r>
            <a:r>
              <a:rPr lang="en-US" altLang="ko-KR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en-US" altLang="ko-KR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  &gt;</a:t>
            </a:r>
            <a:endParaRPr lang="ko-KR" altLang="en-US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9221" name="Picture 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628650" y="3881438"/>
            <a:ext cx="8555038" cy="2387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222" name="TextBox 6"/>
          <p:cNvSpPr txBox="1">
            <a:spLocks noChangeArrowheads="1"/>
          </p:cNvSpPr>
          <p:nvPr/>
        </p:nvSpPr>
        <p:spPr bwMode="auto">
          <a:xfrm>
            <a:off x="1404938" y="3514725"/>
            <a:ext cx="655320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>
                <a:latin typeface="Times New Roman" pitchFamily="18" charset="0"/>
                <a:cs typeface="Times New Roman" pitchFamily="18" charset="0"/>
              </a:rPr>
              <a:t>&lt; </a:t>
            </a:r>
            <a:r>
              <a:rPr lang="en-US" altLang="ko-KR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parallel merge level = 32 (32 x 32 CU</a:t>
            </a:r>
            <a:r>
              <a:rPr lang="en-US" altLang="ko-KR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en-US" altLang="ko-KR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  &gt;</a:t>
            </a:r>
            <a:endParaRPr lang="ko-KR" altLang="en-US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제목 1"/>
          <p:cNvSpPr>
            <a:spLocks noGrp="1"/>
          </p:cNvSpPr>
          <p:nvPr>
            <p:ph type="title"/>
          </p:nvPr>
        </p:nvSpPr>
        <p:spPr bwMode="auto">
          <a:xfrm>
            <a:off x="415925" y="58738"/>
            <a:ext cx="8628063" cy="417512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smtClean="0">
                <a:latin typeface="Arial" charset="0"/>
                <a:cs typeface="Arial" charset="0"/>
              </a:rPr>
              <a:t>Experimental result for each parallel merge level [3/3]</a:t>
            </a:r>
            <a:endParaRPr lang="ko-KR" altLang="en-US" smtClean="0">
              <a:latin typeface="Arial" charset="0"/>
              <a:cs typeface="Arial" charset="0"/>
            </a:endParaRPr>
          </a:p>
        </p:txBody>
      </p:sp>
      <p:pic>
        <p:nvPicPr>
          <p:cNvPr id="10243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58788" y="1536700"/>
            <a:ext cx="9028112" cy="2520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244" name="TextBox 4"/>
          <p:cNvSpPr txBox="1">
            <a:spLocks noChangeArrowheads="1"/>
          </p:cNvSpPr>
          <p:nvPr/>
        </p:nvSpPr>
        <p:spPr bwMode="auto">
          <a:xfrm>
            <a:off x="1435100" y="1166813"/>
            <a:ext cx="6551613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ko-KR">
                <a:latin typeface="Times New Roman" pitchFamily="18" charset="0"/>
                <a:cs typeface="Times New Roman" pitchFamily="18" charset="0"/>
              </a:rPr>
              <a:t>&lt; </a:t>
            </a:r>
            <a:r>
              <a:rPr lang="en-US" altLang="ko-KR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parallel merge level = 64 (64 x 64 CU</a:t>
            </a:r>
            <a:r>
              <a:rPr lang="en-US" altLang="ko-KR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en-US" altLang="ko-KR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  &gt;</a:t>
            </a:r>
            <a:endParaRPr lang="ko-KR" altLang="en-US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제목 1"/>
          <p:cNvSpPr>
            <a:spLocks noGrp="1"/>
          </p:cNvSpPr>
          <p:nvPr>
            <p:ph type="title"/>
          </p:nvPr>
        </p:nvSpPr>
        <p:spPr bwMode="auto">
          <a:xfrm>
            <a:off x="415925" y="58738"/>
            <a:ext cx="8858250" cy="417512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dirty="0" smtClean="0">
                <a:latin typeface="Arial" charset="0"/>
                <a:cs typeface="Arial" charset="0"/>
              </a:rPr>
              <a:t>Comparison of inter-view motion prediction ON vs. OFF</a:t>
            </a:r>
            <a:endParaRPr lang="ko-KR" altLang="en-US" dirty="0" smtClean="0">
              <a:latin typeface="Arial" charset="0"/>
              <a:cs typeface="Arial" charset="0"/>
            </a:endParaRPr>
          </a:p>
        </p:txBody>
      </p:sp>
      <p:sp>
        <p:nvSpPr>
          <p:cNvPr id="11267" name="내용 개체 틀 2"/>
          <p:cNvSpPr>
            <a:spLocks noGrp="1"/>
          </p:cNvSpPr>
          <p:nvPr>
            <p:ph idx="1"/>
          </p:nvPr>
        </p:nvSpPr>
        <p:spPr bwMode="auto">
          <a:xfrm>
            <a:off x="415925" y="692150"/>
            <a:ext cx="8994775" cy="5434013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dirty="0" smtClean="0">
                <a:latin typeface="Arial" charset="0"/>
                <a:cs typeface="Arial" charset="0"/>
              </a:rPr>
              <a:t>Experimental set-up</a:t>
            </a:r>
          </a:p>
          <a:p>
            <a:pPr lvl="1"/>
            <a:r>
              <a:rPr lang="en-US" altLang="ko-KR" dirty="0" smtClean="0">
                <a:latin typeface="Arial" charset="0"/>
                <a:cs typeface="Arial" charset="0"/>
              </a:rPr>
              <a:t>With the proposed parallel merge </a:t>
            </a:r>
            <a:r>
              <a:rPr lang="en-US" altLang="ko-KR" b="1" dirty="0" smtClean="0">
                <a:solidFill>
                  <a:srgbClr val="FF0000"/>
                </a:solidFill>
                <a:latin typeface="Arial" charset="0"/>
                <a:cs typeface="Arial" charset="0"/>
              </a:rPr>
              <a:t>ON </a:t>
            </a:r>
            <a:r>
              <a:rPr lang="en-US" altLang="ko-KR" dirty="0" smtClean="0">
                <a:latin typeface="Arial" charset="0"/>
                <a:cs typeface="Arial" charset="0"/>
              </a:rPr>
              <a:t>except for the first row of the below table</a:t>
            </a:r>
          </a:p>
          <a:p>
            <a:pPr lvl="2"/>
            <a:r>
              <a:rPr lang="en-US" altLang="ko-KR" dirty="0" smtClean="0">
                <a:latin typeface="Arial" charset="0"/>
                <a:cs typeface="Arial" charset="0"/>
              </a:rPr>
              <a:t>For all views in both motion vector and disparity derivation</a:t>
            </a:r>
          </a:p>
          <a:p>
            <a:pPr lvl="1">
              <a:buNone/>
            </a:pPr>
            <a:endParaRPr lang="en-US" altLang="ko-KR" b="1" dirty="0" smtClean="0">
              <a:solidFill>
                <a:srgbClr val="FF0000"/>
              </a:solidFill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/>
            <a:endParaRPr lang="en-US" altLang="ko-KR" dirty="0" smtClean="0">
              <a:latin typeface="Arial" charset="0"/>
              <a:cs typeface="Arial" charset="0"/>
            </a:endParaRPr>
          </a:p>
          <a:p>
            <a:pPr lvl="1">
              <a:buFontTx/>
              <a:buNone/>
            </a:pPr>
            <a:endParaRPr lang="en-US" altLang="ko-KR" dirty="0" smtClean="0">
              <a:latin typeface="Arial" charset="0"/>
              <a:cs typeface="Arial" charset="0"/>
            </a:endParaRPr>
          </a:p>
          <a:p>
            <a:endParaRPr lang="en-US" altLang="ko-KR" dirty="0" smtClean="0">
              <a:latin typeface="Arial" charset="0"/>
              <a:cs typeface="Arial" charset="0"/>
            </a:endParaRPr>
          </a:p>
          <a:p>
            <a:r>
              <a:rPr lang="en-US" altLang="ko-KR" dirty="0" smtClean="0">
                <a:latin typeface="Arial" charset="0"/>
                <a:cs typeface="Arial" charset="0"/>
              </a:rPr>
              <a:t>Even with parallel merge during disparity derivation, we could still observe the benefits of inter-view motion prediction as the above.</a:t>
            </a:r>
          </a:p>
        </p:txBody>
      </p:sp>
      <p:graphicFrame>
        <p:nvGraphicFramePr>
          <p:cNvPr id="4" name="표 3"/>
          <p:cNvGraphicFramePr>
            <a:graphicFrameLocks noGrp="1"/>
          </p:cNvGraphicFramePr>
          <p:nvPr/>
        </p:nvGraphicFramePr>
        <p:xfrm>
          <a:off x="492272" y="1700808"/>
          <a:ext cx="9003480" cy="38450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58653"/>
                <a:gridCol w="1158653"/>
                <a:gridCol w="1158653"/>
                <a:gridCol w="1158653"/>
                <a:gridCol w="1158653"/>
                <a:gridCol w="1573219"/>
                <a:gridCol w="1636996"/>
              </a:tblGrid>
              <a:tr h="504056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Parallel</a:t>
                      </a:r>
                      <a:r>
                        <a:rPr lang="en-US" altLang="ko-KR" baseline="0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merge level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video 0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video</a:t>
                      </a:r>
                      <a:r>
                        <a:rPr lang="en-US" altLang="ko-KR" baseline="0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1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video 2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video only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synthesized only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coded &amp; synthesized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</a:tr>
              <a:tr h="504056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4 (parallel</a:t>
                      </a:r>
                      <a:r>
                        <a:rPr lang="en-US" altLang="ko-KR" baseline="0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merge off)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0.0%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-12.0%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-11.5%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-5.2%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-3.8%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-4.1%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</a:tr>
              <a:tr h="504056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8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0.0%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-11.9%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-11.6%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-5.2%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-3.8%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-4.1%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</a:tr>
              <a:tr h="504056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0.0%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-12.2%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-11.7%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-5.3%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-3.9%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-4.2%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</a:tr>
              <a:tr h="504056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32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0.0%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-12.9%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-12.4%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-5.6%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-4.1%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-4.4%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</a:tr>
              <a:tr h="504056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64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0.0%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-13.9%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-13.1%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-6.0%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-4.5%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-4.8%</a:t>
                      </a:r>
                      <a:endParaRPr lang="ko-KR" altLang="en-US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제목 1"/>
          <p:cNvSpPr>
            <a:spLocks noGrp="1"/>
          </p:cNvSpPr>
          <p:nvPr>
            <p:ph type="title"/>
          </p:nvPr>
        </p:nvSpPr>
        <p:spPr bwMode="auto">
          <a:xfrm>
            <a:off x="415925" y="58738"/>
            <a:ext cx="8628063" cy="417512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smtClean="0">
                <a:latin typeface="Arial" charset="0"/>
                <a:cs typeface="Arial" charset="0"/>
              </a:rPr>
              <a:t>Conclusion</a:t>
            </a:r>
            <a:endParaRPr lang="ko-KR" altLang="en-US" smtClean="0">
              <a:latin typeface="Arial" charset="0"/>
              <a:cs typeface="Arial" charset="0"/>
            </a:endParaRPr>
          </a:p>
        </p:txBody>
      </p:sp>
      <p:sp>
        <p:nvSpPr>
          <p:cNvPr id="12291" name="내용 개체 틀 2"/>
          <p:cNvSpPr>
            <a:spLocks noGrp="1"/>
          </p:cNvSpPr>
          <p:nvPr>
            <p:ph idx="1"/>
          </p:nvPr>
        </p:nvSpPr>
        <p:spPr bwMode="auto">
          <a:xfrm>
            <a:off x="415925" y="692150"/>
            <a:ext cx="8994775" cy="5434013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ko-KR" dirty="0" smtClean="0">
                <a:latin typeface="Arial" charset="0"/>
                <a:cs typeface="Arial" charset="0"/>
              </a:rPr>
              <a:t>Propose to consider disparity derivation in parallel merge</a:t>
            </a:r>
          </a:p>
          <a:p>
            <a:pPr lvl="1">
              <a:buNone/>
            </a:pPr>
            <a:r>
              <a:rPr lang="en-US" altLang="ko-KR" dirty="0" smtClean="0">
                <a:latin typeface="Arial" charset="0"/>
                <a:cs typeface="Arial" charset="0"/>
              </a:rPr>
              <a:t>- Preserving parallelization capability for </a:t>
            </a:r>
            <a:r>
              <a:rPr lang="en-US" altLang="ko-KR" dirty="0" err="1" smtClean="0">
                <a:latin typeface="Arial" charset="0"/>
                <a:cs typeface="Arial" charset="0"/>
              </a:rPr>
              <a:t>multiview</a:t>
            </a:r>
            <a:endParaRPr lang="en-US" altLang="ko-KR" dirty="0" smtClean="0">
              <a:latin typeface="Arial" charset="0"/>
              <a:cs typeface="Arial" charset="0"/>
            </a:endParaRPr>
          </a:p>
          <a:p>
            <a:pPr lvl="1">
              <a:buNone/>
            </a:pPr>
            <a:r>
              <a:rPr lang="en-US" altLang="ko-KR" dirty="0" smtClean="0">
                <a:latin typeface="Arial" charset="0"/>
                <a:cs typeface="Arial" charset="0"/>
              </a:rPr>
              <a:t>- Complexity reduction more suitable for implementation</a:t>
            </a:r>
          </a:p>
          <a:p>
            <a:pPr lvl="1">
              <a:buNone/>
            </a:pPr>
            <a:r>
              <a:rPr lang="en-US" altLang="ko-KR" dirty="0" smtClean="0">
                <a:latin typeface="Arial" charset="0"/>
                <a:cs typeface="Arial" charset="0"/>
              </a:rPr>
              <a:t> :  apply the same neighborhood restriction in both motion vector and disparity derivations</a:t>
            </a:r>
          </a:p>
          <a:p>
            <a:pPr lvl="1">
              <a:buNone/>
            </a:pPr>
            <a:endParaRPr lang="en-US" altLang="ko-KR" dirty="0" smtClean="0">
              <a:latin typeface="Arial" charset="0"/>
              <a:cs typeface="Arial" charset="0"/>
            </a:endParaRPr>
          </a:p>
          <a:p>
            <a:r>
              <a:rPr lang="en-US" altLang="ko-KR" dirty="0" smtClean="0">
                <a:latin typeface="Arial" charset="0"/>
                <a:cs typeface="Arial" charset="0"/>
              </a:rPr>
              <a:t>Confirmed  coding gain due to inter-view motion prediction still substantial</a:t>
            </a:r>
          </a:p>
          <a:p>
            <a:pPr>
              <a:buNone/>
            </a:pPr>
            <a:r>
              <a:rPr lang="en-US" altLang="ko-KR" dirty="0" smtClean="0">
                <a:latin typeface="Arial" charset="0"/>
                <a:cs typeface="Arial" charset="0"/>
              </a:rPr>
              <a:t>     </a:t>
            </a:r>
          </a:p>
          <a:p>
            <a:r>
              <a:rPr lang="en-US" altLang="ko-KR" dirty="0" smtClean="0">
                <a:latin typeface="Arial" charset="0"/>
                <a:cs typeface="Arial" charset="0"/>
              </a:rPr>
              <a:t>Recommend to adopt the proposal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1_기본 디자인">
  <a:themeElements>
    <a:clrScheme name="1_기본 디자인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1_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기본 디자인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기본 디자인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디자인 사용자 지정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테마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12776</TotalTime>
  <Words>564</Words>
  <Application>Microsoft Office PowerPoint</Application>
  <PresentationFormat>A4 용지(210x297mm)</PresentationFormat>
  <Paragraphs>128</Paragraphs>
  <Slides>9</Slides>
  <Notes>1</Notes>
  <HiddenSlides>0</HiddenSlides>
  <MMClips>0</MMClips>
  <ScaleCrop>false</ScaleCrop>
  <HeadingPairs>
    <vt:vector size="4" baseType="variant">
      <vt:variant>
        <vt:lpstr>테마</vt:lpstr>
      </vt:variant>
      <vt:variant>
        <vt:i4>2</vt:i4>
      </vt:variant>
      <vt:variant>
        <vt:lpstr>슬라이드 제목</vt:lpstr>
      </vt:variant>
      <vt:variant>
        <vt:i4>9</vt:i4>
      </vt:variant>
    </vt:vector>
  </HeadingPairs>
  <TitlesOfParts>
    <vt:vector size="11" baseType="lpstr">
      <vt:lpstr>1_기본 디자인</vt:lpstr>
      <vt:lpstr>디자인 사용자 지정</vt:lpstr>
      <vt:lpstr>슬라이드 1</vt:lpstr>
      <vt:lpstr>Parallel merge in HEVC</vt:lpstr>
      <vt:lpstr>Problem Statement</vt:lpstr>
      <vt:lpstr>The proposed parallel merge in disparity vector derivation</vt:lpstr>
      <vt:lpstr>Experimental result for each parallel merge level [1/3]</vt:lpstr>
      <vt:lpstr>Experimental result for each parallel merge level [2/3]</vt:lpstr>
      <vt:lpstr>Experimental result for each parallel merge level [3/3]</vt:lpstr>
      <vt:lpstr>Comparison of inter-view motion prediction ON vs. OFF</vt:lpstr>
      <vt:lpstr>Conclusion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admin</dc:creator>
  <cp:lastModifiedBy>구문모/선임연구원/Convergence(연)ATS그룹(moonmo.koo@lge.com)</cp:lastModifiedBy>
  <cp:revision>1377</cp:revision>
  <dcterms:created xsi:type="dcterms:W3CDTF">2008-11-26T05:44:28Z</dcterms:created>
  <dcterms:modified xsi:type="dcterms:W3CDTF">2012-10-13T02:37:11Z</dcterms:modified>
</cp:coreProperties>
</file>

<file path=docProps/thumbnail.jpeg>
</file>