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Default Extension="png" ContentType="image/png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2" r:id="rId2"/>
  </p:sldMasterIdLst>
  <p:notesMasterIdLst>
    <p:notesMasterId r:id="rId6"/>
  </p:notesMasterIdLst>
  <p:handoutMasterIdLst>
    <p:handoutMasterId r:id="rId7"/>
  </p:handoutMasterIdLst>
  <p:sldIdLst>
    <p:sldId id="592" r:id="rId3"/>
    <p:sldId id="593" r:id="rId4"/>
    <p:sldId id="586" r:id="rId5"/>
  </p:sldIdLst>
  <p:sldSz cx="9906000" cy="6858000" type="A4"/>
  <p:notesSz cx="6807200" cy="9939338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0000CC"/>
    <a:srgbClr val="DDDDDD"/>
    <a:srgbClr val="FFCC99"/>
    <a:srgbClr val="FFFFCC"/>
    <a:srgbClr val="B2B2B2"/>
    <a:srgbClr val="C0C0C0"/>
    <a:srgbClr val="96969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밝은 스타일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9711" autoAdjust="0"/>
    <p:restoredTop sz="93695" autoAdjust="0"/>
  </p:normalViewPr>
  <p:slideViewPr>
    <p:cSldViewPr>
      <p:cViewPr varScale="1">
        <p:scale>
          <a:sx n="90" d="100"/>
          <a:sy n="90" d="100"/>
        </p:scale>
        <p:origin x="-102" y="-120"/>
      </p:cViewPr>
      <p:guideLst>
        <p:guide orient="horz"/>
        <p:guide pos="3120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2652" y="-90"/>
      </p:cViewPr>
      <p:guideLst>
        <p:guide orient="horz" pos="3130"/>
        <p:guide pos="2144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9990" cy="496427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l"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5689" y="1"/>
            <a:ext cx="2949990" cy="496427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r">
              <a:defRPr sz="1200"/>
            </a:lvl1pPr>
          </a:lstStyle>
          <a:p>
            <a:pPr>
              <a:defRPr/>
            </a:pPr>
            <a:fld id="{BBDF2193-FFBA-44D7-9E07-A50904CF3146}" type="datetimeFigureOut">
              <a:rPr lang="ko-KR" altLang="en-US"/>
              <a:pPr>
                <a:defRPr/>
              </a:pPr>
              <a:t>2012-10-11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1369"/>
            <a:ext cx="2949990" cy="496427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5689" y="9441369"/>
            <a:ext cx="2949990" cy="496427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r">
              <a:defRPr sz="1200"/>
            </a:lvl1pPr>
          </a:lstStyle>
          <a:p>
            <a:pPr>
              <a:defRPr/>
            </a:pPr>
            <a:fld id="{DB43B2BD-9E8E-4860-A437-A0EEE488EB1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9990" cy="496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5689" y="1"/>
            <a:ext cx="2949990" cy="496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96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2788" y="746125"/>
            <a:ext cx="5381625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416" y="4720684"/>
            <a:ext cx="5446369" cy="4472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931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1369"/>
            <a:ext cx="2949990" cy="496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2" tIns="45716" rIns="91432" bIns="45716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31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5689" y="9441369"/>
            <a:ext cx="2949990" cy="496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2" tIns="45716" rIns="91432" bIns="45716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9BE50CC2-F739-4527-AD66-E224EB1B7CC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3F5A63-2D3E-4810-A23D-0950E9DFAD20}" type="datetimeFigureOut">
              <a:rPr lang="ko-KR" altLang="en-US"/>
              <a:pPr>
                <a:defRPr/>
              </a:pPr>
              <a:t>2012-10-11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E65D4A-0E81-4EC9-A329-293FB541297A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E4DBFA-9390-48F5-AF53-82E5059DB3DA}" type="datetimeFigureOut">
              <a:rPr lang="ko-KR" altLang="en-US"/>
              <a:pPr>
                <a:defRPr/>
              </a:pPr>
              <a:t>2012-10-11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352845-6401-4084-B432-8A9B8CC9D94C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99B634-2277-4F74-B8C5-2057FE924524}" type="datetimeFigureOut">
              <a:rPr lang="ko-KR" altLang="en-US"/>
              <a:pPr>
                <a:defRPr/>
              </a:pPr>
              <a:t>2012-10-11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7A8019-E0E8-4C8E-AA4B-45596EA8AF7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16496" y="58614"/>
            <a:ext cx="8627368" cy="418058"/>
          </a:xfrm>
          <a:prstGeom prst="rect">
            <a:avLst/>
          </a:prstGeom>
        </p:spPr>
        <p:txBody>
          <a:bodyPr/>
          <a:lstStyle>
            <a:lvl1pPr algn="l">
              <a:defRPr sz="20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16496" y="692696"/>
            <a:ext cx="8994204" cy="5433467"/>
          </a:xfrm>
          <a:prstGeom prst="rect">
            <a:avLst/>
          </a:prstGeom>
        </p:spPr>
        <p:txBody>
          <a:bodyPr/>
          <a:lstStyle>
            <a:lvl1pPr>
              <a:buFont typeface="Wingdings" pitchFamily="2" charset="2"/>
              <a:buChar char="Ø"/>
              <a:defRPr sz="1600">
                <a:latin typeface="Arial" pitchFamily="34" charset="0"/>
                <a:cs typeface="Arial" pitchFamily="34" charset="0"/>
              </a:defRPr>
            </a:lvl1pPr>
            <a:lvl2pPr>
              <a:buFont typeface="Wingdings" pitchFamily="2" charset="2"/>
              <a:buChar char="Ø"/>
              <a:defRPr sz="1400">
                <a:latin typeface="Arial" pitchFamily="34" charset="0"/>
                <a:cs typeface="Arial" pitchFamily="34" charset="0"/>
              </a:defRPr>
            </a:lvl2pPr>
            <a:lvl3pPr>
              <a:buFont typeface="Wingdings" pitchFamily="2" charset="2"/>
              <a:buChar char="Ø"/>
              <a:defRPr sz="1200">
                <a:latin typeface="Arial" pitchFamily="34" charset="0"/>
                <a:cs typeface="Arial" pitchFamily="34" charset="0"/>
              </a:defRPr>
            </a:lvl3pPr>
            <a:lvl4pPr>
              <a:buFont typeface="Wingdings" pitchFamily="2" charset="2"/>
              <a:buChar char="Ø"/>
              <a:defRPr sz="1100">
                <a:latin typeface="Arial" pitchFamily="34" charset="0"/>
                <a:cs typeface="Arial" pitchFamily="34" charset="0"/>
              </a:defRPr>
            </a:lvl4pPr>
            <a:lvl5pPr>
              <a:buFont typeface="Wingdings" pitchFamily="2" charset="2"/>
              <a:buChar char="Ø"/>
              <a:defRPr sz="11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8553450" y="6453188"/>
            <a:ext cx="857250" cy="2889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fld id="{FEB54F97-7CD4-493A-8904-636C1C9C960A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2DC3E3-E2EF-4400-B974-091E01C30BD4}" type="datetimeFigureOut">
              <a:rPr lang="ko-KR" altLang="en-US"/>
              <a:pPr>
                <a:defRPr/>
              </a:pPr>
              <a:t>2012-10-11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3F91DD-3C19-4085-A7B1-BB48AF033145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3CEE3B-031B-45C1-9DC7-7D041F8992D8}" type="datetimeFigureOut">
              <a:rPr lang="ko-KR" altLang="en-US"/>
              <a:pPr>
                <a:defRPr/>
              </a:pPr>
              <a:t>2012-10-11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C52EC-5B76-4894-B939-39EC12C04CE5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915F94-1742-459A-A2C2-A30427DB9DC8}" type="datetimeFigureOut">
              <a:rPr lang="ko-KR" altLang="en-US"/>
              <a:pPr>
                <a:defRPr/>
              </a:pPr>
              <a:t>2012-10-11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6F53B6-27CC-4C39-A1FF-343A2C286FA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490E77-0CC9-4A3C-B014-01BD962AFBC8}" type="datetimeFigureOut">
              <a:rPr lang="ko-KR" altLang="en-US"/>
              <a:pPr>
                <a:defRPr/>
              </a:pPr>
              <a:t>2012-10-11</a:t>
            </a:fld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31C1BC-C471-4C47-A9C3-06AC18221E7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F5567-8B46-4D51-AD71-4AAA0512B2F4}" type="datetimeFigureOut">
              <a:rPr lang="ko-KR" altLang="en-US"/>
              <a:pPr>
                <a:defRPr/>
              </a:pPr>
              <a:t>2012-10-11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E35804-4F48-40B6-8742-AAF5CAA17BC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822F80-5F9B-4B3C-8435-193BD24AEC0A}" type="datetimeFigureOut">
              <a:rPr lang="ko-KR" altLang="en-US"/>
              <a:pPr>
                <a:defRPr/>
              </a:pPr>
              <a:t>2012-10-11</a:t>
            </a:fld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0AE096-EC70-4C65-B422-8437D0946D72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00964E-FC95-420E-AB5E-2CF8D94BD01D}" type="datetimeFigureOut">
              <a:rPr lang="ko-KR" altLang="en-US"/>
              <a:pPr>
                <a:defRPr/>
              </a:pPr>
              <a:t>2012-10-11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82D0A1-D5FA-4B2E-950D-A23E2ED4601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Line 21"/>
          <p:cNvSpPr>
            <a:spLocks noChangeShapeType="1"/>
          </p:cNvSpPr>
          <p:nvPr userDrawn="1"/>
        </p:nvSpPr>
        <p:spPr bwMode="auto">
          <a:xfrm>
            <a:off x="0" y="6453188"/>
            <a:ext cx="990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ko-KR" altLang="en-US"/>
          </a:p>
        </p:txBody>
      </p:sp>
      <p:pic>
        <p:nvPicPr>
          <p:cNvPr id="4099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73050" y="6600825"/>
            <a:ext cx="287972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1" name="Line 14"/>
          <p:cNvSpPr>
            <a:spLocks noChangeShapeType="1"/>
          </p:cNvSpPr>
          <p:nvPr userDrawn="1"/>
        </p:nvSpPr>
        <p:spPr bwMode="auto">
          <a:xfrm>
            <a:off x="0" y="534988"/>
            <a:ext cx="990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ko-KR" altLang="en-US"/>
          </a:p>
        </p:txBody>
      </p:sp>
      <p:pic>
        <p:nvPicPr>
          <p:cNvPr id="4101" name="Picture 9"/>
          <p:cNvPicPr>
            <a:picLocks noChangeAspect="1" noChangeArrowheads="1"/>
          </p:cNvPicPr>
          <p:nvPr userDrawn="1"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9064625" y="34925"/>
            <a:ext cx="762000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58" r:id="rId2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제목 개체 틀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5123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DCC561C-11DA-4D28-AE94-5A4BAD1C450C}" type="datetimeFigureOut">
              <a:rPr lang="ko-KR" altLang="en-US"/>
              <a:pPr>
                <a:defRPr/>
              </a:pPr>
              <a:t>2012-10-11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6481446-A508-4974-ACBE-4129B76FBB40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8" r:id="rId1"/>
    <p:sldLayoutId id="2147483849" r:id="rId2"/>
    <p:sldLayoutId id="2147483850" r:id="rId3"/>
    <p:sldLayoutId id="2147483851" r:id="rId4"/>
    <p:sldLayoutId id="2147483852" r:id="rId5"/>
    <p:sldLayoutId id="2147483853" r:id="rId6"/>
    <p:sldLayoutId id="2147483854" r:id="rId7"/>
    <p:sldLayoutId id="2147483855" r:id="rId8"/>
    <p:sldLayoutId id="2147483856" r:id="rId9"/>
    <p:sldLayoutId id="2147483857" r:id="rId10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그림 1" descr="백색바탕.pn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221663" y="5478463"/>
            <a:ext cx="1290637" cy="64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Rectangle 2"/>
          <p:cNvSpPr>
            <a:spLocks noChangeArrowheads="1"/>
          </p:cNvSpPr>
          <p:nvPr/>
        </p:nvSpPr>
        <p:spPr bwMode="auto">
          <a:xfrm>
            <a:off x="393700" y="735013"/>
            <a:ext cx="8640763" cy="1295400"/>
          </a:xfrm>
          <a:prstGeom prst="rect">
            <a:avLst/>
          </a:prstGeom>
          <a:solidFill>
            <a:srgbClr val="EAEAEA"/>
          </a:solidFill>
          <a:ln w="9525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ko-KR" sz="2400" b="1" dirty="0" smtClean="0">
                <a:latin typeface="Arial" pitchFamily="34" charset="0"/>
                <a:ea typeface="돋움" pitchFamily="50" charset="-127"/>
              </a:rPr>
              <a:t>3D-CE5.h Software fix of disparity derivation</a:t>
            </a:r>
          </a:p>
        </p:txBody>
      </p:sp>
      <p:sp>
        <p:nvSpPr>
          <p:cNvPr id="7173" name="Text Box 36"/>
          <p:cNvSpPr txBox="1">
            <a:spLocks noChangeArrowheads="1"/>
          </p:cNvSpPr>
          <p:nvPr/>
        </p:nvSpPr>
        <p:spPr bwMode="auto">
          <a:xfrm>
            <a:off x="3809992" y="5500702"/>
            <a:ext cx="19621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30188" indent="-230188" algn="ctr">
              <a:buFont typeface="Wingdings" pitchFamily="2" charset="2"/>
              <a:buNone/>
            </a:pPr>
            <a:r>
              <a:rPr lang="en-US" altLang="ko-KR" sz="1600" b="1" dirty="0">
                <a:solidFill>
                  <a:srgbClr val="000000"/>
                </a:solidFill>
                <a:latin typeface="Arial" pitchFamily="34" charset="0"/>
                <a:ea typeface="돋움" pitchFamily="50" charset="-127"/>
              </a:rPr>
              <a:t>LG Electronics</a:t>
            </a:r>
          </a:p>
          <a:p>
            <a:pPr marL="230188" indent="-230188" algn="ctr">
              <a:buFont typeface="Wingdings" pitchFamily="2" charset="2"/>
              <a:buNone/>
            </a:pPr>
            <a:r>
              <a:rPr lang="en-US" altLang="ko-KR" sz="1600" b="1" dirty="0">
                <a:solidFill>
                  <a:srgbClr val="000000"/>
                </a:solidFill>
                <a:latin typeface="Arial" pitchFamily="34" charset="0"/>
                <a:ea typeface="돋움" pitchFamily="50" charset="-127"/>
              </a:rPr>
              <a:t>Convergence Lab.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implementation</a:t>
            </a:r>
            <a:endParaRPr 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16496" y="692697"/>
            <a:ext cx="8994204" cy="2879179"/>
          </a:xfrm>
        </p:spPr>
        <p:txBody>
          <a:bodyPr/>
          <a:lstStyle/>
          <a:p>
            <a:r>
              <a:rPr lang="en-US" sz="1400" dirty="0" smtClean="0"/>
              <a:t>To indicate a block is DV-MCP block, </a:t>
            </a:r>
            <a:r>
              <a:rPr lang="en-US" sz="1400" dirty="0" smtClean="0"/>
              <a:t>a flag </a:t>
            </a:r>
            <a:r>
              <a:rPr lang="en-US" sz="1400" dirty="0" smtClean="0"/>
              <a:t>is used: </a:t>
            </a:r>
            <a:r>
              <a:rPr lang="en-US" sz="1400" dirty="0" err="1" smtClean="0"/>
              <a:t>DvMcpFlag</a:t>
            </a:r>
            <a:endParaRPr lang="en-US" sz="1400" dirty="0" smtClean="0"/>
          </a:p>
          <a:p>
            <a:r>
              <a:rPr lang="en-US" sz="1400" dirty="0" smtClean="0"/>
              <a:t>The flag is </a:t>
            </a:r>
            <a:r>
              <a:rPr lang="en-US" sz="1400" dirty="0" smtClean="0"/>
              <a:t>saved with </a:t>
            </a:r>
            <a:r>
              <a:rPr lang="en-US" sz="1400" dirty="0" smtClean="0"/>
              <a:t>other motion parameters </a:t>
            </a:r>
            <a:r>
              <a:rPr lang="en-US" sz="1400" dirty="0" smtClean="0"/>
              <a:t>(motion vector, reference index)</a:t>
            </a:r>
          </a:p>
          <a:p>
            <a:r>
              <a:rPr lang="en-US" sz="1400" dirty="0" smtClean="0"/>
              <a:t>Therefore, the </a:t>
            </a:r>
            <a:r>
              <a:rPr lang="en-US" sz="1400" dirty="0" smtClean="0"/>
              <a:t>flag can be </a:t>
            </a:r>
            <a:r>
              <a:rPr lang="en-US" sz="1400" dirty="0" smtClean="0"/>
              <a:t>copied to </a:t>
            </a:r>
            <a:r>
              <a:rPr lang="en-US" sz="1400" dirty="0" smtClean="0"/>
              <a:t>neighbor blocks </a:t>
            </a:r>
            <a:r>
              <a:rPr lang="en-US" sz="1400" dirty="0" smtClean="0"/>
              <a:t>by AMVP </a:t>
            </a:r>
            <a:r>
              <a:rPr lang="en-US" sz="1400" dirty="0" smtClean="0"/>
              <a:t>and MERGE </a:t>
            </a:r>
            <a:r>
              <a:rPr lang="en-US" sz="1400" dirty="0" smtClean="0"/>
              <a:t>candidate</a:t>
            </a:r>
          </a:p>
          <a:p>
            <a:pPr lvl="1"/>
            <a:r>
              <a:rPr lang="en-US" dirty="0" smtClean="0"/>
              <a:t>the </a:t>
            </a:r>
            <a:r>
              <a:rPr lang="en-US" dirty="0" smtClean="0"/>
              <a:t>motion parameters </a:t>
            </a:r>
            <a:r>
              <a:rPr lang="en-US" dirty="0" smtClean="0"/>
              <a:t>of the </a:t>
            </a:r>
            <a:r>
              <a:rPr lang="en-US" dirty="0" smtClean="0"/>
              <a:t>DVMCP block including the flag </a:t>
            </a:r>
            <a:r>
              <a:rPr lang="en-US" dirty="0" smtClean="0"/>
              <a:t>are </a:t>
            </a:r>
            <a:r>
              <a:rPr lang="en-US" dirty="0" smtClean="0"/>
              <a:t>copied to </a:t>
            </a:r>
            <a:r>
              <a:rPr lang="en-US" dirty="0" smtClean="0"/>
              <a:t>the motion </a:t>
            </a:r>
            <a:r>
              <a:rPr lang="en-US" dirty="0" smtClean="0"/>
              <a:t>parameter candidate </a:t>
            </a:r>
            <a:r>
              <a:rPr lang="en-US" dirty="0" smtClean="0"/>
              <a:t>for a neighbor block </a:t>
            </a:r>
            <a:endParaRPr lang="en-US" dirty="0" smtClean="0"/>
          </a:p>
          <a:p>
            <a:r>
              <a:rPr lang="en-US" sz="1400" dirty="0" smtClean="0"/>
              <a:t>To </a:t>
            </a:r>
            <a:r>
              <a:rPr lang="en-US" sz="1400" dirty="0" smtClean="0"/>
              <a:t>prevent </a:t>
            </a:r>
            <a:r>
              <a:rPr lang="en-US" sz="1400" dirty="0" smtClean="0"/>
              <a:t>from propagation of the flag, </a:t>
            </a:r>
            <a:r>
              <a:rPr lang="en-US" sz="1400" dirty="0" smtClean="0"/>
              <a:t>the </a:t>
            </a:r>
            <a:r>
              <a:rPr lang="en-US" sz="1400" dirty="0" smtClean="0"/>
              <a:t>flag </a:t>
            </a:r>
            <a:r>
              <a:rPr lang="en-US" sz="1400" dirty="0" smtClean="0"/>
              <a:t>in each candidate is </a:t>
            </a:r>
            <a:r>
              <a:rPr lang="en-US" sz="1400" dirty="0" smtClean="0"/>
              <a:t>explicitly </a:t>
            </a:r>
            <a:r>
              <a:rPr lang="en-US" sz="1400" dirty="0" smtClean="0"/>
              <a:t>set to false after the candidate list </a:t>
            </a:r>
            <a:r>
              <a:rPr lang="en-US" sz="1400" dirty="0" smtClean="0"/>
              <a:t>construction.</a:t>
            </a:r>
            <a:endParaRPr lang="en-US" sz="1400" dirty="0" smtClean="0"/>
          </a:p>
          <a:p>
            <a:endParaRPr lang="en-US" sz="1400" dirty="0" smtClean="0"/>
          </a:p>
          <a:p>
            <a:r>
              <a:rPr lang="en-US" sz="1400" dirty="0" smtClean="0"/>
              <a:t>However</a:t>
            </a:r>
            <a:r>
              <a:rPr lang="en-US" sz="1400" dirty="0" smtClean="0"/>
              <a:t>, the flag of temporal </a:t>
            </a:r>
            <a:r>
              <a:rPr lang="en-US" sz="1400" dirty="0" smtClean="0"/>
              <a:t>candidate of </a:t>
            </a:r>
            <a:r>
              <a:rPr lang="en-US" sz="1400" dirty="0" smtClean="0"/>
              <a:t>AMVP is not handled.  	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1238224" y="3636536"/>
            <a:ext cx="1285884" cy="128588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2524108" y="3636536"/>
            <a:ext cx="1285884" cy="128588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Current</a:t>
            </a:r>
          </a:p>
          <a:p>
            <a:pPr algn="ctr"/>
            <a:r>
              <a:rPr lang="en-US" sz="1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block</a:t>
            </a:r>
            <a:endParaRPr lang="en-US" sz="1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309662" y="3812449"/>
            <a:ext cx="107157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MV</a:t>
            </a:r>
          </a:p>
          <a:p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RefIdx</a:t>
            </a:r>
            <a:endParaRPr lang="en-US" sz="12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DvMcpFlag</a:t>
            </a:r>
            <a:endParaRPr lang="en-US" sz="1200" dirty="0" smtClean="0">
              <a:latin typeface="Arial" pitchFamily="34" charset="0"/>
              <a:cs typeface="Arial" pitchFamily="34" charset="0"/>
            </a:endParaRPr>
          </a:p>
          <a:p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238620" y="4572008"/>
            <a:ext cx="1071570" cy="28575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Spatial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7" name="Shape 19"/>
          <p:cNvCxnSpPr>
            <a:stCxn id="18" idx="3"/>
            <a:endCxn id="26" idx="1"/>
          </p:cNvCxnSpPr>
          <p:nvPr/>
        </p:nvCxnSpPr>
        <p:spPr>
          <a:xfrm>
            <a:off x="3809992" y="4279478"/>
            <a:ext cx="428628" cy="435406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4238620" y="4857760"/>
            <a:ext cx="1071570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MV</a:t>
            </a:r>
          </a:p>
          <a:p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DvMcpFlag</a:t>
            </a:r>
            <a:endParaRPr lang="en-US" sz="1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381760" y="4572008"/>
            <a:ext cx="1071570" cy="28575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Temporal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381760" y="4857760"/>
            <a:ext cx="1071570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MV</a:t>
            </a:r>
          </a:p>
          <a:p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DvMcpFlag</a:t>
            </a:r>
            <a:endParaRPr lang="en-US" sz="1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453330" y="4572008"/>
            <a:ext cx="1071570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Inter-view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453330" y="4857760"/>
            <a:ext cx="1071570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MV</a:t>
            </a:r>
          </a:p>
          <a:p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DvMcpFlag</a:t>
            </a:r>
            <a:endParaRPr lang="en-US" sz="1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직사각형 40"/>
          <p:cNvSpPr/>
          <p:nvPr/>
        </p:nvSpPr>
        <p:spPr>
          <a:xfrm>
            <a:off x="4238620" y="4143380"/>
            <a:ext cx="3071834" cy="357190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Candidate </a:t>
            </a:r>
            <a:r>
              <a:rPr lang="en-US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list for AMVP</a:t>
            </a:r>
            <a:endParaRPr lang="en-US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직사각형 41"/>
          <p:cNvSpPr/>
          <p:nvPr/>
        </p:nvSpPr>
        <p:spPr>
          <a:xfrm>
            <a:off x="4310058" y="6000768"/>
            <a:ext cx="1928826" cy="35719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false</a:t>
            </a:r>
            <a:endParaRPr lang="en-US" sz="1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4" name="직선 화살표 연결선 43"/>
          <p:cNvCxnSpPr>
            <a:stCxn id="42" idx="0"/>
          </p:cNvCxnSpPr>
          <p:nvPr/>
        </p:nvCxnSpPr>
        <p:spPr>
          <a:xfrm rot="16200000" flipV="1">
            <a:off x="4720827" y="5447123"/>
            <a:ext cx="785818" cy="32147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5310190" y="4572008"/>
            <a:ext cx="1071570" cy="28575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Spatial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310190" y="4857760"/>
            <a:ext cx="1071570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MV</a:t>
            </a:r>
          </a:p>
          <a:p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DvMcpFlag</a:t>
            </a:r>
            <a:endParaRPr lang="en-US" sz="1200" dirty="0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7" name="직선 화살표 연결선 46"/>
          <p:cNvCxnSpPr>
            <a:stCxn id="42" idx="0"/>
          </p:cNvCxnSpPr>
          <p:nvPr/>
        </p:nvCxnSpPr>
        <p:spPr>
          <a:xfrm rot="5400000" flipH="1" flipV="1">
            <a:off x="5220892" y="5268529"/>
            <a:ext cx="785818" cy="67866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직선 화살표 연결선 49"/>
          <p:cNvCxnSpPr>
            <a:stCxn id="42" idx="0"/>
          </p:cNvCxnSpPr>
          <p:nvPr/>
        </p:nvCxnSpPr>
        <p:spPr>
          <a:xfrm flipV="1">
            <a:off x="5274471" y="5286388"/>
            <a:ext cx="1321605" cy="714380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 of the </a:t>
            </a:r>
            <a:r>
              <a:rPr lang="en-US" dirty="0" smtClean="0"/>
              <a:t>bug and experiment results</a:t>
            </a:r>
            <a:endParaRPr 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16496" y="692697"/>
            <a:ext cx="8994204" cy="1164668"/>
          </a:xfrm>
        </p:spPr>
        <p:txBody>
          <a:bodyPr/>
          <a:lstStyle/>
          <a:p>
            <a:r>
              <a:rPr lang="en-US" sz="1400" dirty="0" smtClean="0"/>
              <a:t>Some inter-coded (not SKIP coded) blocks are </a:t>
            </a:r>
            <a:r>
              <a:rPr lang="en-US" sz="1400" dirty="0" smtClean="0"/>
              <a:t>wrongly marked </a:t>
            </a:r>
            <a:r>
              <a:rPr lang="en-US" sz="1400" dirty="0" smtClean="0"/>
              <a:t>as DV-MCP blocks</a:t>
            </a:r>
          </a:p>
          <a:p>
            <a:r>
              <a:rPr lang="en-US" sz="1400" dirty="0" smtClean="0"/>
              <a:t>This bug does not affect the coding </a:t>
            </a:r>
            <a:r>
              <a:rPr lang="en-US" sz="1400" dirty="0" smtClean="0"/>
              <a:t>gain:</a:t>
            </a:r>
          </a:p>
          <a:p>
            <a:pPr lvl="1"/>
            <a:r>
              <a:rPr lang="en-US" dirty="0" smtClean="0"/>
              <a:t>The </a:t>
            </a:r>
            <a:r>
              <a:rPr lang="en-US" dirty="0" smtClean="0"/>
              <a:t>disparity derivation </a:t>
            </a:r>
            <a:r>
              <a:rPr lang="en-US" dirty="0" smtClean="0"/>
              <a:t>process </a:t>
            </a:r>
            <a:r>
              <a:rPr lang="en-US" dirty="0" smtClean="0"/>
              <a:t>uses only </a:t>
            </a:r>
            <a:r>
              <a:rPr lang="en-US" dirty="0" smtClean="0"/>
              <a:t>SKIP coded DV-MCP </a:t>
            </a:r>
            <a:r>
              <a:rPr lang="en-US" dirty="0" smtClean="0"/>
              <a:t>block</a:t>
            </a:r>
            <a:endParaRPr lang="en-US" dirty="0" smtClean="0"/>
          </a:p>
          <a:p>
            <a:pPr lvl="1"/>
            <a:r>
              <a:rPr lang="en-US" dirty="0" smtClean="0"/>
              <a:t>No other coding tools use the DV-MCP flag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Software fix was provided to the participants of CE5.h</a:t>
            </a:r>
            <a:endParaRPr lang="en-US" dirty="0" smtClean="0"/>
          </a:p>
        </p:txBody>
      </p:sp>
      <p:graphicFrame>
        <p:nvGraphicFramePr>
          <p:cNvPr id="19" name="표 18"/>
          <p:cNvGraphicFramePr>
            <a:graphicFrameLocks noGrp="1"/>
          </p:cNvGraphicFramePr>
          <p:nvPr/>
        </p:nvGraphicFramePr>
        <p:xfrm>
          <a:off x="309530" y="2714625"/>
          <a:ext cx="9144064" cy="3605337"/>
        </p:xfrm>
        <a:graphic>
          <a:graphicData uri="http://schemas.openxmlformats.org/drawingml/2006/table">
            <a:tbl>
              <a:tblPr/>
              <a:tblGrid>
                <a:gridCol w="1219271"/>
                <a:gridCol w="917951"/>
                <a:gridCol w="741637"/>
                <a:gridCol w="741637"/>
                <a:gridCol w="741637"/>
                <a:gridCol w="992582"/>
                <a:gridCol w="1264049"/>
                <a:gridCol w="861046"/>
                <a:gridCol w="832127"/>
                <a:gridCol w="832127"/>
              </a:tblGrid>
              <a:tr h="58197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ko-KR" sz="14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video 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video 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video 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video 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only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synthesized only 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coded &amp; synthesized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Enc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time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Dec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time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R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en 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Time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33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Balloons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100.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3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1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2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8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2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0233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Kendo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0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0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100.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1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1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8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4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3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233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Newspapercc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0.0%</a:t>
                      </a:r>
                      <a:endParaRPr lang="ko-KR" sz="14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</a:t>
                      </a: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0</a:t>
                      </a: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ko-KR" sz="14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0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99.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8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95.7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96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.0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233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GhostTownFly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0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0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100.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7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3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3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12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9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233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PoznanHall2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0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0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0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0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0.2%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1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0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3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4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102.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5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233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PoznanStreet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0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0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100.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8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2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9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8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8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233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UndoDancer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0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0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100.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9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3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9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9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2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33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1024x768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0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100.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1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99.5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102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7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0233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1920x1088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0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0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100.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8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3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4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5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.7%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33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average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</a:t>
                      </a: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0</a:t>
                      </a: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100.</a:t>
                      </a: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5</a:t>
                      </a: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101.7</a:t>
                      </a: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104.4</a:t>
                      </a: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ko-KR" sz="14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기본 디자인">
  <a:themeElements>
    <a:clrScheme name="1_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24413</TotalTime>
  <Words>405</Words>
  <Application>Microsoft Office PowerPoint</Application>
  <PresentationFormat>A4 용지(210x297mm)</PresentationFormat>
  <Paragraphs>154</Paragraphs>
  <Slides>3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2</vt:i4>
      </vt:variant>
      <vt:variant>
        <vt:lpstr>슬라이드 제목</vt:lpstr>
      </vt:variant>
      <vt:variant>
        <vt:i4>3</vt:i4>
      </vt:variant>
    </vt:vector>
  </HeadingPairs>
  <TitlesOfParts>
    <vt:vector size="5" baseType="lpstr">
      <vt:lpstr>1_기본 디자인</vt:lpstr>
      <vt:lpstr>디자인 사용자 지정</vt:lpstr>
      <vt:lpstr>슬라이드 1</vt:lpstr>
      <vt:lpstr>Current implementation</vt:lpstr>
      <vt:lpstr>Effect of the bug and experiment results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admin</dc:creator>
  <cp:lastModifiedBy>(3D08,JCT3V-A0126)</cp:lastModifiedBy>
  <cp:revision>1666</cp:revision>
  <dcterms:created xsi:type="dcterms:W3CDTF">2008-11-26T05:44:28Z</dcterms:created>
  <dcterms:modified xsi:type="dcterms:W3CDTF">2012-10-11T06:03:56Z</dcterms:modified>
</cp:coreProperties>
</file>