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7" r:id="rId5"/>
    <p:sldId id="270" r:id="rId6"/>
    <p:sldId id="273" r:id="rId7"/>
    <p:sldId id="278" r:id="rId8"/>
    <p:sldId id="280" r:id="rId9"/>
    <p:sldId id="271" r:id="rId10"/>
    <p:sldId id="272" r:id="rId11"/>
    <p:sldId id="264" r:id="rId12"/>
    <p:sldId id="266" r:id="rId13"/>
    <p:sldId id="281" r:id="rId14"/>
    <p:sldId id="261" r:id="rId15"/>
    <p:sldId id="262" r:id="rId16"/>
    <p:sldId id="276" r:id="rId17"/>
    <p:sldId id="277" r:id="rId18"/>
    <p:sldId id="263" r:id="rId19"/>
    <p:sldId id="289" r:id="rId20"/>
    <p:sldId id="291" r:id="rId21"/>
    <p:sldId id="282" r:id="rId22"/>
    <p:sldId id="285" r:id="rId23"/>
    <p:sldId id="286" r:id="rId24"/>
    <p:sldId id="283" r:id="rId25"/>
    <p:sldId id="288" r:id="rId26"/>
    <p:sldId id="284" r:id="rId27"/>
    <p:sldId id="287" r:id="rId28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70" d="100"/>
          <a:sy n="70" d="100"/>
        </p:scale>
        <p:origin x="-1374" y="-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 algn="ctr">
              <a:defRPr/>
            </a:lvl1pPr>
          </a:lstStyle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A0CBFB-9E2A-4C12-9977-DE8156E7F938}" type="datetimeFigureOut">
              <a:rPr lang="ko-KR" altLang="en-US" smtClean="0"/>
              <a:pPr/>
              <a:t>2012-10-17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A42511-D1D2-4660-BA94-12A1E215D23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  <p:transition spd="slow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A0CBFB-9E2A-4C12-9977-DE8156E7F938}" type="datetimeFigureOut">
              <a:rPr lang="ko-KR" altLang="en-US" smtClean="0"/>
              <a:pPr/>
              <a:t>2012-10-17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A42511-D1D2-4660-BA94-12A1E215D23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  <p:transition spd="slow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A0CBFB-9E2A-4C12-9977-DE8156E7F938}" type="datetimeFigureOut">
              <a:rPr lang="ko-KR" altLang="en-US" smtClean="0"/>
              <a:pPr/>
              <a:t>2012-10-17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A42511-D1D2-4660-BA94-12A1E215D23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  <p:transition spd="slow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A0CBFB-9E2A-4C12-9977-DE8156E7F938}" type="datetimeFigureOut">
              <a:rPr lang="ko-KR" altLang="en-US" smtClean="0"/>
              <a:pPr/>
              <a:t>2012-10-17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A42511-D1D2-4660-BA94-12A1E215D234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8" name="TextBox 7"/>
          <p:cNvSpPr txBox="1"/>
          <p:nvPr userDrawn="1"/>
        </p:nvSpPr>
        <p:spPr>
          <a:xfrm>
            <a:off x="14714" y="6608385"/>
            <a:ext cx="758162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ko-KR" sz="1200" b="1" dirty="0" smtClean="0">
                <a:latin typeface="Arial" pitchFamily="34" charset="0"/>
                <a:cs typeface="Arial" pitchFamily="34" charset="0"/>
              </a:rPr>
              <a:t>Inter-view</a:t>
            </a:r>
            <a:r>
              <a:rPr lang="en-US" altLang="ko-KR" sz="1200" b="1" baseline="0" dirty="0" smtClean="0">
                <a:latin typeface="Arial" pitchFamily="34" charset="0"/>
                <a:cs typeface="Arial" pitchFamily="34" charset="0"/>
              </a:rPr>
              <a:t> SAO Process in 3DV Coding (JCT3V-B0130)</a:t>
            </a:r>
            <a:endParaRPr lang="ko-KR" altLang="en-US" sz="12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9" name="그림 8" descr="백색바탕.pn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715272" y="6072206"/>
            <a:ext cx="1290638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A0CBFB-9E2A-4C12-9977-DE8156E7F938}" type="datetimeFigureOut">
              <a:rPr lang="ko-KR" altLang="en-US" smtClean="0"/>
              <a:pPr/>
              <a:t>2012-10-17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A42511-D1D2-4660-BA94-12A1E215D23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  <p:transition spd="slow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A0CBFB-9E2A-4C12-9977-DE8156E7F938}" type="datetimeFigureOut">
              <a:rPr lang="ko-KR" altLang="en-US" smtClean="0"/>
              <a:pPr/>
              <a:t>2012-10-17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A42511-D1D2-4660-BA94-12A1E215D23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  <p:transition spd="slow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A0CBFB-9E2A-4C12-9977-DE8156E7F938}" type="datetimeFigureOut">
              <a:rPr lang="ko-KR" altLang="en-US" smtClean="0"/>
              <a:pPr/>
              <a:t>2012-10-17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A42511-D1D2-4660-BA94-12A1E215D23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  <p:transition spd="slow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A0CBFB-9E2A-4C12-9977-DE8156E7F938}" type="datetimeFigureOut">
              <a:rPr lang="ko-KR" altLang="en-US" smtClean="0"/>
              <a:pPr/>
              <a:t>2012-10-17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A42511-D1D2-4660-BA94-12A1E215D23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  <p:transition spd="slow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A0CBFB-9E2A-4C12-9977-DE8156E7F938}" type="datetimeFigureOut">
              <a:rPr lang="ko-KR" altLang="en-US" smtClean="0"/>
              <a:pPr/>
              <a:t>2012-10-17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A42511-D1D2-4660-BA94-12A1E215D23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  <p:transition spd="slow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A0CBFB-9E2A-4C12-9977-DE8156E7F938}" type="datetimeFigureOut">
              <a:rPr lang="ko-KR" altLang="en-US" smtClean="0"/>
              <a:pPr/>
              <a:t>2012-10-17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A42511-D1D2-4660-BA94-12A1E215D23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  <p:transition spd="slow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A0CBFB-9E2A-4C12-9977-DE8156E7F938}" type="datetimeFigureOut">
              <a:rPr lang="ko-KR" altLang="en-US" smtClean="0"/>
              <a:pPr/>
              <a:t>2012-10-17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A42511-D1D2-4660-BA94-12A1E215D23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  <p:transition spd="slow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dirty="0" smtClean="0"/>
              <a:t>마스터 텍스트 스타일을 편집합니다</a:t>
            </a:r>
          </a:p>
          <a:p>
            <a:pPr lvl="1"/>
            <a:r>
              <a:rPr lang="ko-KR" altLang="en-US" dirty="0" smtClean="0"/>
              <a:t>둘째 수준</a:t>
            </a:r>
          </a:p>
          <a:p>
            <a:pPr lvl="2"/>
            <a:r>
              <a:rPr lang="ko-KR" altLang="en-US" dirty="0" smtClean="0"/>
              <a:t>셋째 수준</a:t>
            </a:r>
          </a:p>
          <a:p>
            <a:pPr lvl="3"/>
            <a:r>
              <a:rPr lang="ko-KR" altLang="en-US" dirty="0" smtClean="0"/>
              <a:t>넷째 수준</a:t>
            </a:r>
          </a:p>
          <a:p>
            <a:pPr lvl="4"/>
            <a:r>
              <a:rPr lang="ko-KR" altLang="en-US" dirty="0" smtClean="0"/>
              <a:t>다섯째 수준</a:t>
            </a:r>
            <a:endParaRPr lang="ko-KR" altLang="en-US" dirty="0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38A0CBFB-9E2A-4C12-9977-DE8156E7F938}" type="datetimeFigureOut">
              <a:rPr lang="ko-KR" altLang="en-US" smtClean="0"/>
              <a:pPr/>
              <a:t>2012-10-17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E5A42511-D1D2-4660-BA94-12A1E215D23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fade/>
  </p:transition>
  <p:txStyles>
    <p:titleStyle>
      <a:lvl1pPr algn="l" defTabSz="914400" rtl="0" eaLnBrk="1" latinLnBrk="1" hangingPunct="1">
        <a:spcBef>
          <a:spcPct val="0"/>
        </a:spcBef>
        <a:buNone/>
        <a:defRPr sz="4400" b="1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Arial" pitchFamily="34" charset="0"/>
          <a:ea typeface="+mj-ea"/>
          <a:cs typeface="Arial" pitchFamily="34" charset="0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b="1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Arial" pitchFamily="34" charset="0"/>
          <a:ea typeface="+mn-ea"/>
          <a:cs typeface="Arial" pitchFamily="34" charset="0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b="1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b="1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b="1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b="1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539552" y="1730372"/>
            <a:ext cx="8064896" cy="2270132"/>
          </a:xfr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/>
          <a:p>
            <a:r>
              <a:rPr lang="en-US" altLang="en-US" sz="5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ea typeface="돋움" pitchFamily="50" charset="-127"/>
              </a:rPr>
              <a:t>Inter-view SAO Process </a:t>
            </a:r>
            <a:br>
              <a:rPr lang="en-US" altLang="en-US" sz="5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ea typeface="돋움" pitchFamily="50" charset="-127"/>
              </a:rPr>
            </a:br>
            <a:r>
              <a:rPr lang="en-US" altLang="en-US" sz="5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ea typeface="돋움" pitchFamily="50" charset="-127"/>
              </a:rPr>
              <a:t>in 3DV Coding</a:t>
            </a:r>
            <a:r>
              <a:rPr lang="en-US" alt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ea typeface="돋움" pitchFamily="50" charset="-127"/>
              </a:rPr>
              <a:t/>
            </a:r>
            <a:br>
              <a:rPr lang="en-US" alt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ea typeface="돋움" pitchFamily="50" charset="-127"/>
              </a:rPr>
            </a:br>
            <a:r>
              <a:rPr lang="en-US" alt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ea typeface="돋움" pitchFamily="50" charset="-127"/>
              </a:rPr>
              <a:t>(JCT3V-B0130)</a:t>
            </a:r>
            <a:endParaRPr lang="ko-KR" alt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467544" y="4149080"/>
            <a:ext cx="8208912" cy="1752600"/>
          </a:xfrm>
        </p:spPr>
        <p:txBody>
          <a:bodyPr>
            <a:noAutofit/>
          </a:bodyPr>
          <a:lstStyle/>
          <a:p>
            <a:endParaRPr lang="en-US" altLang="ko-KR" sz="2400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altLang="ko-KR" sz="2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Taesup Kim, Jin Heo, Moonmo</a:t>
            </a:r>
            <a:r>
              <a:rPr lang="en-US" altLang="ko-KR" sz="2400" dirty="0" smtClean="0">
                <a:solidFill>
                  <a:schemeClr val="tx1"/>
                </a:solidFill>
              </a:rPr>
              <a:t> Koo,</a:t>
            </a:r>
            <a:r>
              <a:rPr lang="en-US" altLang="ko-KR" sz="2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Sehoon Yea</a:t>
            </a:r>
          </a:p>
          <a:p>
            <a:r>
              <a:rPr lang="en-US" altLang="ko-KR" sz="2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LG Electronics</a:t>
            </a:r>
          </a:p>
          <a:p>
            <a:endParaRPr lang="en-US" altLang="ko-KR" sz="2400" dirty="0">
              <a:solidFill>
                <a:schemeClr val="tx1"/>
              </a:solidFill>
            </a:endParaRPr>
          </a:p>
          <a:p>
            <a:r>
              <a:rPr lang="en-US" altLang="ko-KR" sz="2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Oct. 2012</a:t>
            </a:r>
            <a:endParaRPr lang="en-US" altLang="ko-KR" sz="24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" name="그림 5" descr="백색바탕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715272" y="6072206"/>
            <a:ext cx="1290638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Proposed Method (2)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/>
              <a:t>Inter-view SAO Process w/ Global Disp.</a:t>
            </a:r>
          </a:p>
          <a:p>
            <a:pPr lvl="1"/>
            <a:r>
              <a:rPr lang="en-US" altLang="ko-KR" dirty="0" smtClean="0"/>
              <a:t>Dependent views</a:t>
            </a:r>
            <a:endParaRPr lang="ko-KR" altLang="en-US" dirty="0"/>
          </a:p>
        </p:txBody>
      </p:sp>
      <p:sp>
        <p:nvSpPr>
          <p:cNvPr id="5" name="직사각형 4"/>
          <p:cNvSpPr/>
          <p:nvPr/>
        </p:nvSpPr>
        <p:spPr>
          <a:xfrm>
            <a:off x="2376108" y="4714884"/>
            <a:ext cx="2195892" cy="1643074"/>
          </a:xfrm>
          <a:prstGeom prst="rect">
            <a:avLst/>
          </a:prstGeom>
          <a:noFill/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직사각형 5"/>
          <p:cNvSpPr/>
          <p:nvPr/>
        </p:nvSpPr>
        <p:spPr>
          <a:xfrm>
            <a:off x="1733166" y="2857496"/>
            <a:ext cx="2195892" cy="164307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85"/>
          <p:cNvSpPr txBox="1"/>
          <p:nvPr/>
        </p:nvSpPr>
        <p:spPr>
          <a:xfrm>
            <a:off x="-214346" y="5336366"/>
            <a:ext cx="22145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sz="1600" b="1" dirty="0" smtClean="0">
                <a:latin typeface="Arial" pitchFamily="34" charset="0"/>
                <a:cs typeface="Arial" pitchFamily="34" charset="0"/>
              </a:rPr>
              <a:t>Base View</a:t>
            </a:r>
            <a:endParaRPr lang="ko-KR" altLang="en-US" sz="16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Box 85"/>
          <p:cNvSpPr txBox="1"/>
          <p:nvPr/>
        </p:nvSpPr>
        <p:spPr>
          <a:xfrm>
            <a:off x="-214346" y="3478978"/>
            <a:ext cx="22145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sz="1600" b="1" dirty="0" smtClean="0">
                <a:latin typeface="Arial" pitchFamily="34" charset="0"/>
                <a:cs typeface="Arial" pitchFamily="34" charset="0"/>
              </a:rPr>
              <a:t>Dependent View</a:t>
            </a:r>
            <a:endParaRPr lang="ko-KR" altLang="en-US" sz="16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직사각형 8"/>
          <p:cNvSpPr/>
          <p:nvPr/>
        </p:nvSpPr>
        <p:spPr>
          <a:xfrm>
            <a:off x="2376108" y="2857496"/>
            <a:ext cx="2195892" cy="1643074"/>
          </a:xfrm>
          <a:prstGeom prst="rect">
            <a:avLst/>
          </a:prstGeom>
          <a:noFill/>
          <a:ln>
            <a:solidFill>
              <a:schemeClr val="tx1"/>
            </a:solidFill>
            <a:prstDash val="sysDash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0" name="직선 화살표 연결선 9"/>
          <p:cNvCxnSpPr/>
          <p:nvPr/>
        </p:nvCxnSpPr>
        <p:spPr>
          <a:xfrm flipV="1">
            <a:off x="3922918" y="3679033"/>
            <a:ext cx="642942" cy="0"/>
          </a:xfrm>
          <a:prstGeom prst="straightConnector1">
            <a:avLst/>
          </a:prstGeom>
          <a:ln w="22225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85"/>
          <p:cNvSpPr txBox="1"/>
          <p:nvPr/>
        </p:nvSpPr>
        <p:spPr>
          <a:xfrm>
            <a:off x="3786182" y="3381941"/>
            <a:ext cx="922554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sz="1100" b="1" dirty="0" smtClean="0">
                <a:latin typeface="Arial" pitchFamily="34" charset="0"/>
                <a:cs typeface="Arial" pitchFamily="34" charset="0"/>
              </a:rPr>
              <a:t>Global</a:t>
            </a:r>
          </a:p>
          <a:p>
            <a:pPr algn="ctr"/>
            <a:endParaRPr lang="en-US" altLang="ko-KR" sz="1100" b="1" dirty="0" smtClean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en-US" altLang="ko-KR" sz="1100" b="1" dirty="0" smtClean="0">
                <a:latin typeface="Arial" pitchFamily="34" charset="0"/>
                <a:cs typeface="Arial" pitchFamily="34" charset="0"/>
              </a:rPr>
              <a:t> Disparity</a:t>
            </a:r>
            <a:endParaRPr lang="ko-KR" altLang="en-US" sz="11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직사각형 24"/>
          <p:cNvSpPr/>
          <p:nvPr/>
        </p:nvSpPr>
        <p:spPr>
          <a:xfrm>
            <a:off x="2376108" y="4714884"/>
            <a:ext cx="2195892" cy="1643074"/>
          </a:xfrm>
          <a:prstGeom prst="rect">
            <a:avLst/>
          </a:prstGeom>
          <a:solidFill>
            <a:schemeClr val="bg1">
              <a:lumMod val="95000"/>
              <a:alpha val="62000"/>
            </a:schemeClr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" name="직사각형 25"/>
          <p:cNvSpPr/>
          <p:nvPr/>
        </p:nvSpPr>
        <p:spPr>
          <a:xfrm>
            <a:off x="1733166" y="2857496"/>
            <a:ext cx="2195892" cy="164307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직사각형 26"/>
          <p:cNvSpPr/>
          <p:nvPr/>
        </p:nvSpPr>
        <p:spPr>
          <a:xfrm>
            <a:off x="2376108" y="2857496"/>
            <a:ext cx="2195892" cy="1643074"/>
          </a:xfrm>
          <a:prstGeom prst="rect">
            <a:avLst/>
          </a:prstGeom>
          <a:solidFill>
            <a:schemeClr val="bg1">
              <a:lumMod val="85000"/>
              <a:alpha val="62000"/>
            </a:schemeClr>
          </a:solidFill>
          <a:ln>
            <a:solidFill>
              <a:schemeClr val="tx1"/>
            </a:solidFill>
            <a:prstDash val="sysDash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8" name="직선 화살표 연결선 27"/>
          <p:cNvCxnSpPr/>
          <p:nvPr/>
        </p:nvCxnSpPr>
        <p:spPr>
          <a:xfrm flipV="1">
            <a:off x="3922918" y="3679033"/>
            <a:ext cx="642942" cy="0"/>
          </a:xfrm>
          <a:prstGeom prst="straightConnector1">
            <a:avLst/>
          </a:prstGeom>
          <a:ln w="22225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85"/>
          <p:cNvSpPr txBox="1"/>
          <p:nvPr/>
        </p:nvSpPr>
        <p:spPr>
          <a:xfrm>
            <a:off x="3786182" y="3381941"/>
            <a:ext cx="922554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sz="1100" b="1" dirty="0" smtClean="0">
                <a:latin typeface="Arial" pitchFamily="34" charset="0"/>
                <a:cs typeface="Arial" pitchFamily="34" charset="0"/>
              </a:rPr>
              <a:t>Global</a:t>
            </a:r>
          </a:p>
          <a:p>
            <a:pPr algn="ctr"/>
            <a:endParaRPr lang="en-US" altLang="ko-KR" sz="1100" b="1" dirty="0" smtClean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en-US" altLang="ko-KR" sz="1100" b="1" dirty="0" smtClean="0">
                <a:latin typeface="Arial" pitchFamily="34" charset="0"/>
                <a:cs typeface="Arial" pitchFamily="34" charset="0"/>
              </a:rPr>
              <a:t> Disparity</a:t>
            </a:r>
            <a:endParaRPr lang="ko-KR" altLang="en-US" sz="11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Proposed Method (2)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/>
              <a:t>Inter-view SAO Process w/ Global Disp.</a:t>
            </a:r>
          </a:p>
          <a:p>
            <a:pPr lvl="1"/>
            <a:r>
              <a:rPr lang="en-US" altLang="ko-KR" dirty="0" smtClean="0"/>
              <a:t>Dependent views</a:t>
            </a:r>
            <a:endParaRPr lang="ko-KR" altLang="en-US" dirty="0"/>
          </a:p>
        </p:txBody>
      </p:sp>
      <p:sp>
        <p:nvSpPr>
          <p:cNvPr id="7" name="TextBox 85"/>
          <p:cNvSpPr txBox="1"/>
          <p:nvPr/>
        </p:nvSpPr>
        <p:spPr>
          <a:xfrm>
            <a:off x="-214346" y="5336366"/>
            <a:ext cx="22145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sz="1600" b="1" dirty="0" smtClean="0">
                <a:latin typeface="Arial" pitchFamily="34" charset="0"/>
                <a:cs typeface="Arial" pitchFamily="34" charset="0"/>
              </a:rPr>
              <a:t>Base View</a:t>
            </a:r>
            <a:endParaRPr lang="ko-KR" altLang="en-US" sz="16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Box 85"/>
          <p:cNvSpPr txBox="1"/>
          <p:nvPr/>
        </p:nvSpPr>
        <p:spPr>
          <a:xfrm>
            <a:off x="-214346" y="3478978"/>
            <a:ext cx="22145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sz="1600" b="1" dirty="0" smtClean="0">
                <a:latin typeface="Arial" pitchFamily="34" charset="0"/>
                <a:cs typeface="Arial" pitchFamily="34" charset="0"/>
              </a:rPr>
              <a:t>Dependent View</a:t>
            </a:r>
            <a:endParaRPr lang="ko-KR" altLang="en-US" sz="16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3" name="TextBox 85"/>
          <p:cNvSpPr txBox="1"/>
          <p:nvPr/>
        </p:nvSpPr>
        <p:spPr>
          <a:xfrm>
            <a:off x="5072066" y="3682845"/>
            <a:ext cx="38576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sz="1600" b="1" dirty="0" smtClean="0">
                <a:latin typeface="맑은 고딕"/>
                <a:ea typeface="맑은 고딕"/>
                <a:cs typeface="Arial" pitchFamily="34" charset="0"/>
              </a:rPr>
              <a:t>① </a:t>
            </a:r>
            <a:r>
              <a:rPr lang="en-US" altLang="ko-KR" sz="1600" b="1" dirty="0" smtClean="0">
                <a:latin typeface="Arial" pitchFamily="34" charset="0"/>
                <a:cs typeface="Arial" pitchFamily="34" charset="0"/>
              </a:rPr>
              <a:t>Align dependent view to base view</a:t>
            </a:r>
            <a:endParaRPr lang="ko-KR" altLang="en-US" sz="1600" b="1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36" name="직선 화살표 연결선 35"/>
          <p:cNvCxnSpPr>
            <a:stCxn id="33" idx="1"/>
          </p:cNvCxnSpPr>
          <p:nvPr/>
        </p:nvCxnSpPr>
        <p:spPr>
          <a:xfrm flipH="1" flipV="1">
            <a:off x="4643438" y="3071810"/>
            <a:ext cx="428628" cy="780312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5143504" y="3214686"/>
            <a:ext cx="350046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000" b="1" dirty="0" smtClean="0">
                <a:latin typeface="Arial" pitchFamily="34" charset="0"/>
                <a:cs typeface="Arial" pitchFamily="34" charset="0"/>
              </a:rPr>
              <a:t>For </a:t>
            </a:r>
            <a:r>
              <a:rPr lang="en-US" altLang="ko-KR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dependent</a:t>
            </a:r>
            <a:r>
              <a:rPr lang="en-US" altLang="ko-KR" sz="2000" b="1" dirty="0" smtClean="0">
                <a:latin typeface="Arial" pitchFamily="34" charset="0"/>
                <a:cs typeface="Arial" pitchFamily="34" charset="0"/>
              </a:rPr>
              <a:t> views,</a:t>
            </a:r>
            <a:endParaRPr lang="ko-KR" altLang="en-US" sz="20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직사각형 24"/>
          <p:cNvSpPr/>
          <p:nvPr/>
        </p:nvSpPr>
        <p:spPr>
          <a:xfrm>
            <a:off x="2376108" y="4714884"/>
            <a:ext cx="2195892" cy="1643074"/>
          </a:xfrm>
          <a:prstGeom prst="rect">
            <a:avLst/>
          </a:prstGeom>
          <a:solidFill>
            <a:schemeClr val="bg1">
              <a:lumMod val="95000"/>
              <a:alpha val="62000"/>
            </a:schemeClr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" name="직사각형 25"/>
          <p:cNvSpPr/>
          <p:nvPr/>
        </p:nvSpPr>
        <p:spPr>
          <a:xfrm>
            <a:off x="1733166" y="2857496"/>
            <a:ext cx="2195892" cy="164307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직사각형 26"/>
          <p:cNvSpPr/>
          <p:nvPr/>
        </p:nvSpPr>
        <p:spPr>
          <a:xfrm>
            <a:off x="2376108" y="2857496"/>
            <a:ext cx="2195892" cy="1643074"/>
          </a:xfrm>
          <a:prstGeom prst="rect">
            <a:avLst/>
          </a:prstGeom>
          <a:solidFill>
            <a:schemeClr val="bg1">
              <a:lumMod val="85000"/>
              <a:alpha val="62000"/>
            </a:schemeClr>
          </a:solidFill>
          <a:ln>
            <a:solidFill>
              <a:schemeClr val="tx1"/>
            </a:solidFill>
            <a:prstDash val="sysDash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8" name="직선 화살표 연결선 27"/>
          <p:cNvCxnSpPr/>
          <p:nvPr/>
        </p:nvCxnSpPr>
        <p:spPr>
          <a:xfrm flipV="1">
            <a:off x="3922918" y="3679033"/>
            <a:ext cx="642942" cy="0"/>
          </a:xfrm>
          <a:prstGeom prst="straightConnector1">
            <a:avLst/>
          </a:prstGeom>
          <a:ln w="22225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85"/>
          <p:cNvSpPr txBox="1"/>
          <p:nvPr/>
        </p:nvSpPr>
        <p:spPr>
          <a:xfrm>
            <a:off x="3786182" y="3381941"/>
            <a:ext cx="922554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sz="1100" b="1" dirty="0" smtClean="0">
                <a:latin typeface="Arial" pitchFamily="34" charset="0"/>
                <a:cs typeface="Arial" pitchFamily="34" charset="0"/>
              </a:rPr>
              <a:t>Global</a:t>
            </a:r>
          </a:p>
          <a:p>
            <a:pPr algn="ctr"/>
            <a:endParaRPr lang="en-US" altLang="ko-KR" sz="1100" b="1" dirty="0" smtClean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en-US" altLang="ko-KR" sz="1100" b="1" dirty="0" smtClean="0">
                <a:latin typeface="Arial" pitchFamily="34" charset="0"/>
                <a:cs typeface="Arial" pitchFamily="34" charset="0"/>
              </a:rPr>
              <a:t> Disparity</a:t>
            </a:r>
            <a:endParaRPr lang="ko-KR" altLang="en-US" sz="11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Proposed Method (2)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/>
              <a:t>Inter-view SAO Process w/ Global Disp.</a:t>
            </a:r>
          </a:p>
          <a:p>
            <a:pPr lvl="1"/>
            <a:r>
              <a:rPr lang="en-US" altLang="ko-KR" dirty="0" smtClean="0"/>
              <a:t>Dependent views</a:t>
            </a:r>
            <a:endParaRPr lang="ko-KR" altLang="en-US" dirty="0"/>
          </a:p>
        </p:txBody>
      </p:sp>
      <p:sp>
        <p:nvSpPr>
          <p:cNvPr id="7" name="TextBox 85"/>
          <p:cNvSpPr txBox="1"/>
          <p:nvPr/>
        </p:nvSpPr>
        <p:spPr>
          <a:xfrm>
            <a:off x="-214346" y="5336366"/>
            <a:ext cx="22145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sz="1600" b="1" dirty="0" smtClean="0">
                <a:latin typeface="Arial" pitchFamily="34" charset="0"/>
                <a:cs typeface="Arial" pitchFamily="34" charset="0"/>
              </a:rPr>
              <a:t>Base View</a:t>
            </a:r>
            <a:endParaRPr lang="ko-KR" altLang="en-US" sz="16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Box 85"/>
          <p:cNvSpPr txBox="1"/>
          <p:nvPr/>
        </p:nvSpPr>
        <p:spPr>
          <a:xfrm>
            <a:off x="-214346" y="3478978"/>
            <a:ext cx="22145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sz="1600" b="1" dirty="0" smtClean="0">
                <a:latin typeface="Arial" pitchFamily="34" charset="0"/>
                <a:cs typeface="Arial" pitchFamily="34" charset="0"/>
              </a:rPr>
              <a:t>Dependent View</a:t>
            </a:r>
            <a:endParaRPr lang="ko-KR" altLang="en-US" sz="16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아래쪽 화살표 12"/>
          <p:cNvSpPr/>
          <p:nvPr/>
        </p:nvSpPr>
        <p:spPr>
          <a:xfrm flipV="1">
            <a:off x="3022932" y="3714752"/>
            <a:ext cx="857256" cy="1500198"/>
          </a:xfrm>
          <a:prstGeom prst="downArrow">
            <a:avLst/>
          </a:prstGeom>
          <a:solidFill>
            <a:schemeClr val="tx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3" name="TextBox 85"/>
          <p:cNvSpPr txBox="1"/>
          <p:nvPr/>
        </p:nvSpPr>
        <p:spPr>
          <a:xfrm>
            <a:off x="5072066" y="3682845"/>
            <a:ext cx="38576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sz="1600" b="1" dirty="0" smtClean="0">
                <a:latin typeface="맑은 고딕"/>
                <a:ea typeface="맑은 고딕"/>
                <a:cs typeface="Arial" pitchFamily="34" charset="0"/>
              </a:rPr>
              <a:t>① </a:t>
            </a:r>
            <a:r>
              <a:rPr lang="en-US" altLang="ko-KR" sz="1600" b="1" dirty="0" smtClean="0">
                <a:latin typeface="Arial" pitchFamily="34" charset="0"/>
                <a:cs typeface="Arial" pitchFamily="34" charset="0"/>
              </a:rPr>
              <a:t>Align dependent view to base view</a:t>
            </a:r>
            <a:endParaRPr lang="ko-KR" altLang="en-US" sz="16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TextBox 85"/>
          <p:cNvSpPr txBox="1"/>
          <p:nvPr/>
        </p:nvSpPr>
        <p:spPr>
          <a:xfrm>
            <a:off x="5072066" y="4844489"/>
            <a:ext cx="407193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sz="1600" b="1" dirty="0" smtClean="0">
                <a:latin typeface="맑은 고딕"/>
                <a:ea typeface="맑은 고딕"/>
                <a:cs typeface="Arial" pitchFamily="34" charset="0"/>
              </a:rPr>
              <a:t>② </a:t>
            </a:r>
            <a:r>
              <a:rPr lang="en-US" altLang="ko-KR" sz="1600" b="1" dirty="0" smtClean="0">
                <a:latin typeface="Arial" pitchFamily="34" charset="0"/>
                <a:cs typeface="Arial" pitchFamily="34" charset="0"/>
              </a:rPr>
              <a:t>Apply SAO process with base view’s       </a:t>
            </a:r>
            <a:r>
              <a:rPr lang="en-US" altLang="ko-KR" sz="1600" b="1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ffff</a:t>
            </a:r>
            <a:r>
              <a:rPr lang="en-US" altLang="ko-KR" sz="1600" b="1" dirty="0" err="1" smtClean="0">
                <a:latin typeface="Arial" pitchFamily="34" charset="0"/>
                <a:cs typeface="Arial" pitchFamily="34" charset="0"/>
              </a:rPr>
              <a:t>SAO</a:t>
            </a:r>
            <a:r>
              <a:rPr lang="en-US" altLang="ko-KR" sz="1600" b="1" dirty="0" smtClean="0">
                <a:latin typeface="Arial" pitchFamily="34" charset="0"/>
                <a:cs typeface="Arial" pitchFamily="34" charset="0"/>
              </a:rPr>
              <a:t> parameters</a:t>
            </a:r>
          </a:p>
          <a:p>
            <a:r>
              <a:rPr lang="en-US" altLang="ko-KR" sz="1600" b="1" dirty="0" smtClean="0">
                <a:latin typeface="Arial" pitchFamily="34" charset="0"/>
                <a:cs typeface="Arial" pitchFamily="34" charset="0"/>
              </a:rPr>
              <a:t>     (only over overlapped regions)</a:t>
            </a:r>
            <a:endParaRPr lang="ko-KR" altLang="en-US" sz="1600" b="1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36" name="직선 화살표 연결선 35"/>
          <p:cNvCxnSpPr>
            <a:stCxn id="33" idx="1"/>
          </p:cNvCxnSpPr>
          <p:nvPr/>
        </p:nvCxnSpPr>
        <p:spPr>
          <a:xfrm flipH="1" flipV="1">
            <a:off x="4643438" y="3071810"/>
            <a:ext cx="428628" cy="780312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직선 화살표 연결선 38"/>
          <p:cNvCxnSpPr/>
          <p:nvPr/>
        </p:nvCxnSpPr>
        <p:spPr>
          <a:xfrm flipH="1">
            <a:off x="3714744" y="5000638"/>
            <a:ext cx="1428760" cy="142874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5143504" y="3214686"/>
            <a:ext cx="350046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000" b="1" dirty="0" smtClean="0">
                <a:latin typeface="Arial" pitchFamily="34" charset="0"/>
                <a:cs typeface="Arial" pitchFamily="34" charset="0"/>
              </a:rPr>
              <a:t>For </a:t>
            </a:r>
            <a:r>
              <a:rPr lang="en-US" altLang="ko-KR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dependent </a:t>
            </a:r>
            <a:r>
              <a:rPr lang="en-US" altLang="ko-KR" sz="2000" b="1" dirty="0" smtClean="0">
                <a:latin typeface="Arial" pitchFamily="34" charset="0"/>
                <a:cs typeface="Arial" pitchFamily="34" charset="0"/>
              </a:rPr>
              <a:t>views,</a:t>
            </a:r>
            <a:endParaRPr lang="ko-KR" altLang="en-US" sz="20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Proposed Method (2)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/>
              <a:t>Inter-view SAO Process w/ Global Disp.</a:t>
            </a:r>
          </a:p>
          <a:p>
            <a:pPr lvl="1"/>
            <a:r>
              <a:rPr lang="en-US" altLang="ko-KR" dirty="0" smtClean="0"/>
              <a:t>Dependent views</a:t>
            </a:r>
            <a:endParaRPr lang="ko-KR" altLang="en-US" dirty="0"/>
          </a:p>
        </p:txBody>
      </p:sp>
      <p:sp>
        <p:nvSpPr>
          <p:cNvPr id="5" name="직사각형 4"/>
          <p:cNvSpPr/>
          <p:nvPr/>
        </p:nvSpPr>
        <p:spPr>
          <a:xfrm>
            <a:off x="2376108" y="4714884"/>
            <a:ext cx="2195892" cy="1643074"/>
          </a:xfrm>
          <a:prstGeom prst="rect">
            <a:avLst/>
          </a:prstGeom>
          <a:noFill/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직사각형 5"/>
          <p:cNvSpPr/>
          <p:nvPr/>
        </p:nvSpPr>
        <p:spPr>
          <a:xfrm>
            <a:off x="1733166" y="2857496"/>
            <a:ext cx="2195892" cy="164307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85"/>
          <p:cNvSpPr txBox="1"/>
          <p:nvPr/>
        </p:nvSpPr>
        <p:spPr>
          <a:xfrm>
            <a:off x="-214346" y="5336366"/>
            <a:ext cx="22145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sz="1600" b="1" dirty="0" smtClean="0">
                <a:latin typeface="Arial" pitchFamily="34" charset="0"/>
                <a:cs typeface="Arial" pitchFamily="34" charset="0"/>
              </a:rPr>
              <a:t>Base View</a:t>
            </a:r>
            <a:endParaRPr lang="ko-KR" altLang="en-US" sz="16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Box 85"/>
          <p:cNvSpPr txBox="1"/>
          <p:nvPr/>
        </p:nvSpPr>
        <p:spPr>
          <a:xfrm>
            <a:off x="-214346" y="3478978"/>
            <a:ext cx="22145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sz="1600" b="1" dirty="0" smtClean="0">
                <a:latin typeface="Arial" pitchFamily="34" charset="0"/>
                <a:cs typeface="Arial" pitchFamily="34" charset="0"/>
              </a:rPr>
              <a:t>Dependent View</a:t>
            </a:r>
            <a:endParaRPr lang="ko-KR" altLang="en-US" sz="16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직사각형 8"/>
          <p:cNvSpPr/>
          <p:nvPr/>
        </p:nvSpPr>
        <p:spPr>
          <a:xfrm>
            <a:off x="2376108" y="2857496"/>
            <a:ext cx="2195892" cy="1643074"/>
          </a:xfrm>
          <a:prstGeom prst="rect">
            <a:avLst/>
          </a:prstGeom>
          <a:noFill/>
          <a:ln>
            <a:solidFill>
              <a:schemeClr val="tx1"/>
            </a:solidFill>
            <a:prstDash val="sysDash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0" name="직선 화살표 연결선 9"/>
          <p:cNvCxnSpPr/>
          <p:nvPr/>
        </p:nvCxnSpPr>
        <p:spPr>
          <a:xfrm flipV="1">
            <a:off x="3922918" y="3679033"/>
            <a:ext cx="642942" cy="0"/>
          </a:xfrm>
          <a:prstGeom prst="straightConnector1">
            <a:avLst/>
          </a:prstGeom>
          <a:ln w="22225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85"/>
          <p:cNvSpPr txBox="1"/>
          <p:nvPr/>
        </p:nvSpPr>
        <p:spPr>
          <a:xfrm>
            <a:off x="3786182" y="3381941"/>
            <a:ext cx="922554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sz="1100" b="1" dirty="0" smtClean="0">
                <a:latin typeface="Arial" pitchFamily="34" charset="0"/>
                <a:cs typeface="Arial" pitchFamily="34" charset="0"/>
              </a:rPr>
              <a:t>Global</a:t>
            </a:r>
          </a:p>
          <a:p>
            <a:pPr algn="ctr"/>
            <a:endParaRPr lang="en-US" altLang="ko-KR" sz="1100" b="1" dirty="0" smtClean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en-US" altLang="ko-KR" sz="1100" b="1" dirty="0" smtClean="0">
                <a:latin typeface="Arial" pitchFamily="34" charset="0"/>
                <a:cs typeface="Arial" pitchFamily="34" charset="0"/>
              </a:rPr>
              <a:t> Disparity</a:t>
            </a:r>
            <a:endParaRPr lang="ko-KR" altLang="en-US" sz="1100" b="1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15" name="표 14"/>
          <p:cNvGraphicFramePr>
            <a:graphicFrameLocks noGrp="1"/>
          </p:cNvGraphicFramePr>
          <p:nvPr/>
        </p:nvGraphicFramePr>
        <p:xfrm>
          <a:off x="5028138" y="3013728"/>
          <a:ext cx="4044456" cy="2987040"/>
        </p:xfrm>
        <a:graphic>
          <a:graphicData uri="http://schemas.openxmlformats.org/drawingml/2006/table">
            <a:tbl>
              <a:tblPr/>
              <a:tblGrid>
                <a:gridCol w="3472984"/>
                <a:gridCol w="571472"/>
              </a:tblGrid>
              <a:tr h="0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 kern="100" dirty="0" err="1"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parseSliceHeader</a:t>
                      </a:r>
                      <a:r>
                        <a:rPr lang="en-GB" sz="1400" kern="100" dirty="0" smtClean="0"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(){</a:t>
                      </a:r>
                      <a:endParaRPr lang="ko-KR" sz="1400" kern="100" dirty="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8580" marR="68580" marT="0" marB="0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r>
                        <a:rPr lang="en-US" altLang="ko-KR" sz="1200" b="1" kern="100" dirty="0" err="1" smtClean="0"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Desc</a:t>
                      </a:r>
                      <a:r>
                        <a:rPr lang="en-US" altLang="ko-KR" sz="1200" b="1" kern="100" dirty="0" smtClean="0"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.</a:t>
                      </a:r>
                      <a:endParaRPr lang="ko-KR" sz="1200" b="1" kern="100" dirty="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8580" marR="68580" marT="0" marB="0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altLang="ko-KR" sz="1400" b="1" kern="100" dirty="0" smtClean="0"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…</a:t>
                      </a:r>
                      <a:endParaRPr lang="ko-KR" sz="1400" b="1" kern="100" dirty="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8580" marR="68580" marT="0" marB="0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endParaRPr lang="en-GB" sz="1200" b="1" kern="100" dirty="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8580" marR="68580" marT="0" marB="0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  <a:tab pos="339725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  <a:defRPr/>
                      </a:pPr>
                      <a:r>
                        <a:rPr lang="en-GB" altLang="ko-KR" sz="1400" kern="100" dirty="0" smtClean="0">
                          <a:latin typeface="Arial" pitchFamily="34" charset="0"/>
                          <a:ea typeface="+mn-ea"/>
                          <a:cs typeface="Arial" pitchFamily="34" charset="0"/>
                        </a:rPr>
                        <a:t>	</a:t>
                      </a:r>
                      <a:r>
                        <a:rPr lang="en-GB" altLang="ko-KR" sz="1400" kern="100" dirty="0" smtClean="0">
                          <a:highlight>
                            <a:srgbClr val="FFFF00"/>
                          </a:highlight>
                          <a:latin typeface="Arial" pitchFamily="34" charset="0"/>
                          <a:ea typeface="+mn-ea"/>
                          <a:cs typeface="Arial" pitchFamily="34" charset="0"/>
                        </a:rPr>
                        <a:t>if (</a:t>
                      </a:r>
                      <a:r>
                        <a:rPr lang="en-GB" altLang="ko-KR" sz="1400" kern="100" dirty="0" err="1" smtClean="0">
                          <a:highlight>
                            <a:srgbClr val="FFFF00"/>
                          </a:highlight>
                          <a:latin typeface="Arial" pitchFamily="34" charset="0"/>
                          <a:ea typeface="+mn-ea"/>
                          <a:cs typeface="Arial" pitchFamily="34" charset="0"/>
                        </a:rPr>
                        <a:t>viewIdx</a:t>
                      </a:r>
                      <a:r>
                        <a:rPr lang="en-GB" altLang="ko-KR" sz="1400" kern="100" dirty="0" smtClean="0">
                          <a:highlight>
                            <a:srgbClr val="FFFF00"/>
                          </a:highlight>
                          <a:latin typeface="Arial" pitchFamily="34" charset="0"/>
                          <a:ea typeface="+mn-ea"/>
                          <a:cs typeface="Arial" pitchFamily="34" charset="0"/>
                        </a:rPr>
                        <a:t>==0){</a:t>
                      </a:r>
                      <a:endParaRPr lang="ko-KR" altLang="ko-KR" sz="1400" kern="100" dirty="0" smtClean="0"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68580" marR="68580" marT="0" marB="0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endParaRPr lang="ko-KR" sz="1200" b="1" kern="100" dirty="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8580" marR="68580" marT="0" marB="0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  <a:tab pos="339725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 kern="100" dirty="0"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	</a:t>
                      </a:r>
                      <a:r>
                        <a:rPr lang="en-GB" sz="1400" b="1" kern="100" dirty="0" err="1" smtClean="0"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sao_interleaving_flag</a:t>
                      </a:r>
                      <a:endParaRPr lang="ko-KR" sz="1400" kern="100" dirty="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8580" marR="68580" marT="0" marB="0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r>
                        <a:rPr lang="en-GB" sz="1200" b="0" kern="100" dirty="0"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u(1)</a:t>
                      </a:r>
                      <a:endParaRPr lang="ko-KR" sz="1200" b="1" kern="100" dirty="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8580" marR="68580" marT="0" marB="0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  <a:tab pos="339725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 kern="100" dirty="0"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	</a:t>
                      </a:r>
                      <a:r>
                        <a:rPr lang="en-GB" sz="1400" b="1" kern="100" dirty="0" err="1" smtClean="0"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sao_flag</a:t>
                      </a:r>
                      <a:endParaRPr lang="ko-KR" sz="1400" kern="100" dirty="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8580" marR="68580" marT="0" marB="0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r>
                        <a:rPr lang="en-GB" sz="1200" b="0" kern="100" dirty="0"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u(1)</a:t>
                      </a:r>
                      <a:endParaRPr lang="ko-KR" sz="1200" b="1" kern="100" dirty="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8580" marR="68580" marT="0" marB="0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  <a:tab pos="137160" algn="l"/>
                          <a:tab pos="339725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 kern="100" dirty="0"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		if </a:t>
                      </a:r>
                      <a:r>
                        <a:rPr lang="en-GB" sz="1400" kern="100" dirty="0" smtClean="0"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(</a:t>
                      </a:r>
                      <a:r>
                        <a:rPr lang="en-GB" sz="1400" kern="100" dirty="0" err="1" smtClean="0"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sao_interleaving_flag</a:t>
                      </a:r>
                      <a:r>
                        <a:rPr lang="en-GB" sz="1400" kern="100" dirty="0" smtClean="0"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 &amp;&amp; </a:t>
                      </a:r>
                      <a:r>
                        <a:rPr lang="en-GB" sz="1400" kern="100" dirty="0" err="1" smtClean="0"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sao_flag</a:t>
                      </a:r>
                      <a:r>
                        <a:rPr lang="en-GB" sz="1400" kern="100" dirty="0" smtClean="0"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){</a:t>
                      </a:r>
                      <a:endParaRPr lang="ko-KR" sz="1400" kern="100" dirty="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8580" marR="68580" marT="0" marB="0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endParaRPr lang="en-GB" sz="1200" b="1" kern="100" dirty="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8580" marR="68580" marT="0" marB="0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400" kern="100" dirty="0"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         </a:t>
                      </a:r>
                      <a:r>
                        <a:rPr lang="en-US" sz="1400" b="1" kern="100" dirty="0" err="1" smtClean="0"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sao_flag_cb</a:t>
                      </a:r>
                      <a:endParaRPr lang="ko-KR" sz="1400" kern="100" dirty="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8580" marR="68580" marT="0" marB="0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r>
                        <a:rPr lang="en-GB" sz="1200" b="0" kern="100" dirty="0"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u(1)</a:t>
                      </a:r>
                      <a:endParaRPr lang="ko-KR" sz="1200" b="1" kern="100" dirty="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8580" marR="68580" marT="0" marB="0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400" kern="100" dirty="0"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         </a:t>
                      </a:r>
                      <a:r>
                        <a:rPr lang="en-US" sz="1400" b="1" kern="100" dirty="0" err="1" smtClean="0"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sao_flag_cr</a:t>
                      </a:r>
                      <a:endParaRPr lang="ko-KR" sz="1400" kern="100" dirty="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8580" marR="68580" marT="0" marB="0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r>
                        <a:rPr lang="en-GB" sz="1200" b="0" kern="100" dirty="0"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u(1)</a:t>
                      </a:r>
                      <a:endParaRPr lang="ko-KR" sz="1200" b="1" kern="100" dirty="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8580" marR="68580" marT="0" marB="0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 kern="100" dirty="0"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      }</a:t>
                      </a:r>
                      <a:endParaRPr lang="ko-KR" sz="1400" kern="100" dirty="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8580" marR="68580" marT="0" marB="0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endParaRPr lang="en-GB" sz="1200" b="0" kern="100" dirty="0">
                        <a:highlight>
                          <a:srgbClr val="FFFF00"/>
                        </a:highlight>
                        <a:latin typeface="Arial" pitchFamily="34" charset="0"/>
                        <a:ea typeface="PMingLiU"/>
                        <a:cs typeface="Arial" pitchFamily="34" charset="0"/>
                      </a:endParaRPr>
                    </a:p>
                  </a:txBody>
                  <a:tcPr marL="68580" marR="68580" marT="0" marB="0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 kern="100" dirty="0">
                          <a:highlight>
                            <a:srgbClr val="FFFF00"/>
                          </a:highlight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   }else if (</a:t>
                      </a:r>
                      <a:r>
                        <a:rPr lang="en-GB" sz="1400" kern="100" dirty="0" err="1">
                          <a:highlight>
                            <a:srgbClr val="FFFF00"/>
                          </a:highlight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viewIdx</a:t>
                      </a:r>
                      <a:r>
                        <a:rPr lang="en-GB" sz="1400" kern="100" dirty="0">
                          <a:highlight>
                            <a:srgbClr val="FFFF00"/>
                          </a:highlight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!=0){</a:t>
                      </a:r>
                      <a:endParaRPr lang="ko-KR" sz="1400" kern="100" dirty="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8580" marR="68580" marT="0" marB="0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endParaRPr lang="en-GB" sz="1200" b="1" kern="100" dirty="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8580" marR="68580" marT="0" marB="0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indent="190500"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  <a:tab pos="137160" algn="l"/>
                          <a:tab pos="339725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 kern="100" dirty="0">
                          <a:highlight>
                            <a:srgbClr val="FFFF00"/>
                          </a:highlight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	</a:t>
                      </a:r>
                      <a:r>
                        <a:rPr lang="en-GB" sz="1400" b="1" kern="100" dirty="0" err="1">
                          <a:highlight>
                            <a:srgbClr val="FFFF00"/>
                          </a:highlight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delta_global_disparity</a:t>
                      </a:r>
                      <a:endParaRPr lang="ko-KR" sz="1400" kern="100" dirty="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8580" marR="68580" marT="0" marB="0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r>
                        <a:rPr lang="en-GB" sz="1200" b="0" kern="100" dirty="0"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se(v)</a:t>
                      </a:r>
                      <a:endParaRPr lang="ko-KR" sz="1200" b="1" kern="100" dirty="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8580" marR="68580" marT="0" marB="0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 kern="100" dirty="0">
                          <a:highlight>
                            <a:srgbClr val="FFFF00"/>
                          </a:highlight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   }</a:t>
                      </a:r>
                      <a:endParaRPr lang="ko-KR" sz="1400" kern="100" dirty="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8580" marR="68580" marT="0" marB="0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endParaRPr lang="en-GB" sz="1200" b="1" kern="100" dirty="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8580" marR="68580" marT="0" marB="0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  <a:defRPr/>
                      </a:pPr>
                      <a:r>
                        <a:rPr lang="en-US" altLang="ko-KR" sz="1400" b="1" kern="100" dirty="0" smtClean="0">
                          <a:latin typeface="Arial" pitchFamily="34" charset="0"/>
                          <a:ea typeface="+mn-ea"/>
                          <a:cs typeface="Arial" pitchFamily="34" charset="0"/>
                        </a:rPr>
                        <a:t>…</a:t>
                      </a:r>
                      <a:endParaRPr lang="ko-KR" altLang="ko-KR" sz="1400" b="1" kern="100" dirty="0" smtClean="0"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68580" marR="68580" marT="0" marB="0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endParaRPr lang="en-GB" sz="1200" b="1" kern="100" dirty="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8580" marR="68580" marT="0" marB="0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altLang="ko-KR" sz="1400" kern="100" dirty="0" smtClean="0"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}</a:t>
                      </a:r>
                      <a:endParaRPr lang="ko-KR" sz="1400" kern="100" dirty="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8580" marR="68580" marT="0" marB="0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endParaRPr lang="en-GB" sz="1200" b="1" kern="100" dirty="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8580" marR="68580" marT="0" marB="0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6" name="직사각형 15"/>
          <p:cNvSpPr/>
          <p:nvPr/>
        </p:nvSpPr>
        <p:spPr>
          <a:xfrm>
            <a:off x="5649983" y="2357430"/>
            <a:ext cx="280076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ko-KR" b="1" dirty="0">
                <a:latin typeface="Arial" pitchFamily="34" charset="0"/>
                <a:cs typeface="Arial" pitchFamily="34" charset="0"/>
              </a:rPr>
              <a:t>Proposed syntax </a:t>
            </a:r>
            <a:endParaRPr lang="en-US" altLang="ko-KR" b="1" dirty="0" smtClean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en-US" altLang="ko-KR" b="1" dirty="0" smtClean="0">
                <a:latin typeface="Arial" pitchFamily="34" charset="0"/>
                <a:cs typeface="Arial" pitchFamily="34" charset="0"/>
              </a:rPr>
              <a:t>change </a:t>
            </a:r>
            <a:r>
              <a:rPr lang="en-US" altLang="ko-KR" b="1" dirty="0">
                <a:latin typeface="Arial" pitchFamily="34" charset="0"/>
                <a:cs typeface="Arial" pitchFamily="34" charset="0"/>
              </a:rPr>
              <a:t>on slice header </a:t>
            </a:r>
            <a:endParaRPr lang="ko-KR" altLang="en-US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419735961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Simulation Results</a:t>
            </a:r>
            <a:endParaRPr lang="ko-KR" altLang="en-US" dirty="0"/>
          </a:p>
        </p:txBody>
      </p:sp>
      <p:graphicFrame>
        <p:nvGraphicFramePr>
          <p:cNvPr id="5" name="내용 개체 틀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2393003595"/>
              </p:ext>
            </p:extLst>
          </p:nvPr>
        </p:nvGraphicFramePr>
        <p:xfrm>
          <a:off x="357157" y="2509143"/>
          <a:ext cx="8429686" cy="3440137"/>
        </p:xfrm>
        <a:graphic>
          <a:graphicData uri="http://schemas.openxmlformats.org/drawingml/2006/table">
            <a:tbl>
              <a:tblPr/>
              <a:tblGrid>
                <a:gridCol w="1201762"/>
                <a:gridCol w="988075"/>
                <a:gridCol w="988075"/>
                <a:gridCol w="988075"/>
                <a:gridCol w="1201762"/>
                <a:gridCol w="1366137"/>
                <a:gridCol w="1695800"/>
              </a:tblGrid>
              <a:tr h="368312">
                <a:tc>
                  <a:txBody>
                    <a:bodyPr/>
                    <a:lstStyle/>
                    <a:p>
                      <a:endParaRPr lang="ko-KR" sz="1400" b="1" kern="100" dirty="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200" b="1" kern="100" dirty="0">
                          <a:solidFill>
                            <a:srgbClr val="000000"/>
                          </a:solidFill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video 0</a:t>
                      </a:r>
                      <a:endParaRPr lang="ko-KR" sz="1800" b="1" kern="100" dirty="0">
                        <a:latin typeface="Arial" pitchFamily="34" charset="0"/>
                        <a:ea typeface="MS Mincho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200" b="1" kern="100" dirty="0">
                          <a:solidFill>
                            <a:srgbClr val="000000"/>
                          </a:solidFill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video 1</a:t>
                      </a:r>
                      <a:endParaRPr lang="ko-KR" sz="1800" b="1" kern="100" dirty="0">
                        <a:latin typeface="Arial" pitchFamily="34" charset="0"/>
                        <a:ea typeface="MS Mincho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200" b="1" kern="100" dirty="0">
                          <a:solidFill>
                            <a:srgbClr val="000000"/>
                          </a:solidFill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video 2</a:t>
                      </a:r>
                      <a:endParaRPr lang="ko-KR" sz="1800" b="1" kern="100" dirty="0">
                        <a:latin typeface="Arial" pitchFamily="34" charset="0"/>
                        <a:ea typeface="MS Mincho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>
                      <a:noFill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200" b="1" kern="100" dirty="0">
                          <a:solidFill>
                            <a:srgbClr val="000000"/>
                          </a:solidFill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video only</a:t>
                      </a:r>
                      <a:endParaRPr lang="ko-KR" sz="1800" b="1" kern="100" dirty="0">
                        <a:latin typeface="Arial" pitchFamily="34" charset="0"/>
                        <a:ea typeface="MS Mincho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200" b="1" kern="100" dirty="0">
                          <a:solidFill>
                            <a:srgbClr val="000000"/>
                          </a:solidFill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synthesized only</a:t>
                      </a:r>
                      <a:endParaRPr lang="ko-KR" sz="1800" b="1" kern="100" dirty="0">
                        <a:latin typeface="Arial" pitchFamily="34" charset="0"/>
                        <a:ea typeface="MS Mincho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>
                      <a:noFill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200" b="1" kern="100" dirty="0">
                          <a:solidFill>
                            <a:srgbClr val="000000"/>
                          </a:solidFill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coded &amp; synthesized</a:t>
                      </a:r>
                      <a:endParaRPr lang="ko-KR" sz="1800" b="1" kern="100" dirty="0">
                        <a:latin typeface="Arial" pitchFamily="34" charset="0"/>
                        <a:ea typeface="MS Mincho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295843">
                <a:tc>
                  <a:txBody>
                    <a:bodyPr/>
                    <a:lstStyle/>
                    <a:p>
                      <a:pPr algn="just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200" b="1" kern="100" dirty="0">
                          <a:solidFill>
                            <a:srgbClr val="000000"/>
                          </a:solidFill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Balloons</a:t>
                      </a:r>
                      <a:endParaRPr lang="ko-KR" sz="1800" b="1" kern="100" dirty="0">
                        <a:latin typeface="Arial" pitchFamily="34" charset="0"/>
                        <a:ea typeface="MS Mincho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b="1" dirty="0">
                          <a:effectLst/>
                          <a:latin typeface="Arial"/>
                          <a:ea typeface="MS Mincho"/>
                        </a:rPr>
                        <a:t>0.0%</a:t>
                      </a:r>
                      <a:endParaRPr lang="ko-KR" sz="1800" b="1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2865" marR="62865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b="1">
                          <a:effectLst/>
                          <a:latin typeface="Arial"/>
                          <a:ea typeface="MS Mincho"/>
                        </a:rPr>
                        <a:t>-1.5%</a:t>
                      </a:r>
                      <a:endParaRPr lang="ko-KR" sz="1800" b="1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2865" marR="62865" marT="0" marB="0" anchor="ctr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b="1">
                          <a:effectLst/>
                          <a:latin typeface="Arial"/>
                          <a:ea typeface="MS Mincho"/>
                        </a:rPr>
                        <a:t>-1.6%</a:t>
                      </a:r>
                      <a:endParaRPr lang="ko-KR" sz="1800" b="1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2865" marR="62865" marT="0" marB="0" anchor="ctr">
                    <a:lnL>
                      <a:noFill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b="1">
                          <a:effectLst/>
                          <a:latin typeface="Arial"/>
                          <a:ea typeface="MS Mincho"/>
                        </a:rPr>
                        <a:t>-0.5%</a:t>
                      </a:r>
                      <a:endParaRPr lang="ko-KR" sz="1800" b="1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2865" marR="62865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b="1">
                          <a:effectLst/>
                          <a:latin typeface="Arial"/>
                          <a:ea typeface="MS Mincho"/>
                        </a:rPr>
                        <a:t>-0.5%</a:t>
                      </a:r>
                      <a:endParaRPr lang="ko-KR" sz="1800" b="1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2865" marR="62865" marT="0" marB="0" anchor="ctr">
                    <a:lnL>
                      <a:noFill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b="1">
                          <a:effectLst/>
                          <a:latin typeface="Arial"/>
                          <a:ea typeface="MS Mincho"/>
                        </a:rPr>
                        <a:t>-0.5%</a:t>
                      </a:r>
                      <a:endParaRPr lang="ko-KR" sz="1800" b="1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2865" marR="62865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95843">
                <a:tc>
                  <a:txBody>
                    <a:bodyPr/>
                    <a:lstStyle/>
                    <a:p>
                      <a:pPr algn="just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200" b="1" kern="100" dirty="0">
                          <a:solidFill>
                            <a:srgbClr val="000000"/>
                          </a:solidFill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Kendo</a:t>
                      </a:r>
                      <a:endParaRPr lang="ko-KR" sz="1800" b="1" kern="100" dirty="0">
                        <a:latin typeface="Arial" pitchFamily="34" charset="0"/>
                        <a:ea typeface="MS Mincho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b="1" dirty="0">
                          <a:effectLst/>
                          <a:latin typeface="Arial"/>
                          <a:ea typeface="MS Mincho"/>
                        </a:rPr>
                        <a:t>0.0%</a:t>
                      </a:r>
                      <a:endParaRPr lang="ko-KR" sz="1800" b="1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2865" marR="62865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b="1" dirty="0">
                          <a:effectLst/>
                          <a:latin typeface="Arial"/>
                          <a:ea typeface="MS Mincho"/>
                        </a:rPr>
                        <a:t>-1.8%</a:t>
                      </a:r>
                      <a:endParaRPr lang="ko-KR" sz="1800" b="1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2865" marR="6286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b="1">
                          <a:effectLst/>
                          <a:latin typeface="Arial"/>
                          <a:ea typeface="MS Mincho"/>
                        </a:rPr>
                        <a:t>-1.4%</a:t>
                      </a:r>
                      <a:endParaRPr lang="ko-KR" sz="1800" b="1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2865" marR="62865" marT="0" marB="0" anchor="ctr">
                    <a:lnL>
                      <a:noFill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b="1">
                          <a:effectLst/>
                          <a:latin typeface="Arial"/>
                          <a:ea typeface="MS Mincho"/>
                        </a:rPr>
                        <a:t>-0.5%</a:t>
                      </a:r>
                      <a:endParaRPr lang="ko-KR" sz="1800" b="1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2865" marR="62865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b="1">
                          <a:effectLst/>
                          <a:latin typeface="Arial"/>
                          <a:ea typeface="MS Mincho"/>
                        </a:rPr>
                        <a:t>-0.5%</a:t>
                      </a:r>
                      <a:endParaRPr lang="ko-KR" sz="1800" b="1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2865" marR="62865" marT="0" marB="0" anchor="ctr">
                    <a:lnL>
                      <a:noFill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b="1">
                          <a:effectLst/>
                          <a:latin typeface="Arial"/>
                          <a:ea typeface="MS Mincho"/>
                        </a:rPr>
                        <a:t>-0.5%</a:t>
                      </a:r>
                      <a:endParaRPr lang="ko-KR" sz="1800" b="1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2865" marR="62865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95843">
                <a:tc>
                  <a:txBody>
                    <a:bodyPr/>
                    <a:lstStyle/>
                    <a:p>
                      <a:pPr algn="just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200" b="1" kern="100" dirty="0" err="1">
                          <a:solidFill>
                            <a:srgbClr val="000000"/>
                          </a:solidFill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Newspapercc</a:t>
                      </a:r>
                      <a:endParaRPr lang="ko-KR" sz="1800" b="1" kern="100" dirty="0">
                        <a:latin typeface="Arial" pitchFamily="34" charset="0"/>
                        <a:ea typeface="MS Mincho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b="1">
                          <a:effectLst/>
                          <a:latin typeface="Arial"/>
                          <a:ea typeface="MS Mincho"/>
                        </a:rPr>
                        <a:t>0.0%</a:t>
                      </a:r>
                      <a:endParaRPr lang="ko-KR" sz="1800" b="1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2865" marR="62865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b="1" dirty="0">
                          <a:effectLst/>
                          <a:latin typeface="Arial"/>
                          <a:ea typeface="MS Mincho"/>
                        </a:rPr>
                        <a:t>-1.4%</a:t>
                      </a:r>
                      <a:endParaRPr lang="ko-KR" sz="1800" b="1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2865" marR="6286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b="1">
                          <a:effectLst/>
                          <a:latin typeface="Arial"/>
                          <a:ea typeface="MS Mincho"/>
                        </a:rPr>
                        <a:t>-1.1%</a:t>
                      </a:r>
                      <a:endParaRPr lang="ko-KR" sz="1800" b="1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2865" marR="62865" marT="0" marB="0" anchor="ctr">
                    <a:lnL>
                      <a:noFill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b="1">
                          <a:effectLst/>
                          <a:latin typeface="Arial"/>
                          <a:ea typeface="MS Mincho"/>
                        </a:rPr>
                        <a:t>-0.3%</a:t>
                      </a:r>
                      <a:endParaRPr lang="ko-KR" sz="1800" b="1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2865" marR="62865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b="1">
                          <a:effectLst/>
                          <a:latin typeface="Arial"/>
                          <a:ea typeface="MS Mincho"/>
                        </a:rPr>
                        <a:t>-0.4%</a:t>
                      </a:r>
                      <a:endParaRPr lang="ko-KR" sz="1800" b="1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2865" marR="62865" marT="0" marB="0" anchor="ctr">
                    <a:lnL>
                      <a:noFill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b="1">
                          <a:effectLst/>
                          <a:latin typeface="Arial"/>
                          <a:ea typeface="MS Mincho"/>
                        </a:rPr>
                        <a:t>-0.3%</a:t>
                      </a:r>
                      <a:endParaRPr lang="ko-KR" sz="1800" b="1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2865" marR="62865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68312">
                <a:tc>
                  <a:txBody>
                    <a:bodyPr/>
                    <a:lstStyle/>
                    <a:p>
                      <a:pPr algn="just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200" b="1" kern="100" dirty="0" err="1">
                          <a:solidFill>
                            <a:srgbClr val="000000"/>
                          </a:solidFill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GhostTownFly</a:t>
                      </a:r>
                      <a:endParaRPr lang="ko-KR" sz="1800" b="1" kern="100" dirty="0">
                        <a:latin typeface="Arial" pitchFamily="34" charset="0"/>
                        <a:ea typeface="MS Mincho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b="1">
                          <a:effectLst/>
                          <a:latin typeface="Arial"/>
                          <a:ea typeface="MS Mincho"/>
                        </a:rPr>
                        <a:t>0.0%</a:t>
                      </a:r>
                      <a:endParaRPr lang="ko-KR" sz="1800" b="1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2865" marR="62865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b="1" dirty="0">
                          <a:effectLst/>
                          <a:latin typeface="Arial"/>
                          <a:ea typeface="MS Mincho"/>
                        </a:rPr>
                        <a:t>-2.5%</a:t>
                      </a:r>
                      <a:endParaRPr lang="ko-KR" sz="1800" b="1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2865" marR="6286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b="1" dirty="0">
                          <a:effectLst/>
                          <a:latin typeface="Arial"/>
                          <a:ea typeface="MS Mincho"/>
                        </a:rPr>
                        <a:t>-2.3%</a:t>
                      </a:r>
                      <a:endParaRPr lang="ko-KR" sz="1800" b="1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2865" marR="62865" marT="0" marB="0" anchor="ctr">
                    <a:lnL>
                      <a:noFill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b="1">
                          <a:effectLst/>
                          <a:latin typeface="Arial"/>
                          <a:ea typeface="MS Mincho"/>
                        </a:rPr>
                        <a:t>-0.4%</a:t>
                      </a:r>
                      <a:endParaRPr lang="ko-KR" sz="1800" b="1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2865" marR="62865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b="1">
                          <a:effectLst/>
                          <a:latin typeface="Arial"/>
                          <a:ea typeface="MS Mincho"/>
                        </a:rPr>
                        <a:t>0.0%</a:t>
                      </a:r>
                      <a:endParaRPr lang="ko-KR" sz="1800" b="1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2865" marR="62865" marT="0" marB="0" anchor="ctr">
                    <a:lnL>
                      <a:noFill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b="1">
                          <a:effectLst/>
                          <a:latin typeface="Arial"/>
                          <a:ea typeface="MS Mincho"/>
                        </a:rPr>
                        <a:t>-0.1%</a:t>
                      </a:r>
                      <a:endParaRPr lang="ko-KR" sz="1800" b="1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2865" marR="62865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95843">
                <a:tc>
                  <a:txBody>
                    <a:bodyPr/>
                    <a:lstStyle/>
                    <a:p>
                      <a:pPr algn="just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200" b="1" kern="100" dirty="0">
                          <a:solidFill>
                            <a:srgbClr val="000000"/>
                          </a:solidFill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PoznanHall2</a:t>
                      </a:r>
                      <a:endParaRPr lang="ko-KR" sz="1800" b="1" kern="100" dirty="0">
                        <a:latin typeface="Arial" pitchFamily="34" charset="0"/>
                        <a:ea typeface="MS Mincho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b="1">
                          <a:effectLst/>
                          <a:latin typeface="Arial"/>
                          <a:ea typeface="MS Mincho"/>
                        </a:rPr>
                        <a:t>0.0%</a:t>
                      </a:r>
                      <a:endParaRPr lang="ko-KR" sz="1800" b="1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2865" marR="62865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b="1">
                          <a:effectLst/>
                          <a:latin typeface="Arial"/>
                          <a:ea typeface="MS Mincho"/>
                        </a:rPr>
                        <a:t>-1.4%</a:t>
                      </a:r>
                      <a:endParaRPr lang="ko-KR" sz="1800" b="1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2865" marR="6286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b="1" dirty="0">
                          <a:effectLst/>
                          <a:latin typeface="Arial"/>
                          <a:ea typeface="MS Mincho"/>
                        </a:rPr>
                        <a:t>-2.4%</a:t>
                      </a:r>
                      <a:endParaRPr lang="ko-KR" sz="1800" b="1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2865" marR="62865" marT="0" marB="0" anchor="ctr">
                    <a:lnL>
                      <a:noFill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b="1" dirty="0">
                          <a:effectLst/>
                          <a:latin typeface="Arial"/>
                          <a:ea typeface="MS Mincho"/>
                        </a:rPr>
                        <a:t>-0.6%</a:t>
                      </a:r>
                      <a:endParaRPr lang="ko-KR" sz="1800" b="1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2865" marR="62865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b="1">
                          <a:effectLst/>
                          <a:latin typeface="Arial"/>
                          <a:ea typeface="MS Mincho"/>
                        </a:rPr>
                        <a:t>-0.7%</a:t>
                      </a:r>
                      <a:endParaRPr lang="ko-KR" sz="1800" b="1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2865" marR="62865" marT="0" marB="0" anchor="ctr">
                    <a:lnL>
                      <a:noFill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b="1">
                          <a:effectLst/>
                          <a:latin typeface="Arial"/>
                          <a:ea typeface="MS Mincho"/>
                        </a:rPr>
                        <a:t>-0.6%</a:t>
                      </a:r>
                      <a:endParaRPr lang="ko-KR" sz="1800" b="1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2865" marR="62865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95843">
                <a:tc>
                  <a:txBody>
                    <a:bodyPr/>
                    <a:lstStyle/>
                    <a:p>
                      <a:pPr algn="just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200" b="1" kern="100" dirty="0" err="1">
                          <a:solidFill>
                            <a:srgbClr val="000000"/>
                          </a:solidFill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PoznanStreet</a:t>
                      </a:r>
                      <a:endParaRPr lang="ko-KR" sz="1800" b="1" kern="100" dirty="0">
                        <a:latin typeface="Arial" pitchFamily="34" charset="0"/>
                        <a:ea typeface="MS Mincho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b="1">
                          <a:effectLst/>
                          <a:latin typeface="Arial"/>
                          <a:ea typeface="MS Mincho"/>
                        </a:rPr>
                        <a:t>0.0%</a:t>
                      </a:r>
                      <a:endParaRPr lang="ko-KR" sz="1800" b="1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2865" marR="62865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b="1">
                          <a:effectLst/>
                          <a:latin typeface="Arial"/>
                          <a:ea typeface="MS Mincho"/>
                        </a:rPr>
                        <a:t>-2.1%</a:t>
                      </a:r>
                      <a:endParaRPr lang="ko-KR" sz="1800" b="1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2865" marR="6286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b="1">
                          <a:effectLst/>
                          <a:latin typeface="Arial"/>
                          <a:ea typeface="MS Mincho"/>
                        </a:rPr>
                        <a:t>-1.1%</a:t>
                      </a:r>
                      <a:endParaRPr lang="ko-KR" sz="1800" b="1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2865" marR="62865" marT="0" marB="0" anchor="ctr">
                    <a:lnL>
                      <a:noFill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b="1" dirty="0">
                          <a:effectLst/>
                          <a:latin typeface="Arial"/>
                          <a:ea typeface="MS Mincho"/>
                        </a:rPr>
                        <a:t>-0.1%</a:t>
                      </a:r>
                      <a:endParaRPr lang="ko-KR" sz="1800" b="1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2865" marR="62865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b="1">
                          <a:effectLst/>
                          <a:latin typeface="Arial"/>
                          <a:ea typeface="MS Mincho"/>
                        </a:rPr>
                        <a:t>-0.4%</a:t>
                      </a:r>
                      <a:endParaRPr lang="ko-KR" sz="1800" b="1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2865" marR="62865" marT="0" marB="0" anchor="ctr">
                    <a:lnL>
                      <a:noFill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b="1">
                          <a:effectLst/>
                          <a:latin typeface="Arial"/>
                          <a:ea typeface="MS Mincho"/>
                        </a:rPr>
                        <a:t>-0.3%</a:t>
                      </a:r>
                      <a:endParaRPr lang="ko-KR" sz="1800" b="1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2865" marR="62865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09485">
                <a:tc>
                  <a:txBody>
                    <a:bodyPr/>
                    <a:lstStyle/>
                    <a:p>
                      <a:pPr algn="just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200" b="1" kern="100" dirty="0" err="1">
                          <a:solidFill>
                            <a:srgbClr val="000000"/>
                          </a:solidFill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UndoDancer</a:t>
                      </a:r>
                      <a:endParaRPr lang="ko-KR" sz="1800" b="1" kern="100" dirty="0">
                        <a:latin typeface="Arial" pitchFamily="34" charset="0"/>
                        <a:ea typeface="MS Mincho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b="1">
                          <a:effectLst/>
                          <a:latin typeface="Arial"/>
                          <a:ea typeface="MS Mincho"/>
                        </a:rPr>
                        <a:t>0.0%</a:t>
                      </a:r>
                      <a:endParaRPr lang="ko-KR" sz="1800" b="1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2865" marR="62865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b="1">
                          <a:effectLst/>
                          <a:latin typeface="Arial"/>
                          <a:ea typeface="MS Mincho"/>
                        </a:rPr>
                        <a:t>-1.2%</a:t>
                      </a:r>
                      <a:endParaRPr lang="ko-KR" sz="1800" b="1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2865" marR="6286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b="1">
                          <a:effectLst/>
                          <a:latin typeface="Arial"/>
                          <a:ea typeface="MS Mincho"/>
                        </a:rPr>
                        <a:t>-1.2%</a:t>
                      </a:r>
                      <a:endParaRPr lang="ko-KR" sz="1800" b="1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2865" marR="62865" marT="0" marB="0" anchor="ctr">
                    <a:lnL>
                      <a:noFill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b="1">
                          <a:effectLst/>
                          <a:latin typeface="Arial"/>
                          <a:ea typeface="MS Mincho"/>
                        </a:rPr>
                        <a:t>-0.1%</a:t>
                      </a:r>
                      <a:endParaRPr lang="ko-KR" sz="1800" b="1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2865" marR="62865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b="1" dirty="0">
                          <a:effectLst/>
                          <a:latin typeface="Arial"/>
                          <a:ea typeface="MS Mincho"/>
                        </a:rPr>
                        <a:t>-0.3%</a:t>
                      </a:r>
                      <a:endParaRPr lang="ko-KR" sz="1800" b="1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2865" marR="62865" marT="0" marB="0" anchor="ctr">
                    <a:lnL>
                      <a:noFill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b="1">
                          <a:effectLst/>
                          <a:latin typeface="Arial"/>
                          <a:ea typeface="MS Mincho"/>
                        </a:rPr>
                        <a:t>-0.2%</a:t>
                      </a:r>
                      <a:endParaRPr lang="ko-KR" sz="1800" b="1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2865" marR="62865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5843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200" b="1" kern="100" dirty="0">
                          <a:solidFill>
                            <a:srgbClr val="000000"/>
                          </a:solidFill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1024x768</a:t>
                      </a:r>
                      <a:endParaRPr lang="ko-KR" sz="1800" b="1" kern="100" dirty="0">
                        <a:latin typeface="Arial" pitchFamily="34" charset="0"/>
                        <a:ea typeface="MS Mincho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b="1">
                          <a:effectLst/>
                          <a:latin typeface="Arial"/>
                          <a:ea typeface="MS Mincho"/>
                        </a:rPr>
                        <a:t>0.0%</a:t>
                      </a:r>
                      <a:endParaRPr lang="ko-KR" sz="1800" b="1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2865" marR="62865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b="1">
                          <a:effectLst/>
                          <a:latin typeface="Arial"/>
                          <a:ea typeface="MS Mincho"/>
                        </a:rPr>
                        <a:t>-1.6%</a:t>
                      </a:r>
                      <a:endParaRPr lang="ko-KR" sz="1800" b="1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2865" marR="62865" marT="0" marB="0" anchor="ctr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b="1">
                          <a:effectLst/>
                          <a:latin typeface="Arial"/>
                          <a:ea typeface="MS Mincho"/>
                        </a:rPr>
                        <a:t>-1.4%</a:t>
                      </a:r>
                      <a:endParaRPr lang="ko-KR" sz="1800" b="1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2865" marR="62865" marT="0" marB="0" anchor="ctr">
                    <a:lnL>
                      <a:noFill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b="1">
                          <a:effectLst/>
                          <a:latin typeface="Arial"/>
                          <a:ea typeface="MS Mincho"/>
                        </a:rPr>
                        <a:t>-0.4%</a:t>
                      </a:r>
                      <a:endParaRPr lang="ko-KR" sz="1800" b="1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2865" marR="62865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b="1" dirty="0">
                          <a:effectLst/>
                          <a:latin typeface="Arial"/>
                          <a:ea typeface="MS Mincho"/>
                        </a:rPr>
                        <a:t>-0.5%</a:t>
                      </a:r>
                      <a:endParaRPr lang="ko-KR" sz="1800" b="1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2865" marR="62865" marT="0" marB="0" anchor="ctr">
                    <a:lnL>
                      <a:noFill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b="1" dirty="0">
                          <a:effectLst/>
                          <a:latin typeface="Arial"/>
                          <a:ea typeface="MS Mincho"/>
                        </a:rPr>
                        <a:t>-0.4%</a:t>
                      </a:r>
                      <a:endParaRPr lang="ko-KR" sz="1800" b="1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2865" marR="62865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309485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200" b="1" kern="100" dirty="0">
                          <a:solidFill>
                            <a:srgbClr val="000000"/>
                          </a:solidFill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1920x1088</a:t>
                      </a:r>
                      <a:endParaRPr lang="ko-KR" sz="1800" b="1" kern="100" dirty="0">
                        <a:latin typeface="Arial" pitchFamily="34" charset="0"/>
                        <a:ea typeface="MS Mincho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b="1">
                          <a:effectLst/>
                          <a:latin typeface="Arial"/>
                          <a:ea typeface="MS Mincho"/>
                        </a:rPr>
                        <a:t>0.0%</a:t>
                      </a:r>
                      <a:endParaRPr lang="ko-KR" sz="1800" b="1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2865" marR="62865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b="1">
                          <a:effectLst/>
                          <a:latin typeface="Arial"/>
                          <a:ea typeface="MS Mincho"/>
                        </a:rPr>
                        <a:t>-1.8%</a:t>
                      </a:r>
                      <a:endParaRPr lang="ko-KR" sz="1800" b="1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2865" marR="6286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b="1">
                          <a:effectLst/>
                          <a:latin typeface="Arial"/>
                          <a:ea typeface="MS Mincho"/>
                        </a:rPr>
                        <a:t>-1.8%</a:t>
                      </a:r>
                      <a:endParaRPr lang="ko-KR" sz="1800" b="1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2865" marR="62865" marT="0" marB="0" anchor="ctr">
                    <a:lnL>
                      <a:noFill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b="1">
                          <a:effectLst/>
                          <a:latin typeface="Arial"/>
                          <a:ea typeface="MS Mincho"/>
                        </a:rPr>
                        <a:t>-0.3%</a:t>
                      </a:r>
                      <a:endParaRPr lang="ko-KR" sz="1800" b="1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2865" marR="62865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b="1" dirty="0">
                          <a:effectLst/>
                          <a:latin typeface="Arial"/>
                          <a:ea typeface="MS Mincho"/>
                        </a:rPr>
                        <a:t>-0.3%</a:t>
                      </a:r>
                      <a:endParaRPr lang="ko-KR" sz="1800" b="1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2865" marR="62865" marT="0" marB="0" anchor="ctr">
                    <a:lnL>
                      <a:noFill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b="1" dirty="0">
                          <a:effectLst/>
                          <a:latin typeface="Arial"/>
                          <a:ea typeface="MS Mincho"/>
                        </a:rPr>
                        <a:t>-0.3%</a:t>
                      </a:r>
                      <a:endParaRPr lang="ko-KR" sz="1800" b="1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2865" marR="62865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9485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b="1" kern="100" dirty="0">
                          <a:solidFill>
                            <a:srgbClr val="000000"/>
                          </a:solidFill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average</a:t>
                      </a:r>
                      <a:endParaRPr lang="ko-KR" sz="1800" kern="100" dirty="0">
                        <a:latin typeface="Arial" pitchFamily="34" charset="0"/>
                        <a:ea typeface="MS Mincho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MS Mincho"/>
                        </a:rPr>
                        <a:t>0.0%</a:t>
                      </a:r>
                      <a:endParaRPr lang="ko-KR" sz="20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MS Mincho"/>
                      </a:endParaRPr>
                    </a:p>
                  </a:txBody>
                  <a:tcPr marL="62865" marR="62865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MS Mincho"/>
                        </a:rPr>
                        <a:t>-1.7%</a:t>
                      </a:r>
                      <a:endParaRPr lang="ko-KR" sz="20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MS Mincho"/>
                      </a:endParaRPr>
                    </a:p>
                  </a:txBody>
                  <a:tcPr marL="62865" marR="62865" marT="0" marB="0" anchor="ctr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MS Mincho"/>
                        </a:rPr>
                        <a:t>-1.6%</a:t>
                      </a:r>
                      <a:endParaRPr lang="ko-KR" sz="20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MS Mincho"/>
                      </a:endParaRPr>
                    </a:p>
                  </a:txBody>
                  <a:tcPr marL="62865" marR="62865" marT="0" marB="0" anchor="ctr">
                    <a:lnL>
                      <a:noFill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MS Mincho"/>
                        </a:rPr>
                        <a:t>-0.4%</a:t>
                      </a:r>
                      <a:endParaRPr lang="ko-KR" sz="20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MS Mincho"/>
                      </a:endParaRPr>
                    </a:p>
                  </a:txBody>
                  <a:tcPr marL="62865" marR="62865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MS Mincho"/>
                        </a:rPr>
                        <a:t>-0.4%</a:t>
                      </a:r>
                      <a:endParaRPr lang="ko-KR" sz="20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MS Mincho"/>
                      </a:endParaRPr>
                    </a:p>
                  </a:txBody>
                  <a:tcPr marL="62865" marR="62865" marT="0" marB="0" anchor="ctr">
                    <a:lnL>
                      <a:noFill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MS Mincho"/>
                        </a:rPr>
                        <a:t>-0.4%</a:t>
                      </a:r>
                      <a:endParaRPr lang="ko-KR" sz="20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MS Mincho"/>
                      </a:endParaRPr>
                    </a:p>
                  </a:txBody>
                  <a:tcPr marL="62865" marR="62865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7" name="직사각형 6"/>
          <p:cNvSpPr/>
          <p:nvPr/>
        </p:nvSpPr>
        <p:spPr>
          <a:xfrm>
            <a:off x="500034" y="1500174"/>
            <a:ext cx="814393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ko-KR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Rate-distortion results </a:t>
            </a:r>
            <a:r>
              <a:rPr lang="en-US" altLang="ko-KR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of proposed method (1)</a:t>
            </a:r>
          </a:p>
          <a:p>
            <a:pPr algn="ctr"/>
            <a:r>
              <a:rPr lang="en-US" altLang="ko-KR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‘Simple Inter-view SAO Process’</a:t>
            </a:r>
            <a:endParaRPr lang="ko-KR" altLang="en-US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Simulation Results</a:t>
            </a:r>
            <a:endParaRPr lang="ko-KR" altLang="en-US" dirty="0"/>
          </a:p>
        </p:txBody>
      </p:sp>
      <p:graphicFrame>
        <p:nvGraphicFramePr>
          <p:cNvPr id="7" name="내용 개체 틀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258442344"/>
              </p:ext>
            </p:extLst>
          </p:nvPr>
        </p:nvGraphicFramePr>
        <p:xfrm>
          <a:off x="1250133" y="2507678"/>
          <a:ext cx="6643734" cy="3441602"/>
        </p:xfrm>
        <a:graphic>
          <a:graphicData uri="http://schemas.openxmlformats.org/drawingml/2006/table">
            <a:tbl>
              <a:tblPr/>
              <a:tblGrid>
                <a:gridCol w="1393041"/>
                <a:gridCol w="1750231"/>
                <a:gridCol w="1750231"/>
                <a:gridCol w="1750231"/>
              </a:tblGrid>
              <a:tr h="340750">
                <a:tc>
                  <a:txBody>
                    <a:bodyPr/>
                    <a:lstStyle/>
                    <a:p>
                      <a:endParaRPr lang="ko-KR" sz="1400" b="1" kern="100" dirty="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200" b="1" kern="100" dirty="0">
                          <a:solidFill>
                            <a:srgbClr val="000000"/>
                          </a:solidFill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enc time</a:t>
                      </a:r>
                      <a:endParaRPr lang="ko-KR" sz="1800" b="1" kern="100" dirty="0">
                        <a:latin typeface="Arial" pitchFamily="34" charset="0"/>
                        <a:ea typeface="MS Mincho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200" b="1" kern="100" dirty="0" err="1">
                          <a:solidFill>
                            <a:srgbClr val="000000"/>
                          </a:solidFill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dec</a:t>
                      </a:r>
                      <a:r>
                        <a:rPr lang="en-US" sz="1200" b="1" kern="100" dirty="0">
                          <a:solidFill>
                            <a:srgbClr val="000000"/>
                          </a:solidFill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 time</a:t>
                      </a:r>
                      <a:endParaRPr lang="ko-KR" sz="1800" b="1" kern="100" dirty="0">
                        <a:latin typeface="Arial" pitchFamily="34" charset="0"/>
                        <a:ea typeface="MS Mincho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200" b="1" kern="100" dirty="0" err="1">
                          <a:solidFill>
                            <a:srgbClr val="000000"/>
                          </a:solidFill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ren</a:t>
                      </a:r>
                      <a:r>
                        <a:rPr lang="en-US" sz="1200" b="1" kern="100" dirty="0">
                          <a:solidFill>
                            <a:srgbClr val="000000"/>
                          </a:solidFill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 time</a:t>
                      </a:r>
                      <a:endParaRPr lang="ko-KR" sz="1800" b="1" kern="100" dirty="0">
                        <a:latin typeface="Arial" pitchFamily="34" charset="0"/>
                        <a:ea typeface="MS Mincho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>
                      <a:noFill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06678">
                <a:tc>
                  <a:txBody>
                    <a:bodyPr/>
                    <a:lstStyle/>
                    <a:p>
                      <a:pPr algn="l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200" b="1" kern="100" dirty="0">
                          <a:solidFill>
                            <a:srgbClr val="000000"/>
                          </a:solidFill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Balloons</a:t>
                      </a:r>
                      <a:endParaRPr lang="ko-KR" sz="1800" b="1" kern="100" dirty="0">
                        <a:latin typeface="Arial" pitchFamily="34" charset="0"/>
                        <a:ea typeface="MS Mincho"/>
                        <a:cs typeface="Arial" pitchFamily="34" charset="0"/>
                      </a:endParaRPr>
                    </a:p>
                  </a:txBody>
                  <a:tcPr marL="62865" marR="62865" marT="0" marB="0" anchor="b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b="1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100.1%</a:t>
                      </a:r>
                      <a:endParaRPr lang="ko-KR" sz="1800" b="1" dirty="0">
                        <a:effectLst/>
                        <a:latin typeface="Arial" pitchFamily="34" charset="0"/>
                        <a:ea typeface="MS Mincho"/>
                        <a:cs typeface="Arial" pitchFamily="34" charset="0"/>
                      </a:endParaRPr>
                    </a:p>
                  </a:txBody>
                  <a:tcPr marL="62865" marR="62865" marT="0" marB="0" anchor="b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92.1%</a:t>
                      </a:r>
                      <a:endParaRPr lang="ko-KR" sz="1800" b="1">
                        <a:effectLst/>
                        <a:latin typeface="Arial" pitchFamily="34" charset="0"/>
                        <a:ea typeface="MS Mincho"/>
                        <a:cs typeface="Arial" pitchFamily="34" charset="0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101.5%</a:t>
                      </a:r>
                      <a:endParaRPr lang="ko-KR" sz="1800" b="1">
                        <a:effectLst/>
                        <a:latin typeface="Arial" pitchFamily="34" charset="0"/>
                        <a:ea typeface="MS Mincho"/>
                        <a:cs typeface="Arial" pitchFamily="34" charset="0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306678">
                <a:tc>
                  <a:txBody>
                    <a:bodyPr/>
                    <a:lstStyle/>
                    <a:p>
                      <a:pPr algn="l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200" b="1" kern="100" dirty="0">
                          <a:solidFill>
                            <a:srgbClr val="000000"/>
                          </a:solidFill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Kendo</a:t>
                      </a:r>
                      <a:endParaRPr lang="ko-KR" sz="1800" b="1" kern="100" dirty="0">
                        <a:latin typeface="Arial" pitchFamily="34" charset="0"/>
                        <a:ea typeface="MS Mincho"/>
                        <a:cs typeface="Arial" pitchFamily="34" charset="0"/>
                      </a:endParaRPr>
                    </a:p>
                  </a:txBody>
                  <a:tcPr marL="62865" marR="62865" marT="0" marB="0" anchor="b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b="1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100.1%</a:t>
                      </a:r>
                      <a:endParaRPr lang="ko-KR" sz="1800" b="1" dirty="0">
                        <a:effectLst/>
                        <a:latin typeface="Arial" pitchFamily="34" charset="0"/>
                        <a:ea typeface="MS Mincho"/>
                        <a:cs typeface="Arial" pitchFamily="34" charset="0"/>
                      </a:endParaRPr>
                    </a:p>
                  </a:txBody>
                  <a:tcPr marL="62865" marR="62865" marT="0" marB="0" anchor="b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101.2%</a:t>
                      </a:r>
                      <a:endParaRPr lang="ko-KR" sz="1800" b="1">
                        <a:effectLst/>
                        <a:latin typeface="Arial" pitchFamily="34" charset="0"/>
                        <a:ea typeface="MS Mincho"/>
                        <a:cs typeface="Arial" pitchFamily="34" charset="0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98.8%</a:t>
                      </a:r>
                      <a:endParaRPr lang="ko-KR" sz="1800" b="1">
                        <a:effectLst/>
                        <a:latin typeface="Arial" pitchFamily="34" charset="0"/>
                        <a:ea typeface="MS Mincho"/>
                        <a:cs typeface="Arial" pitchFamily="34" charset="0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06678">
                <a:tc>
                  <a:txBody>
                    <a:bodyPr/>
                    <a:lstStyle/>
                    <a:p>
                      <a:pPr algn="l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200" b="1" kern="100" dirty="0" err="1">
                          <a:solidFill>
                            <a:srgbClr val="000000"/>
                          </a:solidFill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Newspapercc</a:t>
                      </a:r>
                      <a:endParaRPr lang="ko-KR" sz="1800" b="1" kern="100" dirty="0">
                        <a:latin typeface="Arial" pitchFamily="34" charset="0"/>
                        <a:ea typeface="MS Mincho"/>
                        <a:cs typeface="Arial" pitchFamily="34" charset="0"/>
                      </a:endParaRPr>
                    </a:p>
                  </a:txBody>
                  <a:tcPr marL="62865" marR="62865" marT="0" marB="0" anchor="b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b="1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100.4%</a:t>
                      </a:r>
                      <a:endParaRPr lang="ko-KR" sz="1800" b="1" dirty="0">
                        <a:effectLst/>
                        <a:latin typeface="Arial" pitchFamily="34" charset="0"/>
                        <a:ea typeface="MS Mincho"/>
                        <a:cs typeface="Arial" pitchFamily="34" charset="0"/>
                      </a:endParaRPr>
                    </a:p>
                  </a:txBody>
                  <a:tcPr marL="62865" marR="62865" marT="0" marB="0" anchor="b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95.1%</a:t>
                      </a:r>
                      <a:endParaRPr lang="ko-KR" sz="1800" b="1">
                        <a:effectLst/>
                        <a:latin typeface="Arial" pitchFamily="34" charset="0"/>
                        <a:ea typeface="MS Mincho"/>
                        <a:cs typeface="Arial" pitchFamily="34" charset="0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99.0%</a:t>
                      </a:r>
                      <a:endParaRPr lang="ko-KR" sz="1800" b="1">
                        <a:effectLst/>
                        <a:latin typeface="Arial" pitchFamily="34" charset="0"/>
                        <a:ea typeface="MS Mincho"/>
                        <a:cs typeface="Arial" pitchFamily="34" charset="0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06678">
                <a:tc>
                  <a:txBody>
                    <a:bodyPr/>
                    <a:lstStyle/>
                    <a:p>
                      <a:pPr algn="l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200" b="1" kern="100" dirty="0" err="1">
                          <a:solidFill>
                            <a:srgbClr val="000000"/>
                          </a:solidFill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GhostTownFly</a:t>
                      </a:r>
                      <a:endParaRPr lang="ko-KR" sz="1800" b="1" kern="100" dirty="0">
                        <a:latin typeface="Arial" pitchFamily="34" charset="0"/>
                        <a:ea typeface="MS Mincho"/>
                        <a:cs typeface="Arial" pitchFamily="34" charset="0"/>
                      </a:endParaRPr>
                    </a:p>
                  </a:txBody>
                  <a:tcPr marL="62865" marR="62865" marT="0" marB="0" anchor="b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b="1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99.6%</a:t>
                      </a:r>
                      <a:endParaRPr lang="ko-KR" sz="1800" b="1" dirty="0">
                        <a:effectLst/>
                        <a:latin typeface="Arial" pitchFamily="34" charset="0"/>
                        <a:ea typeface="MS Mincho"/>
                        <a:cs typeface="Arial" pitchFamily="34" charset="0"/>
                      </a:endParaRPr>
                    </a:p>
                  </a:txBody>
                  <a:tcPr marL="62865" marR="62865" marT="0" marB="0" anchor="b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b="1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97.8%</a:t>
                      </a:r>
                      <a:endParaRPr lang="ko-KR" sz="1800" b="1" dirty="0">
                        <a:effectLst/>
                        <a:latin typeface="Arial" pitchFamily="34" charset="0"/>
                        <a:ea typeface="MS Mincho"/>
                        <a:cs typeface="Arial" pitchFamily="34" charset="0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105.0%</a:t>
                      </a:r>
                      <a:endParaRPr lang="ko-KR" sz="1800" b="1">
                        <a:effectLst/>
                        <a:latin typeface="Arial" pitchFamily="34" charset="0"/>
                        <a:ea typeface="MS Mincho"/>
                        <a:cs typeface="Arial" pitchFamily="34" charset="0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06678">
                <a:tc>
                  <a:txBody>
                    <a:bodyPr/>
                    <a:lstStyle/>
                    <a:p>
                      <a:pPr algn="l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200" b="1" kern="100" dirty="0">
                          <a:solidFill>
                            <a:srgbClr val="000000"/>
                          </a:solidFill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PoznanHall2</a:t>
                      </a:r>
                      <a:endParaRPr lang="ko-KR" sz="1800" b="1" kern="100" dirty="0">
                        <a:latin typeface="Arial" pitchFamily="34" charset="0"/>
                        <a:ea typeface="MS Mincho"/>
                        <a:cs typeface="Arial" pitchFamily="34" charset="0"/>
                      </a:endParaRPr>
                    </a:p>
                  </a:txBody>
                  <a:tcPr marL="62865" marR="62865" marT="0" marB="0" anchor="b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99.9%</a:t>
                      </a:r>
                      <a:endParaRPr lang="ko-KR" sz="1800" b="1">
                        <a:effectLst/>
                        <a:latin typeface="Arial" pitchFamily="34" charset="0"/>
                        <a:ea typeface="MS Mincho"/>
                        <a:cs typeface="Arial" pitchFamily="34" charset="0"/>
                      </a:endParaRPr>
                    </a:p>
                  </a:txBody>
                  <a:tcPr marL="62865" marR="62865" marT="0" marB="0" anchor="b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b="1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108.9%</a:t>
                      </a:r>
                      <a:endParaRPr lang="ko-KR" sz="1800" b="1" dirty="0">
                        <a:effectLst/>
                        <a:latin typeface="Arial" pitchFamily="34" charset="0"/>
                        <a:ea typeface="MS Mincho"/>
                        <a:cs typeface="Arial" pitchFamily="34" charset="0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105.4%</a:t>
                      </a:r>
                      <a:endParaRPr lang="ko-KR" sz="1800" b="1">
                        <a:effectLst/>
                        <a:latin typeface="Arial" pitchFamily="34" charset="0"/>
                        <a:ea typeface="MS Mincho"/>
                        <a:cs typeface="Arial" pitchFamily="34" charset="0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06678">
                <a:tc>
                  <a:txBody>
                    <a:bodyPr/>
                    <a:lstStyle/>
                    <a:p>
                      <a:pPr algn="l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200" b="1" kern="100" dirty="0" err="1">
                          <a:solidFill>
                            <a:srgbClr val="000000"/>
                          </a:solidFill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PoznanStreet</a:t>
                      </a:r>
                      <a:endParaRPr lang="ko-KR" sz="1800" b="1" kern="100" dirty="0">
                        <a:latin typeface="Arial" pitchFamily="34" charset="0"/>
                        <a:ea typeface="MS Mincho"/>
                        <a:cs typeface="Arial" pitchFamily="34" charset="0"/>
                      </a:endParaRPr>
                    </a:p>
                  </a:txBody>
                  <a:tcPr marL="62865" marR="62865" marT="0" marB="0" anchor="b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99.9%</a:t>
                      </a:r>
                      <a:endParaRPr lang="ko-KR" sz="1800" b="1">
                        <a:effectLst/>
                        <a:latin typeface="Arial" pitchFamily="34" charset="0"/>
                        <a:ea typeface="MS Mincho"/>
                        <a:cs typeface="Arial" pitchFamily="34" charset="0"/>
                      </a:endParaRPr>
                    </a:p>
                  </a:txBody>
                  <a:tcPr marL="62865" marR="62865" marT="0" marB="0" anchor="b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b="1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98.1%</a:t>
                      </a:r>
                      <a:endParaRPr lang="ko-KR" sz="1800" b="1" dirty="0">
                        <a:effectLst/>
                        <a:latin typeface="Arial" pitchFamily="34" charset="0"/>
                        <a:ea typeface="MS Mincho"/>
                        <a:cs typeface="Arial" pitchFamily="34" charset="0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105.6%</a:t>
                      </a:r>
                      <a:endParaRPr lang="ko-KR" sz="1800" b="1">
                        <a:effectLst/>
                        <a:latin typeface="Arial" pitchFamily="34" charset="0"/>
                        <a:ea typeface="MS Mincho"/>
                        <a:cs typeface="Arial" pitchFamily="34" charset="0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06678">
                <a:tc>
                  <a:txBody>
                    <a:bodyPr/>
                    <a:lstStyle/>
                    <a:p>
                      <a:pPr algn="l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200" b="1" kern="100" dirty="0" err="1">
                          <a:solidFill>
                            <a:srgbClr val="000000"/>
                          </a:solidFill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UndoDancer</a:t>
                      </a:r>
                      <a:endParaRPr lang="ko-KR" sz="1800" b="1" kern="100" dirty="0">
                        <a:latin typeface="Arial" pitchFamily="34" charset="0"/>
                        <a:ea typeface="MS Mincho"/>
                        <a:cs typeface="Arial" pitchFamily="34" charset="0"/>
                      </a:endParaRPr>
                    </a:p>
                  </a:txBody>
                  <a:tcPr marL="62865" marR="62865" marT="0" marB="0" anchor="b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99.5%</a:t>
                      </a:r>
                      <a:endParaRPr lang="ko-KR" sz="1800" b="1">
                        <a:effectLst/>
                        <a:latin typeface="Arial" pitchFamily="34" charset="0"/>
                        <a:ea typeface="MS Mincho"/>
                        <a:cs typeface="Arial" pitchFamily="34" charset="0"/>
                      </a:endParaRPr>
                    </a:p>
                  </a:txBody>
                  <a:tcPr marL="62865" marR="62865" marT="0" marB="0" anchor="b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b="1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96.1%</a:t>
                      </a:r>
                      <a:endParaRPr lang="ko-KR" sz="1800" b="1" dirty="0">
                        <a:effectLst/>
                        <a:latin typeface="Arial" pitchFamily="34" charset="0"/>
                        <a:ea typeface="MS Mincho"/>
                        <a:cs typeface="Arial" pitchFamily="34" charset="0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107.2%</a:t>
                      </a:r>
                      <a:endParaRPr lang="ko-KR" sz="1800" b="1">
                        <a:effectLst/>
                        <a:latin typeface="Arial" pitchFamily="34" charset="0"/>
                        <a:ea typeface="MS Mincho"/>
                        <a:cs typeface="Arial" pitchFamily="34" charset="0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6678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200" b="1" kern="100" dirty="0">
                          <a:solidFill>
                            <a:srgbClr val="000000"/>
                          </a:solidFill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1024x768</a:t>
                      </a:r>
                      <a:endParaRPr lang="ko-KR" sz="1800" b="1" kern="100" dirty="0">
                        <a:latin typeface="Arial" pitchFamily="34" charset="0"/>
                        <a:ea typeface="MS Mincho"/>
                        <a:cs typeface="Arial" pitchFamily="34" charset="0"/>
                      </a:endParaRPr>
                    </a:p>
                  </a:txBody>
                  <a:tcPr marL="62865" marR="62865" marT="0" marB="0" anchor="b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100.2%</a:t>
                      </a:r>
                      <a:endParaRPr lang="ko-KR" sz="1800" b="1">
                        <a:effectLst/>
                        <a:latin typeface="Arial" pitchFamily="34" charset="0"/>
                        <a:ea typeface="MS Mincho"/>
                        <a:cs typeface="Arial" pitchFamily="34" charset="0"/>
                      </a:endParaRPr>
                    </a:p>
                  </a:txBody>
                  <a:tcPr marL="62865" marR="62865" marT="0" marB="0" anchor="b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b="1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96.1%</a:t>
                      </a:r>
                      <a:endParaRPr lang="ko-KR" sz="1800" b="1" dirty="0">
                        <a:effectLst/>
                        <a:latin typeface="Arial" pitchFamily="34" charset="0"/>
                        <a:ea typeface="MS Mincho"/>
                        <a:cs typeface="Arial" pitchFamily="34" charset="0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b="1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99.8%</a:t>
                      </a:r>
                      <a:endParaRPr lang="ko-KR" sz="1800" b="1" dirty="0">
                        <a:effectLst/>
                        <a:latin typeface="Arial" pitchFamily="34" charset="0"/>
                        <a:ea typeface="MS Mincho"/>
                        <a:cs typeface="Arial" pitchFamily="34" charset="0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306678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200" b="1" kern="100" dirty="0">
                          <a:solidFill>
                            <a:srgbClr val="000000"/>
                          </a:solidFill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1920x1088</a:t>
                      </a:r>
                      <a:endParaRPr lang="ko-KR" sz="1800" b="1" kern="100" dirty="0">
                        <a:latin typeface="Arial" pitchFamily="34" charset="0"/>
                        <a:ea typeface="MS Mincho"/>
                        <a:cs typeface="Arial" pitchFamily="34" charset="0"/>
                      </a:endParaRPr>
                    </a:p>
                  </a:txBody>
                  <a:tcPr marL="62865" marR="62865" marT="0" marB="0" anchor="b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99.7%</a:t>
                      </a:r>
                      <a:endParaRPr lang="ko-KR" sz="1800" b="1">
                        <a:effectLst/>
                        <a:latin typeface="Arial" pitchFamily="34" charset="0"/>
                        <a:ea typeface="MS Mincho"/>
                        <a:cs typeface="Arial" pitchFamily="34" charset="0"/>
                      </a:endParaRPr>
                    </a:p>
                  </a:txBody>
                  <a:tcPr marL="62865" marR="62865" marT="0" marB="0" anchor="b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100.1%</a:t>
                      </a:r>
                      <a:endParaRPr lang="ko-KR" sz="1800" b="1">
                        <a:effectLst/>
                        <a:latin typeface="Arial" pitchFamily="34" charset="0"/>
                        <a:ea typeface="MS Mincho"/>
                        <a:cs typeface="Arial" pitchFamily="34" charset="0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b="1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105.8%</a:t>
                      </a:r>
                      <a:endParaRPr lang="ko-KR" sz="1800" b="1" dirty="0">
                        <a:effectLst/>
                        <a:latin typeface="Arial" pitchFamily="34" charset="0"/>
                        <a:ea typeface="MS Mincho"/>
                        <a:cs typeface="Arial" pitchFamily="34" charset="0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0750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b="1" kern="100" dirty="0">
                          <a:solidFill>
                            <a:srgbClr val="000000"/>
                          </a:solidFill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average</a:t>
                      </a:r>
                      <a:endParaRPr lang="ko-KR" sz="1800" b="1" kern="100" dirty="0">
                        <a:latin typeface="Arial" pitchFamily="34" charset="0"/>
                        <a:ea typeface="MS Mincho"/>
                        <a:cs typeface="Arial" pitchFamily="34" charset="0"/>
                      </a:endParaRPr>
                    </a:p>
                  </a:txBody>
                  <a:tcPr marL="62865" marR="62865" marT="0" marB="0" anchor="b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1" dirty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99.9%</a:t>
                      </a:r>
                      <a:endParaRPr lang="ko-KR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itchFamily="34" charset="0"/>
                        <a:ea typeface="MS Mincho"/>
                        <a:cs typeface="Arial" pitchFamily="34" charset="0"/>
                      </a:endParaRPr>
                    </a:p>
                  </a:txBody>
                  <a:tcPr marL="62865" marR="62865" marT="0" marB="0" anchor="b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1" dirty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98.4%</a:t>
                      </a:r>
                      <a:endParaRPr lang="ko-KR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itchFamily="34" charset="0"/>
                        <a:ea typeface="MS Mincho"/>
                        <a:cs typeface="Arial" pitchFamily="34" charset="0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1" dirty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103.2%</a:t>
                      </a:r>
                      <a:endParaRPr lang="ko-KR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itchFamily="34" charset="0"/>
                        <a:ea typeface="MS Mincho"/>
                        <a:cs typeface="Arial" pitchFamily="34" charset="0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8" name="직사각형 7"/>
          <p:cNvSpPr/>
          <p:nvPr/>
        </p:nvSpPr>
        <p:spPr>
          <a:xfrm>
            <a:off x="500034" y="1500174"/>
            <a:ext cx="814393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ko-KR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Running time ratio of </a:t>
            </a:r>
            <a:r>
              <a:rPr lang="en-US" altLang="ko-KR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proposed method (1)</a:t>
            </a:r>
          </a:p>
          <a:p>
            <a:pPr algn="ctr"/>
            <a:r>
              <a:rPr lang="en-US" altLang="ko-KR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‘Simple Inter-view SAO </a:t>
            </a:r>
            <a:r>
              <a:rPr lang="en-US" altLang="ko-KR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Process</a:t>
            </a:r>
            <a:r>
              <a:rPr lang="en-US" altLang="ko-KR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’</a:t>
            </a:r>
            <a:endParaRPr lang="ko-KR" altLang="en-US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algn="ctr"/>
            <a:endParaRPr lang="ko-KR" altLang="en-US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Simulation Results</a:t>
            </a:r>
            <a:endParaRPr lang="ko-KR" altLang="en-US" dirty="0"/>
          </a:p>
        </p:txBody>
      </p:sp>
      <p:graphicFrame>
        <p:nvGraphicFramePr>
          <p:cNvPr id="5" name="내용 개체 틀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3135186016"/>
              </p:ext>
            </p:extLst>
          </p:nvPr>
        </p:nvGraphicFramePr>
        <p:xfrm>
          <a:off x="357157" y="2509143"/>
          <a:ext cx="8429686" cy="3440137"/>
        </p:xfrm>
        <a:graphic>
          <a:graphicData uri="http://schemas.openxmlformats.org/drawingml/2006/table">
            <a:tbl>
              <a:tblPr/>
              <a:tblGrid>
                <a:gridCol w="1201762"/>
                <a:gridCol w="988075"/>
                <a:gridCol w="988075"/>
                <a:gridCol w="988075"/>
                <a:gridCol w="1201762"/>
                <a:gridCol w="1366137"/>
                <a:gridCol w="1695800"/>
              </a:tblGrid>
              <a:tr h="368312">
                <a:tc>
                  <a:txBody>
                    <a:bodyPr/>
                    <a:lstStyle/>
                    <a:p>
                      <a:endParaRPr lang="ko-KR" sz="1400" b="1" kern="100" dirty="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200" b="1" kern="100" dirty="0">
                          <a:solidFill>
                            <a:srgbClr val="000000"/>
                          </a:solidFill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video 0</a:t>
                      </a:r>
                      <a:endParaRPr lang="ko-KR" sz="1800" b="1" kern="100" dirty="0">
                        <a:latin typeface="Arial" pitchFamily="34" charset="0"/>
                        <a:ea typeface="MS Mincho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200" b="1" kern="100" dirty="0">
                          <a:solidFill>
                            <a:srgbClr val="000000"/>
                          </a:solidFill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video 1</a:t>
                      </a:r>
                      <a:endParaRPr lang="ko-KR" sz="1800" b="1" kern="100" dirty="0">
                        <a:latin typeface="Arial" pitchFamily="34" charset="0"/>
                        <a:ea typeface="MS Mincho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200" b="1" kern="100" dirty="0">
                          <a:solidFill>
                            <a:srgbClr val="000000"/>
                          </a:solidFill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video 2</a:t>
                      </a:r>
                      <a:endParaRPr lang="ko-KR" sz="1800" b="1" kern="100" dirty="0">
                        <a:latin typeface="Arial" pitchFamily="34" charset="0"/>
                        <a:ea typeface="MS Mincho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>
                      <a:noFill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200" b="1" kern="100" dirty="0">
                          <a:solidFill>
                            <a:srgbClr val="000000"/>
                          </a:solidFill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video only</a:t>
                      </a:r>
                      <a:endParaRPr lang="ko-KR" sz="1800" b="1" kern="100" dirty="0">
                        <a:latin typeface="Arial" pitchFamily="34" charset="0"/>
                        <a:ea typeface="MS Mincho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200" b="1" kern="100" dirty="0">
                          <a:solidFill>
                            <a:srgbClr val="000000"/>
                          </a:solidFill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synthesized only</a:t>
                      </a:r>
                      <a:endParaRPr lang="ko-KR" sz="1800" b="1" kern="100" dirty="0">
                        <a:latin typeface="Arial" pitchFamily="34" charset="0"/>
                        <a:ea typeface="MS Mincho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>
                      <a:noFill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200" b="1" kern="100" dirty="0">
                          <a:solidFill>
                            <a:srgbClr val="000000"/>
                          </a:solidFill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coded &amp; synthesized</a:t>
                      </a:r>
                      <a:endParaRPr lang="ko-KR" sz="1800" b="1" kern="100" dirty="0">
                        <a:latin typeface="Arial" pitchFamily="34" charset="0"/>
                        <a:ea typeface="MS Mincho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295843">
                <a:tc>
                  <a:txBody>
                    <a:bodyPr/>
                    <a:lstStyle/>
                    <a:p>
                      <a:pPr algn="just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200" b="1" kern="100" dirty="0">
                          <a:solidFill>
                            <a:srgbClr val="000000"/>
                          </a:solidFill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Balloons</a:t>
                      </a:r>
                      <a:endParaRPr lang="ko-KR" sz="1800" b="1" kern="100" dirty="0">
                        <a:latin typeface="Arial" pitchFamily="34" charset="0"/>
                        <a:ea typeface="MS Mincho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200" b="1" kern="100" dirty="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0.0%</a:t>
                      </a:r>
                      <a:endParaRPr lang="ko-KR" sz="1800" b="1" kern="100" dirty="0">
                        <a:latin typeface="Arial" pitchFamily="34" charset="0"/>
                        <a:ea typeface="MS Mincho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200" b="1" kern="100" dirty="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-1.5%</a:t>
                      </a:r>
                      <a:endParaRPr lang="ko-KR" sz="1800" b="1" kern="100" dirty="0">
                        <a:latin typeface="Arial" pitchFamily="34" charset="0"/>
                        <a:ea typeface="MS Mincho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200" b="1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-1.4%</a:t>
                      </a:r>
                      <a:endParaRPr lang="ko-KR" sz="1800" b="1" kern="100">
                        <a:latin typeface="Arial" pitchFamily="34" charset="0"/>
                        <a:ea typeface="MS Mincho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>
                      <a:noFill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200" b="1" kern="100" dirty="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-0.4%</a:t>
                      </a:r>
                      <a:endParaRPr lang="ko-KR" sz="1800" b="1" kern="100" dirty="0">
                        <a:latin typeface="Arial" pitchFamily="34" charset="0"/>
                        <a:ea typeface="MS Mincho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200" b="1" kern="100" dirty="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-0.4%</a:t>
                      </a:r>
                      <a:endParaRPr lang="ko-KR" sz="1800" b="1" kern="100" dirty="0">
                        <a:latin typeface="Arial" pitchFamily="34" charset="0"/>
                        <a:ea typeface="MS Mincho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>
                      <a:noFill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200" b="1" kern="100" dirty="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-0.4%</a:t>
                      </a:r>
                      <a:endParaRPr lang="ko-KR" sz="1800" b="1" kern="100" dirty="0">
                        <a:latin typeface="Arial" pitchFamily="34" charset="0"/>
                        <a:ea typeface="MS Mincho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95843">
                <a:tc>
                  <a:txBody>
                    <a:bodyPr/>
                    <a:lstStyle/>
                    <a:p>
                      <a:pPr algn="just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200" b="1" kern="100" dirty="0">
                          <a:solidFill>
                            <a:srgbClr val="000000"/>
                          </a:solidFill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Kendo</a:t>
                      </a:r>
                      <a:endParaRPr lang="ko-KR" sz="1800" b="1" kern="100" dirty="0">
                        <a:latin typeface="Arial" pitchFamily="34" charset="0"/>
                        <a:ea typeface="MS Mincho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200" b="1" kern="100" dirty="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0.0%</a:t>
                      </a:r>
                      <a:endParaRPr lang="ko-KR" sz="1800" b="1" kern="100" dirty="0">
                        <a:latin typeface="Arial" pitchFamily="34" charset="0"/>
                        <a:ea typeface="MS Mincho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200" b="1" kern="100" dirty="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-1.7%</a:t>
                      </a:r>
                      <a:endParaRPr lang="ko-KR" sz="1800" b="1" kern="100" dirty="0">
                        <a:latin typeface="Arial" pitchFamily="34" charset="0"/>
                        <a:ea typeface="MS Mincho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200" b="1" kern="100" dirty="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-1.3%</a:t>
                      </a:r>
                      <a:endParaRPr lang="ko-KR" sz="1800" b="1" kern="100" dirty="0">
                        <a:latin typeface="Arial" pitchFamily="34" charset="0"/>
                        <a:ea typeface="MS Mincho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>
                      <a:noFill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200" b="1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-0.5%</a:t>
                      </a:r>
                      <a:endParaRPr lang="ko-KR" sz="1800" b="1" kern="100">
                        <a:latin typeface="Arial" pitchFamily="34" charset="0"/>
                        <a:ea typeface="MS Mincho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200" b="1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-0.5%</a:t>
                      </a:r>
                      <a:endParaRPr lang="ko-KR" sz="1800" b="1" kern="100">
                        <a:latin typeface="Arial" pitchFamily="34" charset="0"/>
                        <a:ea typeface="MS Mincho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>
                      <a:noFill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200" b="1" kern="100" dirty="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-0.4%</a:t>
                      </a:r>
                      <a:endParaRPr lang="ko-KR" sz="1800" b="1" kern="100" dirty="0">
                        <a:latin typeface="Arial" pitchFamily="34" charset="0"/>
                        <a:ea typeface="MS Mincho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95843">
                <a:tc>
                  <a:txBody>
                    <a:bodyPr/>
                    <a:lstStyle/>
                    <a:p>
                      <a:pPr algn="just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200" b="1" kern="100" dirty="0" err="1">
                          <a:solidFill>
                            <a:srgbClr val="000000"/>
                          </a:solidFill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Newspapercc</a:t>
                      </a:r>
                      <a:endParaRPr lang="ko-KR" sz="1800" b="1" kern="100" dirty="0">
                        <a:latin typeface="Arial" pitchFamily="34" charset="0"/>
                        <a:ea typeface="MS Mincho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200" b="1" kern="100" dirty="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0.0%</a:t>
                      </a:r>
                      <a:endParaRPr lang="ko-KR" sz="1800" b="1" kern="100" dirty="0">
                        <a:latin typeface="Arial" pitchFamily="34" charset="0"/>
                        <a:ea typeface="MS Mincho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200" b="1" kern="100" dirty="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-1.3%</a:t>
                      </a:r>
                      <a:endParaRPr lang="ko-KR" sz="1800" b="1" kern="100" dirty="0">
                        <a:latin typeface="Arial" pitchFamily="34" charset="0"/>
                        <a:ea typeface="MS Mincho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200" b="1" kern="100" dirty="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-0.9%</a:t>
                      </a:r>
                      <a:endParaRPr lang="ko-KR" sz="1800" b="1" kern="100" dirty="0">
                        <a:latin typeface="Arial" pitchFamily="34" charset="0"/>
                        <a:ea typeface="MS Mincho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>
                      <a:noFill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200" b="1" kern="100" dirty="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-0.2%</a:t>
                      </a:r>
                      <a:endParaRPr lang="ko-KR" sz="1800" b="1" kern="100" dirty="0">
                        <a:latin typeface="Arial" pitchFamily="34" charset="0"/>
                        <a:ea typeface="MS Mincho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200" b="1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-0.3%</a:t>
                      </a:r>
                      <a:endParaRPr lang="ko-KR" sz="1800" b="1" kern="100">
                        <a:latin typeface="Arial" pitchFamily="34" charset="0"/>
                        <a:ea typeface="MS Mincho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>
                      <a:noFill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200" b="1" kern="100" dirty="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-0.2%</a:t>
                      </a:r>
                      <a:endParaRPr lang="ko-KR" sz="1800" b="1" kern="100" dirty="0">
                        <a:latin typeface="Arial" pitchFamily="34" charset="0"/>
                        <a:ea typeface="MS Mincho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68312">
                <a:tc>
                  <a:txBody>
                    <a:bodyPr/>
                    <a:lstStyle/>
                    <a:p>
                      <a:pPr algn="just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200" b="1" kern="100" dirty="0" err="1">
                          <a:solidFill>
                            <a:srgbClr val="000000"/>
                          </a:solidFill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GhostTownFly</a:t>
                      </a:r>
                      <a:endParaRPr lang="ko-KR" sz="1800" b="1" kern="100" dirty="0">
                        <a:latin typeface="Arial" pitchFamily="34" charset="0"/>
                        <a:ea typeface="MS Mincho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200" b="1" kern="100" dirty="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0.0%</a:t>
                      </a:r>
                      <a:endParaRPr lang="ko-KR" sz="1800" b="1" kern="100" dirty="0">
                        <a:latin typeface="Arial" pitchFamily="34" charset="0"/>
                        <a:ea typeface="MS Mincho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200" b="1" kern="100" dirty="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-2.2%</a:t>
                      </a:r>
                      <a:endParaRPr lang="ko-KR" sz="1800" b="1" kern="100" dirty="0">
                        <a:latin typeface="Arial" pitchFamily="34" charset="0"/>
                        <a:ea typeface="MS Mincho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200" b="1" kern="100" dirty="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-2.2%</a:t>
                      </a:r>
                      <a:endParaRPr lang="ko-KR" sz="1800" b="1" kern="100" dirty="0">
                        <a:latin typeface="Arial" pitchFamily="34" charset="0"/>
                        <a:ea typeface="MS Mincho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>
                      <a:noFill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200" b="1" kern="100" dirty="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-0.4%</a:t>
                      </a:r>
                      <a:endParaRPr lang="ko-KR" sz="1800" b="1" kern="100" dirty="0">
                        <a:latin typeface="Arial" pitchFamily="34" charset="0"/>
                        <a:ea typeface="MS Mincho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200" b="1" kern="100" dirty="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0.0%</a:t>
                      </a:r>
                      <a:endParaRPr lang="ko-KR" sz="1800" b="1" kern="100" dirty="0">
                        <a:latin typeface="Arial" pitchFamily="34" charset="0"/>
                        <a:ea typeface="MS Mincho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>
                      <a:noFill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200" b="1" kern="100" dirty="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-0.1%</a:t>
                      </a:r>
                      <a:endParaRPr lang="ko-KR" sz="1800" b="1" kern="100" dirty="0">
                        <a:latin typeface="Arial" pitchFamily="34" charset="0"/>
                        <a:ea typeface="MS Mincho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95843">
                <a:tc>
                  <a:txBody>
                    <a:bodyPr/>
                    <a:lstStyle/>
                    <a:p>
                      <a:pPr algn="just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200" b="1" kern="100" dirty="0">
                          <a:solidFill>
                            <a:srgbClr val="000000"/>
                          </a:solidFill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PoznanHall2</a:t>
                      </a:r>
                      <a:endParaRPr lang="ko-KR" sz="1800" b="1" kern="100" dirty="0">
                        <a:latin typeface="Arial" pitchFamily="34" charset="0"/>
                        <a:ea typeface="MS Mincho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200" b="1" kern="100" dirty="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0.0%</a:t>
                      </a:r>
                      <a:endParaRPr lang="ko-KR" sz="1800" b="1" kern="100" dirty="0">
                        <a:latin typeface="Arial" pitchFamily="34" charset="0"/>
                        <a:ea typeface="MS Mincho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200" b="1" kern="100" dirty="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-1.8%</a:t>
                      </a:r>
                      <a:endParaRPr lang="ko-KR" sz="1800" b="1" kern="100" dirty="0">
                        <a:latin typeface="Arial" pitchFamily="34" charset="0"/>
                        <a:ea typeface="MS Mincho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200" b="1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-2.6%</a:t>
                      </a:r>
                      <a:endParaRPr lang="ko-KR" sz="1800" b="1" kern="100">
                        <a:latin typeface="Arial" pitchFamily="34" charset="0"/>
                        <a:ea typeface="MS Mincho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>
                      <a:noFill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200" b="1" kern="100" dirty="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-0.7%</a:t>
                      </a:r>
                      <a:endParaRPr lang="ko-KR" sz="1800" b="1" kern="100" dirty="0">
                        <a:latin typeface="Arial" pitchFamily="34" charset="0"/>
                        <a:ea typeface="MS Mincho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200" b="1" kern="100" dirty="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-0.7%</a:t>
                      </a:r>
                      <a:endParaRPr lang="ko-KR" sz="1800" b="1" kern="100" dirty="0">
                        <a:latin typeface="Arial" pitchFamily="34" charset="0"/>
                        <a:ea typeface="MS Mincho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>
                      <a:noFill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200" b="1" kern="100" dirty="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-0.7%</a:t>
                      </a:r>
                      <a:endParaRPr lang="ko-KR" sz="1800" b="1" kern="100" dirty="0">
                        <a:latin typeface="Arial" pitchFamily="34" charset="0"/>
                        <a:ea typeface="MS Mincho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95843">
                <a:tc>
                  <a:txBody>
                    <a:bodyPr/>
                    <a:lstStyle/>
                    <a:p>
                      <a:pPr algn="just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200" b="1" kern="100" dirty="0" err="1">
                          <a:solidFill>
                            <a:srgbClr val="000000"/>
                          </a:solidFill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PoznanStreet</a:t>
                      </a:r>
                      <a:endParaRPr lang="ko-KR" sz="1800" b="1" kern="100" dirty="0">
                        <a:latin typeface="Arial" pitchFamily="34" charset="0"/>
                        <a:ea typeface="MS Mincho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200" b="1" kern="100" dirty="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0.0%</a:t>
                      </a:r>
                      <a:endParaRPr lang="ko-KR" sz="1800" b="1" kern="100" dirty="0">
                        <a:latin typeface="Arial" pitchFamily="34" charset="0"/>
                        <a:ea typeface="MS Mincho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200" b="1" kern="100" dirty="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-1.8%</a:t>
                      </a:r>
                      <a:endParaRPr lang="ko-KR" sz="1800" b="1" kern="100" dirty="0">
                        <a:latin typeface="Arial" pitchFamily="34" charset="0"/>
                        <a:ea typeface="MS Mincho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200" b="1" kern="100" dirty="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-0.8%</a:t>
                      </a:r>
                      <a:endParaRPr lang="ko-KR" sz="1800" b="1" kern="100" dirty="0">
                        <a:latin typeface="Arial" pitchFamily="34" charset="0"/>
                        <a:ea typeface="MS Mincho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>
                      <a:noFill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200" b="1" kern="100" dirty="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0.0%</a:t>
                      </a:r>
                      <a:endParaRPr lang="ko-KR" sz="1800" b="1" kern="100" dirty="0">
                        <a:latin typeface="Arial" pitchFamily="34" charset="0"/>
                        <a:ea typeface="MS Mincho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200" b="1" kern="100" dirty="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-0.3%</a:t>
                      </a:r>
                      <a:endParaRPr lang="ko-KR" sz="1800" b="1" kern="100" dirty="0">
                        <a:latin typeface="Arial" pitchFamily="34" charset="0"/>
                        <a:ea typeface="MS Mincho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>
                      <a:noFill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200" b="1" kern="100" dirty="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-0.2%</a:t>
                      </a:r>
                      <a:endParaRPr lang="ko-KR" sz="1800" b="1" kern="100" dirty="0">
                        <a:latin typeface="Arial" pitchFamily="34" charset="0"/>
                        <a:ea typeface="MS Mincho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09485">
                <a:tc>
                  <a:txBody>
                    <a:bodyPr/>
                    <a:lstStyle/>
                    <a:p>
                      <a:pPr algn="just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200" b="1" kern="100" dirty="0" err="1">
                          <a:solidFill>
                            <a:srgbClr val="000000"/>
                          </a:solidFill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UndoDancer</a:t>
                      </a:r>
                      <a:endParaRPr lang="ko-KR" sz="1800" b="1" kern="100" dirty="0">
                        <a:latin typeface="Arial" pitchFamily="34" charset="0"/>
                        <a:ea typeface="MS Mincho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200" b="1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0.0%</a:t>
                      </a:r>
                      <a:endParaRPr lang="ko-KR" sz="1800" b="1" kern="100">
                        <a:latin typeface="Arial" pitchFamily="34" charset="0"/>
                        <a:ea typeface="MS Mincho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200" b="1" kern="100" dirty="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-1.4%</a:t>
                      </a:r>
                      <a:endParaRPr lang="ko-KR" sz="1800" b="1" kern="100" dirty="0">
                        <a:latin typeface="Arial" pitchFamily="34" charset="0"/>
                        <a:ea typeface="MS Mincho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200" b="1" kern="100" dirty="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-1.3%</a:t>
                      </a:r>
                      <a:endParaRPr lang="ko-KR" sz="1800" b="1" kern="100" dirty="0">
                        <a:latin typeface="Arial" pitchFamily="34" charset="0"/>
                        <a:ea typeface="MS Mincho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>
                      <a:noFill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200" b="1" kern="100" dirty="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-0.2%</a:t>
                      </a:r>
                      <a:endParaRPr lang="ko-KR" sz="1800" b="1" kern="100" dirty="0">
                        <a:latin typeface="Arial" pitchFamily="34" charset="0"/>
                        <a:ea typeface="MS Mincho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200" b="1" kern="100" dirty="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-0.2%</a:t>
                      </a:r>
                      <a:endParaRPr lang="ko-KR" sz="1800" b="1" kern="100" dirty="0">
                        <a:latin typeface="Arial" pitchFamily="34" charset="0"/>
                        <a:ea typeface="MS Mincho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>
                      <a:noFill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200" b="1" kern="100" dirty="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-0.2%</a:t>
                      </a:r>
                      <a:endParaRPr lang="ko-KR" sz="1800" b="1" kern="100" dirty="0">
                        <a:latin typeface="Arial" pitchFamily="34" charset="0"/>
                        <a:ea typeface="MS Mincho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5843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200" b="1" kern="100" dirty="0">
                          <a:solidFill>
                            <a:srgbClr val="000000"/>
                          </a:solidFill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1024x768</a:t>
                      </a:r>
                      <a:endParaRPr lang="ko-KR" sz="1800" b="1" kern="100" dirty="0">
                        <a:latin typeface="Arial" pitchFamily="34" charset="0"/>
                        <a:ea typeface="MS Mincho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200" b="1" kern="100" dirty="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0.0%</a:t>
                      </a:r>
                      <a:endParaRPr lang="ko-KR" sz="1800" b="1" kern="100" dirty="0">
                        <a:latin typeface="Arial" pitchFamily="34" charset="0"/>
                        <a:ea typeface="MS Mincho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200" b="1" kern="100" dirty="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-1.5%</a:t>
                      </a:r>
                      <a:endParaRPr lang="ko-KR" sz="1800" b="1" kern="100" dirty="0">
                        <a:latin typeface="Arial" pitchFamily="34" charset="0"/>
                        <a:ea typeface="MS Mincho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200" b="1" kern="100" dirty="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-1.2%</a:t>
                      </a:r>
                      <a:endParaRPr lang="ko-KR" sz="1800" b="1" kern="100" dirty="0">
                        <a:latin typeface="Arial" pitchFamily="34" charset="0"/>
                        <a:ea typeface="MS Mincho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>
                      <a:noFill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200" b="1" kern="100" dirty="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-0.4%</a:t>
                      </a:r>
                      <a:endParaRPr lang="ko-KR" sz="1800" b="1" kern="100" dirty="0">
                        <a:latin typeface="Arial" pitchFamily="34" charset="0"/>
                        <a:ea typeface="MS Mincho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200" b="1" kern="100" dirty="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-0.4%</a:t>
                      </a:r>
                      <a:endParaRPr lang="ko-KR" sz="1800" b="1" kern="100" dirty="0">
                        <a:latin typeface="Arial" pitchFamily="34" charset="0"/>
                        <a:ea typeface="MS Mincho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>
                      <a:noFill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200" b="1" kern="100" dirty="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-0.3%</a:t>
                      </a:r>
                      <a:endParaRPr lang="ko-KR" sz="1800" b="1" kern="100" dirty="0">
                        <a:latin typeface="Arial" pitchFamily="34" charset="0"/>
                        <a:ea typeface="MS Mincho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309485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200" b="1" kern="100" dirty="0">
                          <a:solidFill>
                            <a:srgbClr val="000000"/>
                          </a:solidFill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1920x1088</a:t>
                      </a:r>
                      <a:endParaRPr lang="ko-KR" sz="1800" b="1" kern="100" dirty="0">
                        <a:latin typeface="Arial" pitchFamily="34" charset="0"/>
                        <a:ea typeface="MS Mincho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200" b="1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0.0%</a:t>
                      </a:r>
                      <a:endParaRPr lang="ko-KR" sz="1800" b="1" kern="100">
                        <a:latin typeface="Arial" pitchFamily="34" charset="0"/>
                        <a:ea typeface="MS Mincho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200" b="1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-1.8%</a:t>
                      </a:r>
                      <a:endParaRPr lang="ko-KR" sz="1800" b="1" kern="100">
                        <a:latin typeface="Arial" pitchFamily="34" charset="0"/>
                        <a:ea typeface="MS Mincho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200" b="1" kern="100" dirty="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-1.7%</a:t>
                      </a:r>
                      <a:endParaRPr lang="ko-KR" sz="1800" b="1" kern="100" dirty="0">
                        <a:latin typeface="Arial" pitchFamily="34" charset="0"/>
                        <a:ea typeface="MS Mincho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>
                      <a:noFill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200" b="1" kern="100" dirty="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-0.3%</a:t>
                      </a:r>
                      <a:endParaRPr lang="ko-KR" sz="1800" b="1" kern="100" dirty="0">
                        <a:latin typeface="Arial" pitchFamily="34" charset="0"/>
                        <a:ea typeface="MS Mincho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200" b="1" kern="100" dirty="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-0.3%</a:t>
                      </a:r>
                      <a:endParaRPr lang="ko-KR" sz="1800" b="1" kern="100" dirty="0">
                        <a:latin typeface="Arial" pitchFamily="34" charset="0"/>
                        <a:ea typeface="MS Mincho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>
                      <a:noFill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200" b="1" kern="100" dirty="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-0.3%</a:t>
                      </a:r>
                      <a:endParaRPr lang="ko-KR" sz="1800" b="1" kern="100" dirty="0">
                        <a:latin typeface="Arial" pitchFamily="34" charset="0"/>
                        <a:ea typeface="MS Mincho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9485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b="1" kern="100" dirty="0">
                          <a:solidFill>
                            <a:srgbClr val="000000"/>
                          </a:solidFill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average</a:t>
                      </a:r>
                      <a:endParaRPr lang="ko-KR" sz="1800" kern="100" dirty="0">
                        <a:latin typeface="Arial" pitchFamily="34" charset="0"/>
                        <a:ea typeface="MS Mincho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600" b="1" kern="100" dirty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0.0%</a:t>
                      </a:r>
                      <a:endParaRPr lang="ko-KR" sz="2000" kern="1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itchFamily="34" charset="0"/>
                        <a:ea typeface="MS Mincho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600" b="1" kern="100" dirty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-1.7%</a:t>
                      </a:r>
                      <a:endParaRPr lang="ko-KR" sz="2000" kern="1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itchFamily="34" charset="0"/>
                        <a:ea typeface="MS Mincho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600" b="1" kern="100" dirty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-1.5%</a:t>
                      </a:r>
                      <a:endParaRPr lang="ko-KR" sz="2000" kern="1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itchFamily="34" charset="0"/>
                        <a:ea typeface="MS Mincho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>
                      <a:noFill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600" b="1" kern="100" dirty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-0.3%</a:t>
                      </a:r>
                      <a:endParaRPr lang="ko-KR" sz="2000" kern="1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itchFamily="34" charset="0"/>
                        <a:ea typeface="MS Mincho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600" b="1" kern="100" dirty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-0.3%</a:t>
                      </a:r>
                      <a:endParaRPr lang="ko-KR" sz="2000" kern="1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itchFamily="34" charset="0"/>
                        <a:ea typeface="MS Mincho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>
                      <a:noFill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600" b="1" kern="100" dirty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-0.3%</a:t>
                      </a:r>
                      <a:endParaRPr lang="ko-KR" sz="2000" kern="1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itchFamily="34" charset="0"/>
                        <a:ea typeface="MS Mincho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7" name="직사각형 6"/>
          <p:cNvSpPr/>
          <p:nvPr/>
        </p:nvSpPr>
        <p:spPr>
          <a:xfrm>
            <a:off x="500034" y="1500174"/>
            <a:ext cx="814393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ko-KR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Rate-distortion results </a:t>
            </a:r>
            <a:r>
              <a:rPr lang="en-US" altLang="ko-KR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of proposed method (2)</a:t>
            </a:r>
          </a:p>
          <a:p>
            <a:pPr algn="ctr"/>
            <a:r>
              <a:rPr lang="en-US" altLang="ko-KR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‘Inter-view SAO Process w/ Global Disp.’</a:t>
            </a:r>
            <a:endParaRPr lang="ko-KR" altLang="en-US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211314414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Simulation Results</a:t>
            </a:r>
            <a:endParaRPr lang="ko-KR" altLang="en-US" dirty="0"/>
          </a:p>
        </p:txBody>
      </p:sp>
      <p:graphicFrame>
        <p:nvGraphicFramePr>
          <p:cNvPr id="7" name="내용 개체 틀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2151060591"/>
              </p:ext>
            </p:extLst>
          </p:nvPr>
        </p:nvGraphicFramePr>
        <p:xfrm>
          <a:off x="1250133" y="2507678"/>
          <a:ext cx="6643734" cy="3441602"/>
        </p:xfrm>
        <a:graphic>
          <a:graphicData uri="http://schemas.openxmlformats.org/drawingml/2006/table">
            <a:tbl>
              <a:tblPr/>
              <a:tblGrid>
                <a:gridCol w="1393041"/>
                <a:gridCol w="1750231"/>
                <a:gridCol w="1750231"/>
                <a:gridCol w="1750231"/>
              </a:tblGrid>
              <a:tr h="340750">
                <a:tc>
                  <a:txBody>
                    <a:bodyPr/>
                    <a:lstStyle/>
                    <a:p>
                      <a:endParaRPr lang="ko-KR" sz="1400" b="1" kern="100" dirty="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200" b="1" kern="100" dirty="0">
                          <a:solidFill>
                            <a:srgbClr val="000000"/>
                          </a:solidFill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enc time</a:t>
                      </a:r>
                      <a:endParaRPr lang="ko-KR" sz="1800" b="1" kern="100" dirty="0">
                        <a:latin typeface="Arial" pitchFamily="34" charset="0"/>
                        <a:ea typeface="MS Mincho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200" b="1" kern="100" dirty="0" err="1">
                          <a:solidFill>
                            <a:srgbClr val="000000"/>
                          </a:solidFill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dec</a:t>
                      </a:r>
                      <a:r>
                        <a:rPr lang="en-US" sz="1200" b="1" kern="100" dirty="0">
                          <a:solidFill>
                            <a:srgbClr val="000000"/>
                          </a:solidFill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 time</a:t>
                      </a:r>
                      <a:endParaRPr lang="ko-KR" sz="1800" b="1" kern="100" dirty="0">
                        <a:latin typeface="Arial" pitchFamily="34" charset="0"/>
                        <a:ea typeface="MS Mincho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200" b="1" kern="100" dirty="0" err="1">
                          <a:solidFill>
                            <a:srgbClr val="000000"/>
                          </a:solidFill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ren</a:t>
                      </a:r>
                      <a:r>
                        <a:rPr lang="en-US" sz="1200" b="1" kern="100" dirty="0">
                          <a:solidFill>
                            <a:srgbClr val="000000"/>
                          </a:solidFill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 time</a:t>
                      </a:r>
                      <a:endParaRPr lang="ko-KR" sz="1800" b="1" kern="100" dirty="0">
                        <a:latin typeface="Arial" pitchFamily="34" charset="0"/>
                        <a:ea typeface="MS Mincho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>
                      <a:noFill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06678">
                <a:tc>
                  <a:txBody>
                    <a:bodyPr/>
                    <a:lstStyle/>
                    <a:p>
                      <a:pPr algn="l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200" b="1" kern="100" dirty="0">
                          <a:solidFill>
                            <a:srgbClr val="000000"/>
                          </a:solidFill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Balloons</a:t>
                      </a:r>
                      <a:endParaRPr lang="ko-KR" sz="1800" b="1" kern="100" dirty="0">
                        <a:latin typeface="Arial" pitchFamily="34" charset="0"/>
                        <a:ea typeface="MS Mincho"/>
                        <a:cs typeface="Arial" pitchFamily="34" charset="0"/>
                      </a:endParaRPr>
                    </a:p>
                  </a:txBody>
                  <a:tcPr marL="62865" marR="62865" marT="0" marB="0" anchor="b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b="1" kern="100" dirty="0">
                          <a:solidFill>
                            <a:srgbClr val="000000"/>
                          </a:solidFill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101.4%</a:t>
                      </a:r>
                      <a:endParaRPr lang="ko-KR" sz="1800" b="1" kern="100" dirty="0">
                        <a:latin typeface="Arial" pitchFamily="34" charset="0"/>
                        <a:ea typeface="MS Mincho"/>
                        <a:cs typeface="Arial" pitchFamily="34" charset="0"/>
                      </a:endParaRPr>
                    </a:p>
                  </a:txBody>
                  <a:tcPr marL="62865" marR="62865" marT="0" marB="0" anchor="b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b="1" kern="100">
                          <a:solidFill>
                            <a:srgbClr val="000000"/>
                          </a:solidFill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104.1%</a:t>
                      </a:r>
                      <a:endParaRPr lang="ko-KR" sz="1800" b="1" kern="100">
                        <a:latin typeface="Arial" pitchFamily="34" charset="0"/>
                        <a:ea typeface="MS Mincho"/>
                        <a:cs typeface="Arial" pitchFamily="34" charset="0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b="1" kern="100">
                          <a:solidFill>
                            <a:srgbClr val="000000"/>
                          </a:solidFill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103.7%</a:t>
                      </a:r>
                      <a:endParaRPr lang="ko-KR" sz="1800" b="1" kern="100">
                        <a:latin typeface="Arial" pitchFamily="34" charset="0"/>
                        <a:ea typeface="MS Mincho"/>
                        <a:cs typeface="Arial" pitchFamily="34" charset="0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306678">
                <a:tc>
                  <a:txBody>
                    <a:bodyPr/>
                    <a:lstStyle/>
                    <a:p>
                      <a:pPr algn="l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200" b="1" kern="100" dirty="0">
                          <a:solidFill>
                            <a:srgbClr val="000000"/>
                          </a:solidFill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Kendo</a:t>
                      </a:r>
                      <a:endParaRPr lang="ko-KR" sz="1800" b="1" kern="100" dirty="0">
                        <a:latin typeface="Arial" pitchFamily="34" charset="0"/>
                        <a:ea typeface="MS Mincho"/>
                        <a:cs typeface="Arial" pitchFamily="34" charset="0"/>
                      </a:endParaRPr>
                    </a:p>
                  </a:txBody>
                  <a:tcPr marL="62865" marR="62865" marT="0" marB="0" anchor="b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b="1" kern="100" dirty="0">
                          <a:solidFill>
                            <a:srgbClr val="000000"/>
                          </a:solidFill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101.3%</a:t>
                      </a:r>
                      <a:endParaRPr lang="ko-KR" sz="1800" b="1" kern="100" dirty="0">
                        <a:latin typeface="Arial" pitchFamily="34" charset="0"/>
                        <a:ea typeface="MS Mincho"/>
                        <a:cs typeface="Arial" pitchFamily="34" charset="0"/>
                      </a:endParaRPr>
                    </a:p>
                  </a:txBody>
                  <a:tcPr marL="62865" marR="62865" marT="0" marB="0" anchor="b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b="1" kern="100">
                          <a:solidFill>
                            <a:srgbClr val="000000"/>
                          </a:solidFill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104.1%</a:t>
                      </a:r>
                      <a:endParaRPr lang="ko-KR" sz="1800" b="1" kern="100">
                        <a:latin typeface="Arial" pitchFamily="34" charset="0"/>
                        <a:ea typeface="MS Mincho"/>
                        <a:cs typeface="Arial" pitchFamily="34" charset="0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b="1" kern="100">
                          <a:solidFill>
                            <a:srgbClr val="000000"/>
                          </a:solidFill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102.0%</a:t>
                      </a:r>
                      <a:endParaRPr lang="ko-KR" sz="1800" b="1" kern="100">
                        <a:latin typeface="Arial" pitchFamily="34" charset="0"/>
                        <a:ea typeface="MS Mincho"/>
                        <a:cs typeface="Arial" pitchFamily="34" charset="0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06678">
                <a:tc>
                  <a:txBody>
                    <a:bodyPr/>
                    <a:lstStyle/>
                    <a:p>
                      <a:pPr algn="l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200" b="1" kern="100" dirty="0" err="1">
                          <a:solidFill>
                            <a:srgbClr val="000000"/>
                          </a:solidFill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Newspapercc</a:t>
                      </a:r>
                      <a:endParaRPr lang="ko-KR" sz="1800" b="1" kern="100" dirty="0">
                        <a:latin typeface="Arial" pitchFamily="34" charset="0"/>
                        <a:ea typeface="MS Mincho"/>
                        <a:cs typeface="Arial" pitchFamily="34" charset="0"/>
                      </a:endParaRPr>
                    </a:p>
                  </a:txBody>
                  <a:tcPr marL="62865" marR="62865" marT="0" marB="0" anchor="b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b="1" kern="100" dirty="0">
                          <a:solidFill>
                            <a:srgbClr val="000000"/>
                          </a:solidFill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101.5%</a:t>
                      </a:r>
                      <a:endParaRPr lang="ko-KR" sz="1800" b="1" kern="100" dirty="0">
                        <a:latin typeface="Arial" pitchFamily="34" charset="0"/>
                        <a:ea typeface="MS Mincho"/>
                        <a:cs typeface="Arial" pitchFamily="34" charset="0"/>
                      </a:endParaRPr>
                    </a:p>
                  </a:txBody>
                  <a:tcPr marL="62865" marR="62865" marT="0" marB="0" anchor="b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b="1" kern="100" dirty="0">
                          <a:solidFill>
                            <a:srgbClr val="000000"/>
                          </a:solidFill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97.1%</a:t>
                      </a:r>
                      <a:endParaRPr lang="ko-KR" sz="1800" b="1" kern="100" dirty="0">
                        <a:latin typeface="Arial" pitchFamily="34" charset="0"/>
                        <a:ea typeface="MS Mincho"/>
                        <a:cs typeface="Arial" pitchFamily="34" charset="0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b="1" kern="100">
                          <a:solidFill>
                            <a:srgbClr val="000000"/>
                          </a:solidFill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100.0%</a:t>
                      </a:r>
                      <a:endParaRPr lang="ko-KR" sz="1800" b="1" kern="100">
                        <a:latin typeface="Arial" pitchFamily="34" charset="0"/>
                        <a:ea typeface="MS Mincho"/>
                        <a:cs typeface="Arial" pitchFamily="34" charset="0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06678">
                <a:tc>
                  <a:txBody>
                    <a:bodyPr/>
                    <a:lstStyle/>
                    <a:p>
                      <a:pPr algn="l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200" b="1" kern="100" dirty="0" err="1">
                          <a:solidFill>
                            <a:srgbClr val="000000"/>
                          </a:solidFill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GhostTownFly</a:t>
                      </a:r>
                      <a:endParaRPr lang="ko-KR" sz="1800" b="1" kern="100" dirty="0">
                        <a:latin typeface="Arial" pitchFamily="34" charset="0"/>
                        <a:ea typeface="MS Mincho"/>
                        <a:cs typeface="Arial" pitchFamily="34" charset="0"/>
                      </a:endParaRPr>
                    </a:p>
                  </a:txBody>
                  <a:tcPr marL="62865" marR="62865" marT="0" marB="0" anchor="b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b="1" kern="100" dirty="0">
                          <a:solidFill>
                            <a:srgbClr val="000000"/>
                          </a:solidFill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101.8%</a:t>
                      </a:r>
                      <a:endParaRPr lang="ko-KR" sz="1800" b="1" kern="100" dirty="0">
                        <a:latin typeface="Arial" pitchFamily="34" charset="0"/>
                        <a:ea typeface="MS Mincho"/>
                        <a:cs typeface="Arial" pitchFamily="34" charset="0"/>
                      </a:endParaRPr>
                    </a:p>
                  </a:txBody>
                  <a:tcPr marL="62865" marR="62865" marT="0" marB="0" anchor="b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b="1" kern="100" dirty="0">
                          <a:solidFill>
                            <a:srgbClr val="000000"/>
                          </a:solidFill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102.0%</a:t>
                      </a:r>
                      <a:endParaRPr lang="ko-KR" sz="1800" b="1" kern="100" dirty="0">
                        <a:latin typeface="Arial" pitchFamily="34" charset="0"/>
                        <a:ea typeface="MS Mincho"/>
                        <a:cs typeface="Arial" pitchFamily="34" charset="0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b="1" kern="100">
                          <a:solidFill>
                            <a:srgbClr val="000000"/>
                          </a:solidFill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109.0%</a:t>
                      </a:r>
                      <a:endParaRPr lang="ko-KR" sz="1800" b="1" kern="100">
                        <a:latin typeface="Arial" pitchFamily="34" charset="0"/>
                        <a:ea typeface="MS Mincho"/>
                        <a:cs typeface="Arial" pitchFamily="34" charset="0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06678">
                <a:tc>
                  <a:txBody>
                    <a:bodyPr/>
                    <a:lstStyle/>
                    <a:p>
                      <a:pPr algn="l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200" b="1" kern="100" dirty="0">
                          <a:solidFill>
                            <a:srgbClr val="000000"/>
                          </a:solidFill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PoznanHall2</a:t>
                      </a:r>
                      <a:endParaRPr lang="ko-KR" sz="1800" b="1" kern="100" dirty="0">
                        <a:latin typeface="Arial" pitchFamily="34" charset="0"/>
                        <a:ea typeface="MS Mincho"/>
                        <a:cs typeface="Arial" pitchFamily="34" charset="0"/>
                      </a:endParaRPr>
                    </a:p>
                  </a:txBody>
                  <a:tcPr marL="62865" marR="62865" marT="0" marB="0" anchor="b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b="1" kern="100" dirty="0">
                          <a:solidFill>
                            <a:srgbClr val="000000"/>
                          </a:solidFill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102.1%</a:t>
                      </a:r>
                      <a:endParaRPr lang="ko-KR" sz="1800" b="1" kern="100" dirty="0">
                        <a:latin typeface="Arial" pitchFamily="34" charset="0"/>
                        <a:ea typeface="MS Mincho"/>
                        <a:cs typeface="Arial" pitchFamily="34" charset="0"/>
                      </a:endParaRPr>
                    </a:p>
                  </a:txBody>
                  <a:tcPr marL="62865" marR="62865" marT="0" marB="0" anchor="b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b="1" kern="100" dirty="0">
                          <a:solidFill>
                            <a:srgbClr val="000000"/>
                          </a:solidFill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105.9%</a:t>
                      </a:r>
                      <a:endParaRPr lang="ko-KR" sz="1800" b="1" kern="100" dirty="0">
                        <a:latin typeface="Arial" pitchFamily="34" charset="0"/>
                        <a:ea typeface="MS Mincho"/>
                        <a:cs typeface="Arial" pitchFamily="34" charset="0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b="1" kern="100">
                          <a:solidFill>
                            <a:srgbClr val="000000"/>
                          </a:solidFill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103.7%</a:t>
                      </a:r>
                      <a:endParaRPr lang="ko-KR" sz="1800" b="1" kern="100">
                        <a:latin typeface="Arial" pitchFamily="34" charset="0"/>
                        <a:ea typeface="MS Mincho"/>
                        <a:cs typeface="Arial" pitchFamily="34" charset="0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06678">
                <a:tc>
                  <a:txBody>
                    <a:bodyPr/>
                    <a:lstStyle/>
                    <a:p>
                      <a:pPr algn="l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200" b="1" kern="100" dirty="0" err="1">
                          <a:solidFill>
                            <a:srgbClr val="000000"/>
                          </a:solidFill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PoznanStreet</a:t>
                      </a:r>
                      <a:endParaRPr lang="ko-KR" sz="1800" b="1" kern="100" dirty="0">
                        <a:latin typeface="Arial" pitchFamily="34" charset="0"/>
                        <a:ea typeface="MS Mincho"/>
                        <a:cs typeface="Arial" pitchFamily="34" charset="0"/>
                      </a:endParaRPr>
                    </a:p>
                  </a:txBody>
                  <a:tcPr marL="62865" marR="62865" marT="0" marB="0" anchor="b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b="1" kern="100" dirty="0">
                          <a:solidFill>
                            <a:srgbClr val="000000"/>
                          </a:solidFill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102.1%</a:t>
                      </a:r>
                      <a:endParaRPr lang="ko-KR" sz="1800" b="1" kern="100" dirty="0">
                        <a:latin typeface="Arial" pitchFamily="34" charset="0"/>
                        <a:ea typeface="MS Mincho"/>
                        <a:cs typeface="Arial" pitchFamily="34" charset="0"/>
                      </a:endParaRPr>
                    </a:p>
                  </a:txBody>
                  <a:tcPr marL="62865" marR="62865" marT="0" marB="0" anchor="b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b="1" kern="100" dirty="0">
                          <a:solidFill>
                            <a:srgbClr val="000000"/>
                          </a:solidFill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104.9%</a:t>
                      </a:r>
                      <a:endParaRPr lang="ko-KR" sz="1800" b="1" kern="100" dirty="0">
                        <a:latin typeface="Arial" pitchFamily="34" charset="0"/>
                        <a:ea typeface="MS Mincho"/>
                        <a:cs typeface="Arial" pitchFamily="34" charset="0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b="1" kern="100" dirty="0">
                          <a:solidFill>
                            <a:srgbClr val="000000"/>
                          </a:solidFill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98.7%</a:t>
                      </a:r>
                      <a:endParaRPr lang="ko-KR" sz="1800" b="1" kern="100" dirty="0">
                        <a:latin typeface="Arial" pitchFamily="34" charset="0"/>
                        <a:ea typeface="MS Mincho"/>
                        <a:cs typeface="Arial" pitchFamily="34" charset="0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06678">
                <a:tc>
                  <a:txBody>
                    <a:bodyPr/>
                    <a:lstStyle/>
                    <a:p>
                      <a:pPr algn="l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200" b="1" kern="100" dirty="0" err="1">
                          <a:solidFill>
                            <a:srgbClr val="000000"/>
                          </a:solidFill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UndoDancer</a:t>
                      </a:r>
                      <a:endParaRPr lang="ko-KR" sz="1800" b="1" kern="100" dirty="0">
                        <a:latin typeface="Arial" pitchFamily="34" charset="0"/>
                        <a:ea typeface="MS Mincho"/>
                        <a:cs typeface="Arial" pitchFamily="34" charset="0"/>
                      </a:endParaRPr>
                    </a:p>
                  </a:txBody>
                  <a:tcPr marL="62865" marR="62865" marT="0" marB="0" anchor="b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b="1" kern="100">
                          <a:solidFill>
                            <a:srgbClr val="000000"/>
                          </a:solidFill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102.1%</a:t>
                      </a:r>
                      <a:endParaRPr lang="ko-KR" sz="1800" b="1" kern="100">
                        <a:latin typeface="Arial" pitchFamily="34" charset="0"/>
                        <a:ea typeface="MS Mincho"/>
                        <a:cs typeface="Arial" pitchFamily="34" charset="0"/>
                      </a:endParaRPr>
                    </a:p>
                  </a:txBody>
                  <a:tcPr marL="62865" marR="62865" marT="0" marB="0" anchor="b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b="1" kern="100" dirty="0">
                          <a:solidFill>
                            <a:srgbClr val="000000"/>
                          </a:solidFill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102.0%</a:t>
                      </a:r>
                      <a:endParaRPr lang="ko-KR" sz="1800" b="1" kern="100" dirty="0">
                        <a:latin typeface="Arial" pitchFamily="34" charset="0"/>
                        <a:ea typeface="MS Mincho"/>
                        <a:cs typeface="Arial" pitchFamily="34" charset="0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b="1" kern="100" dirty="0">
                          <a:solidFill>
                            <a:srgbClr val="000000"/>
                          </a:solidFill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106.8%</a:t>
                      </a:r>
                      <a:endParaRPr lang="ko-KR" sz="1800" b="1" kern="100" dirty="0">
                        <a:latin typeface="Arial" pitchFamily="34" charset="0"/>
                        <a:ea typeface="MS Mincho"/>
                        <a:cs typeface="Arial" pitchFamily="34" charset="0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6678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200" b="1" kern="100" dirty="0">
                          <a:solidFill>
                            <a:srgbClr val="000000"/>
                          </a:solidFill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1024x768</a:t>
                      </a:r>
                      <a:endParaRPr lang="ko-KR" sz="1800" b="1" kern="100" dirty="0">
                        <a:latin typeface="Arial" pitchFamily="34" charset="0"/>
                        <a:ea typeface="MS Mincho"/>
                        <a:cs typeface="Arial" pitchFamily="34" charset="0"/>
                      </a:endParaRPr>
                    </a:p>
                  </a:txBody>
                  <a:tcPr marL="62865" marR="62865" marT="0" marB="0" anchor="b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b="1" kern="100">
                          <a:solidFill>
                            <a:srgbClr val="000000"/>
                          </a:solidFill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101.4%</a:t>
                      </a:r>
                      <a:endParaRPr lang="ko-KR" sz="1800" b="1" kern="100">
                        <a:latin typeface="Arial" pitchFamily="34" charset="0"/>
                        <a:ea typeface="MS Mincho"/>
                        <a:cs typeface="Arial" pitchFamily="34" charset="0"/>
                      </a:endParaRPr>
                    </a:p>
                  </a:txBody>
                  <a:tcPr marL="62865" marR="62865" marT="0" marB="0" anchor="b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b="1" kern="100" dirty="0">
                          <a:solidFill>
                            <a:srgbClr val="000000"/>
                          </a:solidFill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101.7%</a:t>
                      </a:r>
                      <a:endParaRPr lang="ko-KR" sz="1800" b="1" kern="100" dirty="0">
                        <a:latin typeface="Arial" pitchFamily="34" charset="0"/>
                        <a:ea typeface="MS Mincho"/>
                        <a:cs typeface="Arial" pitchFamily="34" charset="0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b="1" kern="100" dirty="0">
                          <a:solidFill>
                            <a:srgbClr val="000000"/>
                          </a:solidFill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101.9%</a:t>
                      </a:r>
                      <a:endParaRPr lang="ko-KR" sz="1800" b="1" kern="100" dirty="0">
                        <a:latin typeface="Arial" pitchFamily="34" charset="0"/>
                        <a:ea typeface="MS Mincho"/>
                        <a:cs typeface="Arial" pitchFamily="34" charset="0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306678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200" b="1" kern="100" dirty="0">
                          <a:solidFill>
                            <a:srgbClr val="000000"/>
                          </a:solidFill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1920x1088</a:t>
                      </a:r>
                      <a:endParaRPr lang="ko-KR" sz="1800" b="1" kern="100" dirty="0">
                        <a:latin typeface="Arial" pitchFamily="34" charset="0"/>
                        <a:ea typeface="MS Mincho"/>
                        <a:cs typeface="Arial" pitchFamily="34" charset="0"/>
                      </a:endParaRPr>
                    </a:p>
                  </a:txBody>
                  <a:tcPr marL="62865" marR="62865" marT="0" marB="0" anchor="b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b="1" kern="100" dirty="0">
                          <a:solidFill>
                            <a:srgbClr val="000000"/>
                          </a:solidFill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102.0%</a:t>
                      </a:r>
                      <a:endParaRPr lang="ko-KR" sz="1800" b="1" kern="100" dirty="0">
                        <a:latin typeface="Arial" pitchFamily="34" charset="0"/>
                        <a:ea typeface="MS Mincho"/>
                        <a:cs typeface="Arial" pitchFamily="34" charset="0"/>
                      </a:endParaRPr>
                    </a:p>
                  </a:txBody>
                  <a:tcPr marL="62865" marR="62865" marT="0" marB="0" anchor="b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b="1" kern="100" dirty="0">
                          <a:solidFill>
                            <a:srgbClr val="000000"/>
                          </a:solidFill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103.7%</a:t>
                      </a:r>
                      <a:endParaRPr lang="ko-KR" sz="1800" b="1" kern="100" dirty="0">
                        <a:latin typeface="Arial" pitchFamily="34" charset="0"/>
                        <a:ea typeface="MS Mincho"/>
                        <a:cs typeface="Arial" pitchFamily="34" charset="0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b="1" kern="100" dirty="0">
                          <a:solidFill>
                            <a:srgbClr val="000000"/>
                          </a:solidFill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104.5%</a:t>
                      </a:r>
                      <a:endParaRPr lang="ko-KR" sz="1800" b="1" kern="100" dirty="0">
                        <a:latin typeface="Arial" pitchFamily="34" charset="0"/>
                        <a:ea typeface="MS Mincho"/>
                        <a:cs typeface="Arial" pitchFamily="34" charset="0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0750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b="1" kern="100" dirty="0">
                          <a:solidFill>
                            <a:srgbClr val="000000"/>
                          </a:solidFill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average</a:t>
                      </a:r>
                      <a:endParaRPr lang="ko-KR" sz="1800" b="1" kern="100" dirty="0">
                        <a:latin typeface="Arial" pitchFamily="34" charset="0"/>
                        <a:ea typeface="MS Mincho"/>
                        <a:cs typeface="Arial" pitchFamily="34" charset="0"/>
                      </a:endParaRPr>
                    </a:p>
                  </a:txBody>
                  <a:tcPr marL="62865" marR="62865" marT="0" marB="0" anchor="b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1" kern="100" dirty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101.8%</a:t>
                      </a:r>
                      <a:endParaRPr lang="ko-KR" sz="1800" b="1" kern="1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itchFamily="34" charset="0"/>
                        <a:ea typeface="MS Mincho"/>
                        <a:cs typeface="Arial" pitchFamily="34" charset="0"/>
                      </a:endParaRPr>
                    </a:p>
                  </a:txBody>
                  <a:tcPr marL="62865" marR="62865" marT="0" marB="0" anchor="b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1" kern="100" dirty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102.8%</a:t>
                      </a:r>
                      <a:endParaRPr lang="ko-KR" sz="1800" b="1" kern="1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itchFamily="34" charset="0"/>
                        <a:ea typeface="MS Mincho"/>
                        <a:cs typeface="Arial" pitchFamily="34" charset="0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1" kern="100" dirty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103.4%</a:t>
                      </a:r>
                      <a:endParaRPr lang="ko-KR" sz="1800" b="1" kern="1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itchFamily="34" charset="0"/>
                        <a:ea typeface="MS Mincho"/>
                        <a:cs typeface="Arial" pitchFamily="34" charset="0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8" name="직사각형 7"/>
          <p:cNvSpPr/>
          <p:nvPr/>
        </p:nvSpPr>
        <p:spPr>
          <a:xfrm>
            <a:off x="500034" y="1500174"/>
            <a:ext cx="814393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ko-KR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Running time ratio of </a:t>
            </a:r>
            <a:r>
              <a:rPr lang="en-US" altLang="ko-KR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proposed method </a:t>
            </a:r>
            <a:r>
              <a:rPr lang="en-US" altLang="ko-KR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(2)</a:t>
            </a:r>
            <a:endParaRPr lang="en-US" altLang="ko-KR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algn="ctr"/>
            <a:r>
              <a:rPr lang="en-US" altLang="ko-KR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‘Inter-view SAO Process w/ Global Disp</a:t>
            </a:r>
            <a:r>
              <a:rPr lang="en-US" altLang="ko-KR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.’</a:t>
            </a:r>
            <a:endParaRPr lang="ko-KR" altLang="en-US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112737589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Summary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225184" y="1391846"/>
            <a:ext cx="8686800" cy="4751797"/>
          </a:xfrm>
        </p:spPr>
        <p:txBody>
          <a:bodyPr>
            <a:normAutofit fontScale="70000" lnSpcReduction="20000"/>
          </a:bodyPr>
          <a:lstStyle/>
          <a:p>
            <a:r>
              <a:rPr lang="en-US" altLang="ko-KR" sz="3400" dirty="0" smtClean="0"/>
              <a:t>1.6% ~ 1.7% BD-gains (up to 2.5%) on </a:t>
            </a:r>
            <a:r>
              <a:rPr lang="en-US" altLang="ko-KR" sz="3400" dirty="0" smtClean="0"/>
              <a:t>all dependent views (both proposed methods</a:t>
            </a:r>
            <a:r>
              <a:rPr lang="en-US" altLang="ko-KR" sz="3400" dirty="0" smtClean="0"/>
              <a:t>) w/o complexity impact</a:t>
            </a:r>
          </a:p>
          <a:p>
            <a:endParaRPr lang="en-US" altLang="ko-KR" dirty="0" smtClean="0"/>
          </a:p>
          <a:p>
            <a:pPr lvl="1">
              <a:buFont typeface="Wingdings" pitchFamily="2" charset="2"/>
              <a:buChar char="Ø"/>
            </a:pPr>
            <a:r>
              <a:rPr lang="en-US" altLang="ko-KR" sz="3100" dirty="0" smtClean="0"/>
              <a:t> </a:t>
            </a:r>
            <a:r>
              <a:rPr lang="en-US" altLang="ko-KR" sz="3100" u="sng" dirty="0" smtClean="0"/>
              <a:t>Implementation benefits for </a:t>
            </a:r>
            <a:r>
              <a:rPr lang="en-US" altLang="ko-KR" sz="3100" u="sng" dirty="0" smtClean="0"/>
              <a:t>dependent views</a:t>
            </a:r>
            <a:endParaRPr lang="en-US" altLang="ko-KR" sz="3100" u="sng" dirty="0" smtClean="0"/>
          </a:p>
          <a:p>
            <a:pPr lvl="1">
              <a:buNone/>
            </a:pPr>
            <a:r>
              <a:rPr lang="en-US" altLang="ko-KR" dirty="0" smtClean="0"/>
              <a:t>    </a:t>
            </a:r>
            <a:r>
              <a:rPr lang="en-US" altLang="ko-KR" dirty="0" smtClean="0">
                <a:solidFill>
                  <a:srgbClr val="FF0000"/>
                </a:solidFill>
              </a:rPr>
              <a:t>- R</a:t>
            </a:r>
            <a:r>
              <a:rPr lang="en-US" altLang="ko-KR" dirty="0" smtClean="0">
                <a:solidFill>
                  <a:srgbClr val="FF0000"/>
                </a:solidFill>
              </a:rPr>
              <a:t>emoval </a:t>
            </a:r>
            <a:r>
              <a:rPr lang="en-US" altLang="ko-KR" dirty="0" smtClean="0">
                <a:solidFill>
                  <a:srgbClr val="FF0000"/>
                </a:solidFill>
              </a:rPr>
              <a:t>of SAO parameter </a:t>
            </a:r>
            <a:r>
              <a:rPr lang="en-US" altLang="ko-KR" dirty="0" smtClean="0">
                <a:solidFill>
                  <a:srgbClr val="FF0000"/>
                </a:solidFill>
              </a:rPr>
              <a:t>parsing  </a:t>
            </a:r>
          </a:p>
          <a:p>
            <a:pPr lvl="1">
              <a:buNone/>
            </a:pPr>
            <a:r>
              <a:rPr lang="en-US" altLang="ko-KR" dirty="0" smtClean="0">
                <a:solidFill>
                  <a:srgbClr val="FF0000"/>
                </a:solidFill>
              </a:rPr>
              <a:t>    - L</a:t>
            </a:r>
            <a:r>
              <a:rPr lang="en-US" altLang="ko-KR" dirty="0" smtClean="0">
                <a:solidFill>
                  <a:srgbClr val="FF0000"/>
                </a:solidFill>
              </a:rPr>
              <a:t>ine-memory </a:t>
            </a:r>
            <a:r>
              <a:rPr lang="en-US" altLang="ko-KR" dirty="0" smtClean="0">
                <a:solidFill>
                  <a:srgbClr val="FF0000"/>
                </a:solidFill>
              </a:rPr>
              <a:t>reduction </a:t>
            </a:r>
            <a:r>
              <a:rPr lang="en-US" altLang="ko-KR" dirty="0" smtClean="0">
                <a:solidFill>
                  <a:srgbClr val="FF0000"/>
                </a:solidFill>
              </a:rPr>
              <a:t>in</a:t>
            </a:r>
            <a:r>
              <a:rPr lang="en-US" altLang="ko-KR" dirty="0" smtClean="0">
                <a:solidFill>
                  <a:srgbClr val="FF0000"/>
                </a:solidFill>
              </a:rPr>
              <a:t> </a:t>
            </a:r>
            <a:r>
              <a:rPr lang="en-US" altLang="ko-KR" dirty="0" smtClean="0">
                <a:solidFill>
                  <a:srgbClr val="FF0000"/>
                </a:solidFill>
              </a:rPr>
              <a:t>LCU </a:t>
            </a:r>
            <a:r>
              <a:rPr lang="en-US" altLang="ko-KR" dirty="0" smtClean="0">
                <a:solidFill>
                  <a:srgbClr val="FF0000"/>
                </a:solidFill>
              </a:rPr>
              <a:t>decoding  </a:t>
            </a:r>
          </a:p>
          <a:p>
            <a:pPr lvl="1">
              <a:buNone/>
            </a:pPr>
            <a:r>
              <a:rPr lang="en-US" altLang="ko-KR" dirty="0" smtClean="0">
                <a:solidFill>
                  <a:srgbClr val="FF0000"/>
                </a:solidFill>
              </a:rPr>
              <a:t> </a:t>
            </a:r>
            <a:r>
              <a:rPr lang="en-US" altLang="ko-KR" dirty="0" smtClean="0">
                <a:solidFill>
                  <a:srgbClr val="FF0000"/>
                </a:solidFill>
              </a:rPr>
              <a:t>   - Simplification of </a:t>
            </a:r>
            <a:r>
              <a:rPr lang="en-US" altLang="ko-KR" dirty="0" smtClean="0">
                <a:solidFill>
                  <a:srgbClr val="FF0000"/>
                </a:solidFill>
              </a:rPr>
              <a:t>SAO </a:t>
            </a:r>
            <a:r>
              <a:rPr lang="en-US" altLang="ko-KR" dirty="0" smtClean="0">
                <a:solidFill>
                  <a:srgbClr val="FF0000"/>
                </a:solidFill>
              </a:rPr>
              <a:t>encoding process </a:t>
            </a:r>
            <a:endParaRPr lang="en-US" altLang="ko-KR" dirty="0" smtClean="0">
              <a:solidFill>
                <a:srgbClr val="FF0000"/>
              </a:solidFill>
            </a:endParaRPr>
          </a:p>
          <a:p>
            <a:pPr lvl="1">
              <a:buNone/>
            </a:pPr>
            <a:endParaRPr lang="en-US" altLang="ko-KR" dirty="0" smtClean="0">
              <a:solidFill>
                <a:srgbClr val="FF0000"/>
              </a:solidFill>
            </a:endParaRPr>
          </a:p>
          <a:p>
            <a:pPr lvl="1">
              <a:buFont typeface="Wingdings" pitchFamily="2" charset="2"/>
              <a:buChar char="Ø"/>
            </a:pPr>
            <a:r>
              <a:rPr lang="en-US" altLang="ko-KR" dirty="0" smtClean="0"/>
              <a:t> </a:t>
            </a:r>
            <a:r>
              <a:rPr lang="en-US" altLang="ko-KR" sz="3100" u="sng" dirty="0" smtClean="0"/>
              <a:t>Orthogonal to </a:t>
            </a:r>
            <a:r>
              <a:rPr lang="en-US" altLang="ko-KR" sz="3100" u="sng" dirty="0" err="1" smtClean="0"/>
              <a:t>migrational</a:t>
            </a:r>
            <a:r>
              <a:rPr lang="en-US" altLang="ko-KR" sz="3100" u="sng" dirty="0" smtClean="0"/>
              <a:t> changes (to </a:t>
            </a:r>
            <a:r>
              <a:rPr lang="en-US" altLang="ko-KR" sz="3100" u="sng" dirty="0" smtClean="0"/>
              <a:t>latest HM)</a:t>
            </a:r>
          </a:p>
          <a:p>
            <a:pPr lvl="1">
              <a:buNone/>
            </a:pPr>
            <a:r>
              <a:rPr lang="en-US" altLang="ko-KR" dirty="0" smtClean="0"/>
              <a:t> </a:t>
            </a:r>
            <a:r>
              <a:rPr lang="en-US" altLang="ko-KR" dirty="0" smtClean="0"/>
              <a:t>   - Non-interleaved (HM6.X) vs. Interleaved (HM8.x &amp; beyond) </a:t>
            </a:r>
          </a:p>
          <a:p>
            <a:pPr lvl="1">
              <a:buNone/>
            </a:pPr>
            <a:r>
              <a:rPr lang="en-US" altLang="ko-KR" dirty="0" smtClean="0"/>
              <a:t> </a:t>
            </a:r>
            <a:r>
              <a:rPr lang="en-US" altLang="ko-KR" dirty="0" smtClean="0"/>
              <a:t>     : SAO parameter determination:  </a:t>
            </a:r>
            <a:r>
              <a:rPr lang="en-US" altLang="ko-KR" dirty="0" err="1" smtClean="0"/>
              <a:t>Quadtree</a:t>
            </a:r>
            <a:r>
              <a:rPr lang="en-US" altLang="ko-KR" dirty="0" smtClean="0"/>
              <a:t> vs. LCU </a:t>
            </a:r>
          </a:p>
          <a:p>
            <a:pPr lvl="1">
              <a:buNone/>
            </a:pPr>
            <a:r>
              <a:rPr lang="en-US" altLang="ko-KR" dirty="0" smtClean="0"/>
              <a:t> </a:t>
            </a:r>
            <a:r>
              <a:rPr lang="en-US" altLang="ko-KR" dirty="0" smtClean="0"/>
              <a:t>     : SAO parameter signaling (SE parsing): APS vs. LCU</a:t>
            </a:r>
          </a:p>
          <a:p>
            <a:pPr lvl="1">
              <a:buNone/>
            </a:pPr>
            <a:endParaRPr lang="en-US" altLang="ko-KR" dirty="0" smtClean="0"/>
          </a:p>
          <a:p>
            <a:pPr lvl="1">
              <a:buNone/>
            </a:pPr>
            <a:r>
              <a:rPr lang="en-US" altLang="ko-KR" dirty="0" smtClean="0"/>
              <a:t> </a:t>
            </a:r>
            <a:r>
              <a:rPr lang="en-US" altLang="ko-KR" dirty="0" smtClean="0"/>
              <a:t>   - In both cases, copy </a:t>
            </a:r>
            <a:r>
              <a:rPr lang="en-US" altLang="ko-KR" dirty="0" smtClean="0">
                <a:solidFill>
                  <a:srgbClr val="FF0000"/>
                </a:solidFill>
              </a:rPr>
              <a:t>stored</a:t>
            </a:r>
            <a:r>
              <a:rPr lang="en-US" altLang="ko-KR" dirty="0" smtClean="0"/>
              <a:t> SAO parameters per LCU</a:t>
            </a:r>
          </a:p>
          <a:p>
            <a:pPr lvl="1">
              <a:buNone/>
            </a:pPr>
            <a:r>
              <a:rPr lang="en-US" altLang="ko-KR" dirty="0" smtClean="0"/>
              <a:t> </a:t>
            </a:r>
            <a:r>
              <a:rPr lang="en-US" altLang="ko-KR" dirty="0" smtClean="0"/>
              <a:t>     : akin to motion/mode info pred. (CE5), but much simpler</a:t>
            </a:r>
            <a:r>
              <a:rPr lang="en-US" altLang="ko-KR" dirty="0" smtClean="0"/>
              <a:t>  </a:t>
            </a:r>
            <a:endParaRPr lang="en-US" altLang="ko-KR" dirty="0" smtClean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11156"/>
          </a:xfrm>
        </p:spPr>
        <p:txBody>
          <a:bodyPr>
            <a:noAutofit/>
          </a:bodyPr>
          <a:lstStyle/>
          <a:p>
            <a:r>
              <a:rPr lang="en-US" altLang="ko-KR" sz="2800" dirty="0" smtClean="0"/>
              <a:t>Answers to questions noted in chairs’ note</a:t>
            </a:r>
            <a:endParaRPr lang="ko-KR" altLang="en-US" sz="2800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214282" y="928670"/>
            <a:ext cx="8686800" cy="5168905"/>
          </a:xfrm>
        </p:spPr>
        <p:txBody>
          <a:bodyPr>
            <a:normAutofit lnSpcReduction="10000"/>
          </a:bodyPr>
          <a:lstStyle/>
          <a:p>
            <a:pPr marL="457200" lvl="0" indent="-457200">
              <a:buNone/>
            </a:pPr>
            <a:r>
              <a:rPr lang="en-US" altLang="ko-KR" sz="2400" dirty="0" smtClean="0">
                <a:solidFill>
                  <a:prstClr val="black"/>
                </a:solidFill>
              </a:rPr>
              <a:t>Q1) There </a:t>
            </a:r>
            <a:r>
              <a:rPr lang="en-US" altLang="ko-KR" sz="2400" dirty="0" smtClean="0">
                <a:solidFill>
                  <a:prstClr val="black"/>
                </a:solidFill>
              </a:rPr>
              <a:t>were concerns about seeing this proposal for the first time and imposing significant changes</a:t>
            </a:r>
            <a:r>
              <a:rPr lang="en-US" altLang="ko-KR" sz="2400" dirty="0" smtClean="0">
                <a:solidFill>
                  <a:prstClr val="black"/>
                </a:solidFill>
              </a:rPr>
              <a:t>.</a:t>
            </a:r>
            <a:endParaRPr lang="en-US" altLang="ko-KR" sz="2200" dirty="0" smtClean="0"/>
          </a:p>
          <a:p>
            <a:pPr>
              <a:buFont typeface="Symbol"/>
              <a:buChar char="Þ"/>
            </a:pPr>
            <a:endParaRPr lang="en-US" altLang="ko-KR" sz="2400" dirty="0" smtClean="0">
              <a:solidFill>
                <a:srgbClr val="FF0000"/>
              </a:solidFill>
              <a:effectLst/>
            </a:endParaRPr>
          </a:p>
          <a:p>
            <a:pPr algn="ctr">
              <a:buNone/>
            </a:pPr>
            <a:r>
              <a:rPr lang="en-US" altLang="ko-KR" sz="2400" dirty="0" smtClean="0">
                <a:solidFill>
                  <a:srgbClr val="FF0000"/>
                </a:solidFill>
                <a:effectLst/>
              </a:rPr>
              <a:t>Changes </a:t>
            </a:r>
            <a:r>
              <a:rPr lang="en-US" altLang="ko-KR" sz="2400" dirty="0" smtClean="0">
                <a:solidFill>
                  <a:srgbClr val="FF0000"/>
                </a:solidFill>
                <a:effectLst/>
              </a:rPr>
              <a:t>are limited </a:t>
            </a:r>
            <a:r>
              <a:rPr lang="en-US" altLang="ko-KR" sz="1900" dirty="0" smtClean="0">
                <a:solidFill>
                  <a:srgbClr val="FF0000"/>
                </a:solidFill>
                <a:effectLst/>
              </a:rPr>
              <a:t>(</a:t>
            </a:r>
            <a:r>
              <a:rPr lang="en-US" altLang="ko-KR" sz="1900" dirty="0" smtClean="0">
                <a:solidFill>
                  <a:srgbClr val="FF0000"/>
                </a:solidFill>
                <a:effectLst/>
              </a:rPr>
              <a:t>see </a:t>
            </a:r>
            <a:r>
              <a:rPr lang="en-US" altLang="ko-KR" sz="1900" dirty="0" smtClean="0">
                <a:solidFill>
                  <a:srgbClr val="FF0000"/>
                </a:solidFill>
                <a:effectLst/>
              </a:rPr>
              <a:t>JCT3V-B0130_WD_1_r2.doc &amp;</a:t>
            </a:r>
          </a:p>
          <a:p>
            <a:pPr algn="ctr">
              <a:buNone/>
            </a:pPr>
            <a:r>
              <a:rPr lang="en-US" altLang="ko-KR" sz="1900" dirty="0" smtClean="0">
                <a:solidFill>
                  <a:srgbClr val="FF0000"/>
                </a:solidFill>
                <a:effectLst/>
              </a:rPr>
              <a:t>JCT3V-B0130_WD_2_r2.doc for methods 1 &amp; 2, respectively)</a:t>
            </a:r>
          </a:p>
          <a:p>
            <a:pPr algn="ctr">
              <a:buNone/>
            </a:pPr>
            <a:endParaRPr lang="en-US" altLang="ko-KR" sz="2400" dirty="0" smtClean="0">
              <a:solidFill>
                <a:srgbClr val="FF0000"/>
              </a:solidFill>
              <a:effectLst/>
            </a:endParaRPr>
          </a:p>
          <a:p>
            <a:pPr lvl="0">
              <a:buNone/>
            </a:pPr>
            <a:r>
              <a:rPr lang="en-US" altLang="ko-KR" sz="2400" dirty="0" smtClean="0">
                <a:solidFill>
                  <a:srgbClr val="FF0000"/>
                </a:solidFill>
                <a:effectLst/>
              </a:rPr>
              <a:t> </a:t>
            </a:r>
            <a:r>
              <a:rPr lang="en-US" altLang="ko-KR" sz="2400" dirty="0" smtClean="0">
                <a:solidFill>
                  <a:srgbClr val="FF0000"/>
                </a:solidFill>
                <a:effectLst/>
              </a:rPr>
              <a:t>   </a:t>
            </a:r>
            <a:r>
              <a:rPr lang="en-US" altLang="ko-KR" sz="2400" dirty="0" smtClean="0">
                <a:solidFill>
                  <a:schemeClr val="accent1"/>
                </a:solidFill>
                <a:effectLst/>
              </a:rPr>
              <a:t>- does </a:t>
            </a:r>
            <a:r>
              <a:rPr lang="en-US" altLang="ko-KR" sz="2400" dirty="0" smtClean="0">
                <a:solidFill>
                  <a:schemeClr val="accent1"/>
                </a:solidFill>
                <a:effectLst/>
              </a:rPr>
              <a:t>not touch upon SAO </a:t>
            </a:r>
            <a:r>
              <a:rPr lang="en-US" altLang="ko-KR" sz="2400" dirty="0" smtClean="0">
                <a:solidFill>
                  <a:schemeClr val="accent1"/>
                </a:solidFill>
                <a:effectLst/>
              </a:rPr>
              <a:t>filtering process itself</a:t>
            </a:r>
          </a:p>
          <a:p>
            <a:pPr lvl="0">
              <a:buNone/>
            </a:pPr>
            <a:r>
              <a:rPr lang="en-US" altLang="ko-KR" sz="2400" dirty="0" smtClean="0">
                <a:solidFill>
                  <a:schemeClr val="accent1"/>
                </a:solidFill>
                <a:effectLst/>
              </a:rPr>
              <a:t> </a:t>
            </a:r>
            <a:r>
              <a:rPr lang="en-US" altLang="ko-KR" sz="2400" dirty="0" smtClean="0">
                <a:solidFill>
                  <a:schemeClr val="accent1"/>
                </a:solidFill>
                <a:effectLst/>
              </a:rPr>
              <a:t>   - independent of related </a:t>
            </a:r>
            <a:r>
              <a:rPr lang="en-US" altLang="ko-KR" sz="2400" dirty="0" smtClean="0">
                <a:solidFill>
                  <a:schemeClr val="accent1"/>
                </a:solidFill>
                <a:effectLst/>
              </a:rPr>
              <a:t>SE parsing </a:t>
            </a:r>
            <a:r>
              <a:rPr lang="en-US" altLang="ko-KR" sz="2400" dirty="0" smtClean="0">
                <a:solidFill>
                  <a:schemeClr val="accent1"/>
                </a:solidFill>
                <a:effectLst/>
              </a:rPr>
              <a:t>process</a:t>
            </a:r>
          </a:p>
          <a:p>
            <a:pPr lvl="0">
              <a:buNone/>
            </a:pPr>
            <a:r>
              <a:rPr lang="en-US" altLang="ko-KR" sz="2400" dirty="0" smtClean="0">
                <a:solidFill>
                  <a:schemeClr val="accent1"/>
                </a:solidFill>
                <a:effectLst/>
              </a:rPr>
              <a:t> </a:t>
            </a:r>
            <a:r>
              <a:rPr lang="en-US" altLang="ko-KR" sz="2400" dirty="0" smtClean="0">
                <a:solidFill>
                  <a:schemeClr val="accent1"/>
                </a:solidFill>
                <a:effectLst/>
              </a:rPr>
              <a:t>   - independent of SAO parameter determination process (i.e., </a:t>
            </a:r>
            <a:r>
              <a:rPr lang="en-US" altLang="ko-KR" sz="2400" dirty="0" err="1" smtClean="0">
                <a:solidFill>
                  <a:schemeClr val="accent1"/>
                </a:solidFill>
                <a:effectLst/>
              </a:rPr>
              <a:t>Quadtree</a:t>
            </a:r>
            <a:r>
              <a:rPr lang="en-US" altLang="ko-KR" sz="2400" dirty="0" smtClean="0">
                <a:solidFill>
                  <a:schemeClr val="accent1"/>
                </a:solidFill>
                <a:effectLst/>
              </a:rPr>
              <a:t> vs. Interleaved)</a:t>
            </a:r>
          </a:p>
          <a:p>
            <a:pPr lvl="0">
              <a:buNone/>
            </a:pPr>
            <a:r>
              <a:rPr lang="en-US" altLang="ko-KR" sz="2400" dirty="0" smtClean="0">
                <a:solidFill>
                  <a:schemeClr val="accent1"/>
                </a:solidFill>
                <a:effectLst/>
              </a:rPr>
              <a:t> </a:t>
            </a:r>
            <a:r>
              <a:rPr lang="en-US" altLang="ko-KR" sz="2400" dirty="0" smtClean="0">
                <a:solidFill>
                  <a:schemeClr val="accent1"/>
                </a:solidFill>
                <a:effectLst/>
              </a:rPr>
              <a:t>   - Simply proposes </a:t>
            </a:r>
            <a:r>
              <a:rPr lang="en-US" altLang="ko-KR" sz="2400" dirty="0" smtClean="0">
                <a:solidFill>
                  <a:schemeClr val="accent1"/>
                </a:solidFill>
                <a:effectLst/>
              </a:rPr>
              <a:t>to copy the stored filter data </a:t>
            </a:r>
            <a:r>
              <a:rPr lang="en-US" altLang="ko-KR" sz="2400" dirty="0" smtClean="0">
                <a:solidFill>
                  <a:schemeClr val="accent1"/>
                </a:solidFill>
                <a:effectLst/>
              </a:rPr>
              <a:t>in LUC from </a:t>
            </a:r>
            <a:r>
              <a:rPr lang="en-US" altLang="ko-KR" sz="2400" dirty="0" smtClean="0">
                <a:solidFill>
                  <a:schemeClr val="accent1"/>
                </a:solidFill>
                <a:effectLst/>
              </a:rPr>
              <a:t>the </a:t>
            </a:r>
            <a:r>
              <a:rPr lang="en-US" altLang="ko-KR" sz="2400" dirty="0" err="1" smtClean="0">
                <a:solidFill>
                  <a:schemeClr val="accent1"/>
                </a:solidFill>
                <a:effectLst/>
              </a:rPr>
              <a:t>baseview</a:t>
            </a:r>
            <a:r>
              <a:rPr lang="en-US" altLang="ko-KR" sz="2400" dirty="0" smtClean="0">
                <a:solidFill>
                  <a:schemeClr val="accent1"/>
                </a:solidFill>
                <a:effectLst/>
              </a:rPr>
              <a:t> </a:t>
            </a:r>
            <a:r>
              <a:rPr lang="en-US" altLang="ko-KR" sz="2400" dirty="0" smtClean="0">
                <a:solidFill>
                  <a:schemeClr val="accent1"/>
                </a:solidFill>
                <a:effectLst/>
              </a:rPr>
              <a:t>and use it without having to parse &amp; derive the filter </a:t>
            </a:r>
            <a:r>
              <a:rPr lang="en-US" altLang="ko-KR" sz="2400" dirty="0" smtClean="0">
                <a:solidFill>
                  <a:schemeClr val="accent1"/>
                </a:solidFill>
                <a:effectLst/>
              </a:rPr>
              <a:t>parameter again for the dependent view</a:t>
            </a:r>
            <a:endParaRPr lang="en-US" altLang="ko-KR" sz="2400" dirty="0" smtClean="0">
              <a:solidFill>
                <a:schemeClr val="accent1"/>
              </a:solidFill>
              <a:effectLst/>
            </a:endParaRPr>
          </a:p>
          <a:p>
            <a:pPr lvl="1">
              <a:buFont typeface="Symbol"/>
              <a:buChar char="Þ"/>
            </a:pPr>
            <a:endParaRPr lang="en-US" altLang="ko-KR" sz="2000" dirty="0" smtClean="0">
              <a:solidFill>
                <a:srgbClr val="FF0000"/>
              </a:solidFill>
            </a:endParaRPr>
          </a:p>
          <a:p>
            <a:pPr lvl="1">
              <a:buNone/>
            </a:pPr>
            <a:endParaRPr lang="en-US" altLang="ko-KR" sz="2000" dirty="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Introduction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/>
              <a:t>Sample Adaptive Offset (SAO) Process</a:t>
            </a:r>
          </a:p>
          <a:p>
            <a:pPr lvl="1"/>
            <a:r>
              <a:rPr lang="en-US" altLang="ko-KR" dirty="0" smtClean="0"/>
              <a:t>In-loop filter for reconstructed signal by using offset values </a:t>
            </a:r>
            <a:r>
              <a:rPr lang="en-US" altLang="ko-KR" sz="2000" dirty="0" smtClean="0"/>
              <a:t>(</a:t>
            </a:r>
            <a:r>
              <a:rPr lang="en-US" altLang="ko-KR" sz="2000" dirty="0" err="1" smtClean="0"/>
              <a:t>org</a:t>
            </a:r>
            <a:r>
              <a:rPr lang="en-US" altLang="ko-KR" sz="2000" dirty="0" err="1" smtClean="0">
                <a:latin typeface="맑은 고딕"/>
                <a:ea typeface="맑은 고딕"/>
              </a:rPr>
              <a:t>∽</a:t>
            </a:r>
            <a:r>
              <a:rPr lang="en-US" altLang="ko-KR" sz="2000" dirty="0" err="1" smtClean="0"/>
              <a:t>rec</a:t>
            </a:r>
            <a:r>
              <a:rPr lang="en-US" altLang="ko-KR" sz="2000" dirty="0" smtClean="0"/>
              <a:t>’=</a:t>
            </a:r>
            <a:r>
              <a:rPr lang="en-US" altLang="ko-KR" sz="2000" dirty="0" err="1" smtClean="0"/>
              <a:t>rec+offset</a:t>
            </a:r>
            <a:r>
              <a:rPr lang="en-US" altLang="ko-KR" sz="2000" dirty="0" smtClean="0"/>
              <a:t>)</a:t>
            </a:r>
            <a:endParaRPr lang="en-US" altLang="ko-KR" dirty="0" smtClean="0"/>
          </a:p>
          <a:p>
            <a:pPr lvl="1"/>
            <a:r>
              <a:rPr lang="en-US" altLang="ko-KR" dirty="0" smtClean="0"/>
              <a:t>SAO parameters : LCU-based merge flags, offset type and values</a:t>
            </a:r>
            <a:endParaRPr lang="ko-KR" altLang="en-US" dirty="0"/>
          </a:p>
        </p:txBody>
      </p:sp>
      <p:grpSp>
        <p:nvGrpSpPr>
          <p:cNvPr id="8" name="그룹 7"/>
          <p:cNvGrpSpPr/>
          <p:nvPr/>
        </p:nvGrpSpPr>
        <p:grpSpPr>
          <a:xfrm>
            <a:off x="2277438" y="4077072"/>
            <a:ext cx="2303554" cy="2303554"/>
            <a:chOff x="1563058" y="4277710"/>
            <a:chExt cx="2303554" cy="2303554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4" name="직사각형 3"/>
            <p:cNvSpPr/>
            <p:nvPr/>
          </p:nvSpPr>
          <p:spPr>
            <a:xfrm>
              <a:off x="2714612" y="5429264"/>
              <a:ext cx="1152000" cy="11520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/>
              <a:r>
                <a:rPr lang="en-US" altLang="ko-KR" b="1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Current</a:t>
              </a:r>
            </a:p>
            <a:p>
              <a:pPr lvl="0"/>
              <a:endParaRPr lang="en-US" altLang="ko-KR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  <a:p>
              <a:pPr lvl="0"/>
              <a:endParaRPr lang="en-US" altLang="ko-KR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  <a:p>
              <a:pPr lvl="0" algn="r"/>
              <a:r>
                <a:rPr lang="en-US" altLang="ko-KR" b="1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LCU</a:t>
              </a:r>
              <a:endParaRPr lang="ko-KR" altLang="en-US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" name="직사각형 4"/>
            <p:cNvSpPr/>
            <p:nvPr/>
          </p:nvSpPr>
          <p:spPr>
            <a:xfrm>
              <a:off x="2714612" y="4277710"/>
              <a:ext cx="1152000" cy="11520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/>
              <a:r>
                <a:rPr lang="en-US" altLang="ko-KR" b="1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Up</a:t>
              </a:r>
            </a:p>
            <a:p>
              <a:pPr lvl="0"/>
              <a:endParaRPr lang="en-US" altLang="ko-KR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  <a:p>
              <a:pPr lvl="0"/>
              <a:endParaRPr lang="en-US" altLang="ko-KR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  <a:p>
              <a:pPr lvl="0" algn="r"/>
              <a:r>
                <a:rPr lang="en-US" altLang="ko-KR" b="1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LCU</a:t>
              </a:r>
              <a:endParaRPr lang="ko-KR" altLang="en-US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" name="직사각형 5"/>
            <p:cNvSpPr/>
            <p:nvPr/>
          </p:nvSpPr>
          <p:spPr>
            <a:xfrm>
              <a:off x="1563058" y="5429264"/>
              <a:ext cx="1152000" cy="11520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/>
              <a:r>
                <a:rPr lang="en-US" altLang="ko-KR" b="1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Left</a:t>
              </a:r>
            </a:p>
            <a:p>
              <a:pPr lvl="0"/>
              <a:endParaRPr lang="en-US" altLang="ko-KR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  <a:p>
              <a:pPr lvl="0"/>
              <a:endParaRPr lang="en-US" altLang="ko-KR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  <a:p>
              <a:pPr lvl="0" algn="r"/>
              <a:r>
                <a:rPr lang="en-US" altLang="ko-KR" b="1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LCU</a:t>
              </a:r>
              <a:endParaRPr lang="ko-KR" altLang="en-US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4786314" y="4094611"/>
            <a:ext cx="271464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arenR"/>
            </a:pPr>
            <a:r>
              <a:rPr lang="en-US" altLang="ko-KR" b="1" dirty="0" smtClean="0">
                <a:latin typeface="Arial" pitchFamily="34" charset="0"/>
                <a:cs typeface="Arial" pitchFamily="34" charset="0"/>
              </a:rPr>
              <a:t>Merge Left Flag</a:t>
            </a:r>
          </a:p>
          <a:p>
            <a:pPr marL="342900" indent="-342900">
              <a:buAutoNum type="arabicParenR"/>
            </a:pPr>
            <a:endParaRPr lang="en-US" altLang="ko-KR" b="1" dirty="0" smtClean="0">
              <a:latin typeface="Arial" pitchFamily="34" charset="0"/>
              <a:cs typeface="Arial" pitchFamily="34" charset="0"/>
            </a:endParaRPr>
          </a:p>
          <a:p>
            <a:pPr marL="342900" indent="-342900">
              <a:buAutoNum type="arabicParenR"/>
            </a:pPr>
            <a:endParaRPr lang="en-US" altLang="ko-KR" b="1" dirty="0" smtClean="0">
              <a:latin typeface="Arial" pitchFamily="34" charset="0"/>
              <a:cs typeface="Arial" pitchFamily="34" charset="0"/>
            </a:endParaRPr>
          </a:p>
          <a:p>
            <a:pPr marL="342900" indent="-342900">
              <a:buAutoNum type="arabicParenR"/>
            </a:pPr>
            <a:r>
              <a:rPr lang="en-US" altLang="ko-KR" b="1" dirty="0" smtClean="0">
                <a:latin typeface="Arial" pitchFamily="34" charset="0"/>
                <a:cs typeface="Arial" pitchFamily="34" charset="0"/>
              </a:rPr>
              <a:t>Merge Up Flag</a:t>
            </a:r>
          </a:p>
          <a:p>
            <a:pPr marL="342900" indent="-342900">
              <a:buAutoNum type="arabicParenR"/>
            </a:pPr>
            <a:endParaRPr lang="en-US" altLang="ko-KR" b="1" dirty="0" smtClean="0">
              <a:latin typeface="Arial" pitchFamily="34" charset="0"/>
              <a:cs typeface="Arial" pitchFamily="34" charset="0"/>
            </a:endParaRPr>
          </a:p>
          <a:p>
            <a:pPr marL="342900" indent="-342900">
              <a:buAutoNum type="arabicParenR"/>
            </a:pPr>
            <a:endParaRPr lang="en-US" altLang="ko-KR" b="1" dirty="0" smtClean="0">
              <a:latin typeface="Arial" pitchFamily="34" charset="0"/>
              <a:cs typeface="Arial" pitchFamily="34" charset="0"/>
            </a:endParaRPr>
          </a:p>
          <a:p>
            <a:pPr marL="342900" indent="-342900">
              <a:buAutoNum type="arabicParenR"/>
            </a:pPr>
            <a:r>
              <a:rPr lang="en-US" altLang="ko-KR" b="1" dirty="0" smtClean="0">
                <a:latin typeface="Arial" pitchFamily="34" charset="0"/>
                <a:cs typeface="Arial" pitchFamily="34" charset="0"/>
              </a:rPr>
              <a:t>Offset Type,</a:t>
            </a:r>
          </a:p>
          <a:p>
            <a:pPr marL="342900" indent="-342900"/>
            <a:r>
              <a:rPr lang="en-US" altLang="ko-KR" b="1" dirty="0" smtClean="0">
                <a:latin typeface="Arial" pitchFamily="34" charset="0"/>
                <a:cs typeface="Arial" pitchFamily="34" charset="0"/>
              </a:rPr>
              <a:t>      Offset Values</a:t>
            </a:r>
            <a:endParaRPr lang="ko-KR" altLang="en-US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아래쪽 화살표 12"/>
          <p:cNvSpPr/>
          <p:nvPr/>
        </p:nvSpPr>
        <p:spPr>
          <a:xfrm>
            <a:off x="5723554" y="4485984"/>
            <a:ext cx="500066" cy="357190"/>
          </a:xfrm>
          <a:prstGeom prst="downArrow">
            <a:avLst/>
          </a:prstGeom>
          <a:solidFill>
            <a:schemeClr val="tx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아래쪽 화살표 13"/>
          <p:cNvSpPr/>
          <p:nvPr/>
        </p:nvSpPr>
        <p:spPr>
          <a:xfrm>
            <a:off x="5735170" y="5380494"/>
            <a:ext cx="500066" cy="357190"/>
          </a:xfrm>
          <a:prstGeom prst="downArrow">
            <a:avLst/>
          </a:prstGeom>
          <a:solidFill>
            <a:schemeClr val="tx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11156"/>
          </a:xfrm>
        </p:spPr>
        <p:txBody>
          <a:bodyPr>
            <a:noAutofit/>
          </a:bodyPr>
          <a:lstStyle/>
          <a:p>
            <a:r>
              <a:rPr lang="en-US" altLang="ko-KR" sz="2800" dirty="0" smtClean="0"/>
              <a:t>Answers to questions noted in chairs’ note</a:t>
            </a:r>
            <a:endParaRPr lang="ko-KR" altLang="en-US" sz="2800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214282" y="928670"/>
            <a:ext cx="8686800" cy="5286412"/>
          </a:xfrm>
        </p:spPr>
        <p:txBody>
          <a:bodyPr>
            <a:normAutofit lnSpcReduction="10000"/>
          </a:bodyPr>
          <a:lstStyle/>
          <a:p>
            <a:pPr marL="457200" indent="-457200">
              <a:buNone/>
            </a:pPr>
            <a:r>
              <a:rPr lang="en-US" altLang="ko-KR" sz="2200" dirty="0" smtClean="0"/>
              <a:t>Q2) Change </a:t>
            </a:r>
            <a:r>
              <a:rPr lang="en-US" altLang="ko-KR" sz="2200" dirty="0" smtClean="0"/>
              <a:t>of </a:t>
            </a:r>
            <a:r>
              <a:rPr lang="en-US" altLang="ko-KR" sz="2200" dirty="0" err="1" smtClean="0"/>
              <a:t>signalling</a:t>
            </a:r>
            <a:r>
              <a:rPr lang="en-US" altLang="ko-KR" sz="2200" dirty="0" smtClean="0"/>
              <a:t> of SAO parameters: In HM8.2 SAO parameter is </a:t>
            </a:r>
            <a:r>
              <a:rPr lang="en-US" altLang="ko-KR" sz="2200" dirty="0" err="1" smtClean="0"/>
              <a:t>signalled</a:t>
            </a:r>
            <a:r>
              <a:rPr lang="en-US" altLang="ko-KR" sz="2200" dirty="0" smtClean="0"/>
              <a:t> on CTU level, while in HM6.1 SAO parameters were </a:t>
            </a:r>
            <a:r>
              <a:rPr lang="en-US" altLang="ko-KR" sz="2200" dirty="0" err="1" smtClean="0"/>
              <a:t>signalled</a:t>
            </a:r>
            <a:r>
              <a:rPr lang="en-US" altLang="ko-KR" sz="2200" dirty="0" smtClean="0"/>
              <a:t> on picture level. This may be relevant for the contribution.</a:t>
            </a:r>
          </a:p>
          <a:p>
            <a:pPr marL="457200" indent="-457200">
              <a:buNone/>
            </a:pPr>
            <a:r>
              <a:rPr lang="en-US" altLang="ko-KR" sz="2200" dirty="0" smtClean="0"/>
              <a:t>Q3) One </a:t>
            </a:r>
            <a:r>
              <a:rPr lang="en-US" altLang="ko-KR" sz="2200" dirty="0" smtClean="0"/>
              <a:t>expert expressed, that the encoder </a:t>
            </a:r>
            <a:r>
              <a:rPr lang="en-US" altLang="ko-KR" sz="2200" dirty="0" err="1" smtClean="0"/>
              <a:t>behaviour</a:t>
            </a:r>
            <a:r>
              <a:rPr lang="en-US" altLang="ko-KR" sz="2200" dirty="0" smtClean="0"/>
              <a:t> is completely changed.</a:t>
            </a:r>
          </a:p>
          <a:p>
            <a:pPr marL="457200" indent="-457200">
              <a:buNone/>
            </a:pPr>
            <a:r>
              <a:rPr lang="en-US" altLang="ko-KR" sz="2200" dirty="0" smtClean="0"/>
              <a:t>Q4) There </a:t>
            </a:r>
            <a:r>
              <a:rPr lang="en-US" altLang="ko-KR" sz="2200" dirty="0" smtClean="0"/>
              <a:t>was a question, whether the gains will still be maintained with newer HM-version</a:t>
            </a:r>
            <a:r>
              <a:rPr lang="en-US" altLang="ko-KR" sz="2200" dirty="0" smtClean="0"/>
              <a:t>.</a:t>
            </a:r>
          </a:p>
          <a:p>
            <a:endParaRPr lang="en-US" altLang="ko-KR" sz="2200" dirty="0" smtClean="0"/>
          </a:p>
          <a:p>
            <a:pPr lvl="1" algn="ctr">
              <a:buNone/>
            </a:pPr>
            <a:r>
              <a:rPr lang="en-US" altLang="ko-KR" sz="2400" dirty="0" err="1" smtClean="0">
                <a:solidFill>
                  <a:srgbClr val="FF0000"/>
                </a:solidFill>
              </a:rPr>
              <a:t>Migrational</a:t>
            </a:r>
            <a:r>
              <a:rPr lang="en-US" altLang="ko-KR" sz="2400" dirty="0" smtClean="0">
                <a:solidFill>
                  <a:srgbClr val="FF0000"/>
                </a:solidFill>
              </a:rPr>
              <a:t> </a:t>
            </a:r>
            <a:r>
              <a:rPr lang="en-US" altLang="ko-KR" sz="2400" dirty="0" smtClean="0">
                <a:solidFill>
                  <a:srgbClr val="FF0000"/>
                </a:solidFill>
              </a:rPr>
              <a:t>changes are orthogonal to </a:t>
            </a:r>
            <a:r>
              <a:rPr lang="en-US" altLang="ko-KR" sz="2400" dirty="0" smtClean="0">
                <a:solidFill>
                  <a:srgbClr val="FF0000"/>
                </a:solidFill>
              </a:rPr>
              <a:t>the</a:t>
            </a:r>
          </a:p>
          <a:p>
            <a:pPr lvl="1" algn="ctr">
              <a:buNone/>
            </a:pPr>
            <a:r>
              <a:rPr lang="en-US" altLang="ko-KR" sz="2400" dirty="0" smtClean="0">
                <a:solidFill>
                  <a:srgbClr val="FF0000"/>
                </a:solidFill>
              </a:rPr>
              <a:t>proposal </a:t>
            </a:r>
            <a:r>
              <a:rPr lang="en-US" altLang="ko-KR" sz="2400" dirty="0" smtClean="0">
                <a:solidFill>
                  <a:srgbClr val="FF0000"/>
                </a:solidFill>
              </a:rPr>
              <a:t>(“migration-proof</a:t>
            </a:r>
            <a:r>
              <a:rPr lang="en-US" altLang="ko-KR" sz="2400" dirty="0" smtClean="0">
                <a:solidFill>
                  <a:srgbClr val="FF0000"/>
                </a:solidFill>
              </a:rPr>
              <a:t>”)</a:t>
            </a:r>
          </a:p>
          <a:p>
            <a:pPr lvl="1" algn="ctr">
              <a:buNone/>
            </a:pPr>
            <a:endParaRPr lang="en-US" altLang="ko-KR" sz="2400" dirty="0" smtClean="0">
              <a:solidFill>
                <a:srgbClr val="FF0000"/>
              </a:solidFill>
            </a:endParaRPr>
          </a:p>
          <a:p>
            <a:pPr lvl="1">
              <a:buNone/>
            </a:pPr>
            <a:r>
              <a:rPr lang="en-US" altLang="ko-KR" sz="2400" dirty="0" smtClean="0">
                <a:solidFill>
                  <a:schemeClr val="accent1"/>
                </a:solidFill>
              </a:rPr>
              <a:t>-  SAO </a:t>
            </a:r>
            <a:r>
              <a:rPr lang="en-US" altLang="ko-KR" sz="2400" dirty="0" smtClean="0">
                <a:solidFill>
                  <a:schemeClr val="accent1"/>
                </a:solidFill>
              </a:rPr>
              <a:t>parameters </a:t>
            </a:r>
            <a:r>
              <a:rPr lang="en-US" altLang="ko-KR" sz="2400" dirty="0" smtClean="0">
                <a:solidFill>
                  <a:schemeClr val="accent1"/>
                </a:solidFill>
              </a:rPr>
              <a:t>are copied from </a:t>
            </a:r>
            <a:r>
              <a:rPr lang="en-US" altLang="ko-KR" sz="2400" dirty="0" smtClean="0">
                <a:solidFill>
                  <a:schemeClr val="accent1"/>
                </a:solidFill>
              </a:rPr>
              <a:t>the exactly same data-structure (or memory area) used for decoding LCUs </a:t>
            </a:r>
            <a:r>
              <a:rPr lang="en-US" altLang="ko-KR" sz="2400" dirty="0" smtClean="0">
                <a:solidFill>
                  <a:schemeClr val="accent1"/>
                </a:solidFill>
              </a:rPr>
              <a:t>be it interleaved or non-interleaved mode.</a:t>
            </a:r>
            <a:endParaRPr lang="en-US" altLang="ko-KR" sz="2400" dirty="0" smtClean="0">
              <a:solidFill>
                <a:schemeClr val="accent1"/>
              </a:solidFill>
            </a:endParaRPr>
          </a:p>
          <a:p>
            <a:pPr lvl="1">
              <a:buFont typeface="Symbol"/>
              <a:buChar char="Þ"/>
            </a:pPr>
            <a:endParaRPr lang="en-US" altLang="ko-KR" sz="2000" dirty="0" smtClean="0">
              <a:solidFill>
                <a:srgbClr val="FF0000"/>
              </a:solidFill>
            </a:endParaRPr>
          </a:p>
          <a:p>
            <a:pPr lvl="1">
              <a:buNone/>
            </a:pPr>
            <a:endParaRPr lang="en-US" altLang="ko-KR" sz="2000" dirty="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그룹 14"/>
          <p:cNvGrpSpPr/>
          <p:nvPr/>
        </p:nvGrpSpPr>
        <p:grpSpPr>
          <a:xfrm>
            <a:off x="1331640" y="1222712"/>
            <a:ext cx="6379769" cy="4086267"/>
            <a:chOff x="1259632" y="1222712"/>
            <a:chExt cx="6379769" cy="4086267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59632" y="1222712"/>
              <a:ext cx="2381134" cy="407849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27" name="Picture 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49016" y="1222712"/>
              <a:ext cx="2390385" cy="408626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pSp>
        <p:nvGrpSpPr>
          <p:cNvPr id="19" name="그룹 18"/>
          <p:cNvGrpSpPr/>
          <p:nvPr/>
        </p:nvGrpSpPr>
        <p:grpSpPr>
          <a:xfrm>
            <a:off x="827784" y="5338149"/>
            <a:ext cx="7488432" cy="727851"/>
            <a:chOff x="755576" y="5373216"/>
            <a:chExt cx="7488432" cy="727851"/>
          </a:xfrm>
        </p:grpSpPr>
        <p:sp>
          <p:nvSpPr>
            <p:cNvPr id="20" name="TextBox 19"/>
            <p:cNvSpPr txBox="1"/>
            <p:nvPr/>
          </p:nvSpPr>
          <p:spPr>
            <a:xfrm>
              <a:off x="755576" y="5373216"/>
              <a:ext cx="3600000" cy="707886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2000" b="1" dirty="0" err="1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itchFamily="34" charset="0"/>
                  <a:cs typeface="Arial" pitchFamily="34" charset="0"/>
                </a:rPr>
                <a:t>Quadtree</a:t>
              </a:r>
              <a:r>
                <a:rPr lang="en-US" altLang="ko-KR" sz="2000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itchFamily="34" charset="0"/>
                  <a:cs typeface="Arial" pitchFamily="34" charset="0"/>
                </a:rPr>
                <a:t>-based RD-opt.</a:t>
              </a:r>
            </a:p>
            <a:p>
              <a:pPr algn="ctr"/>
              <a:r>
                <a:rPr lang="en-US" altLang="ko-KR" sz="2000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itchFamily="34" charset="0"/>
                  <a:cs typeface="Arial" pitchFamily="34" charset="0"/>
                </a:rPr>
                <a:t>3DV-HEVC CTC mode</a:t>
              </a:r>
              <a:endParaRPr lang="ko-KR" alt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4644008" y="5393181"/>
              <a:ext cx="3600000" cy="707886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2000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itchFamily="34" charset="0"/>
                  <a:cs typeface="Arial" pitchFamily="34" charset="0"/>
                </a:rPr>
                <a:t>LCU-based RD-opt.</a:t>
              </a:r>
            </a:p>
            <a:p>
              <a:pPr algn="ctr"/>
              <a:r>
                <a:rPr lang="en-US" altLang="ko-KR" sz="2000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itchFamily="34" charset="0"/>
                  <a:cs typeface="Arial" pitchFamily="34" charset="0"/>
                </a:rPr>
                <a:t>Current HEVC mode</a:t>
              </a:r>
              <a:endParaRPr lang="ko-KR" alt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16" name="직사각형 15"/>
          <p:cNvSpPr/>
          <p:nvPr/>
        </p:nvSpPr>
        <p:spPr>
          <a:xfrm>
            <a:off x="4427984" y="1196752"/>
            <a:ext cx="4176464" cy="4858390"/>
          </a:xfrm>
          <a:prstGeom prst="rect">
            <a:avLst/>
          </a:prstGeom>
          <a:solidFill>
            <a:schemeClr val="bg1">
              <a:alpha val="9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ko-KR" dirty="0" smtClean="0"/>
              <a:t>SAO Parameter Determination</a:t>
            </a:r>
            <a:endParaRPr lang="ko-KR" altLang="en-US" dirty="0"/>
          </a:p>
        </p:txBody>
      </p:sp>
    </p:spTree>
    <p:extLst>
      <p:ext uri="{BB962C8B-B14F-4D97-AF65-F5344CB8AC3E}">
        <p14:creationId xmlns="" xmlns:p14="http://schemas.microsoft.com/office/powerpoint/2010/main" val="3268718970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ko-KR" dirty="0" smtClean="0"/>
              <a:t>SAO Parameter </a:t>
            </a:r>
            <a:r>
              <a:rPr lang="en-US" altLang="ko-KR" dirty="0" smtClean="0"/>
              <a:t>Determination</a:t>
            </a:r>
            <a:r>
              <a:rPr lang="en-US" altLang="ko-KR" dirty="0" smtClean="0"/>
              <a:t> </a:t>
            </a:r>
            <a:endParaRPr lang="ko-KR" altLang="en-US" dirty="0"/>
          </a:p>
        </p:txBody>
      </p:sp>
      <p:grpSp>
        <p:nvGrpSpPr>
          <p:cNvPr id="15" name="그룹 14"/>
          <p:cNvGrpSpPr/>
          <p:nvPr/>
        </p:nvGrpSpPr>
        <p:grpSpPr>
          <a:xfrm>
            <a:off x="1331640" y="1222712"/>
            <a:ext cx="6379769" cy="4086267"/>
            <a:chOff x="1259632" y="1222712"/>
            <a:chExt cx="6379769" cy="4086267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59632" y="1222712"/>
              <a:ext cx="2381134" cy="407849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27" name="Picture 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49016" y="1222712"/>
              <a:ext cx="2390385" cy="408626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pSp>
        <p:nvGrpSpPr>
          <p:cNvPr id="9" name="그룹 8"/>
          <p:cNvGrpSpPr/>
          <p:nvPr/>
        </p:nvGrpSpPr>
        <p:grpSpPr>
          <a:xfrm>
            <a:off x="827784" y="5338149"/>
            <a:ext cx="7488432" cy="727851"/>
            <a:chOff x="755576" y="5373216"/>
            <a:chExt cx="7488432" cy="727851"/>
          </a:xfrm>
        </p:grpSpPr>
        <p:sp>
          <p:nvSpPr>
            <p:cNvPr id="10" name="TextBox 9"/>
            <p:cNvSpPr txBox="1"/>
            <p:nvPr/>
          </p:nvSpPr>
          <p:spPr>
            <a:xfrm>
              <a:off x="755576" y="5373216"/>
              <a:ext cx="3600000" cy="707886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2000" b="1" dirty="0" err="1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itchFamily="34" charset="0"/>
                  <a:cs typeface="Arial" pitchFamily="34" charset="0"/>
                </a:rPr>
                <a:t>Quadtree</a:t>
              </a:r>
              <a:r>
                <a:rPr lang="en-US" altLang="ko-KR" sz="2000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itchFamily="34" charset="0"/>
                  <a:cs typeface="Arial" pitchFamily="34" charset="0"/>
                </a:rPr>
                <a:t>-based RD-opt.</a:t>
              </a:r>
            </a:p>
            <a:p>
              <a:pPr algn="ctr"/>
              <a:r>
                <a:rPr lang="en-US" altLang="ko-KR" sz="2000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itchFamily="34" charset="0"/>
                  <a:cs typeface="Arial" pitchFamily="34" charset="0"/>
                </a:rPr>
                <a:t>3DV-HEVC CTC mode</a:t>
              </a:r>
              <a:endParaRPr lang="ko-KR" alt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4644008" y="5393181"/>
              <a:ext cx="3600000" cy="707886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2000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itchFamily="34" charset="0"/>
                  <a:cs typeface="Arial" pitchFamily="34" charset="0"/>
                </a:rPr>
                <a:t>LCU-based RD-opt.</a:t>
              </a:r>
            </a:p>
            <a:p>
              <a:pPr algn="ctr"/>
              <a:r>
                <a:rPr lang="en-US" altLang="ko-KR" sz="2000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itchFamily="34" charset="0"/>
                  <a:cs typeface="Arial" pitchFamily="34" charset="0"/>
                </a:rPr>
                <a:t>Current HEVC mode</a:t>
              </a:r>
              <a:endParaRPr lang="ko-KR" alt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="" xmlns:p14="http://schemas.microsoft.com/office/powerpoint/2010/main" val="1521805793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그룹 8"/>
          <p:cNvGrpSpPr/>
          <p:nvPr/>
        </p:nvGrpSpPr>
        <p:grpSpPr>
          <a:xfrm>
            <a:off x="827784" y="5338149"/>
            <a:ext cx="7488432" cy="727851"/>
            <a:chOff x="755576" y="5373216"/>
            <a:chExt cx="7488432" cy="727851"/>
          </a:xfrm>
        </p:grpSpPr>
        <p:sp>
          <p:nvSpPr>
            <p:cNvPr id="10" name="TextBox 9"/>
            <p:cNvSpPr txBox="1"/>
            <p:nvPr/>
          </p:nvSpPr>
          <p:spPr>
            <a:xfrm>
              <a:off x="755576" y="5373216"/>
              <a:ext cx="3600000" cy="707886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2000" b="1" dirty="0" err="1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itchFamily="34" charset="0"/>
                  <a:cs typeface="Arial" pitchFamily="34" charset="0"/>
                </a:rPr>
                <a:t>Quadtree</a:t>
              </a:r>
              <a:r>
                <a:rPr lang="en-US" altLang="ko-KR" sz="2000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itchFamily="34" charset="0"/>
                  <a:cs typeface="Arial" pitchFamily="34" charset="0"/>
                </a:rPr>
                <a:t>-based RD-opt.</a:t>
              </a:r>
            </a:p>
            <a:p>
              <a:pPr algn="ctr"/>
              <a:r>
                <a:rPr lang="en-US" altLang="ko-KR" sz="2000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itchFamily="34" charset="0"/>
                  <a:cs typeface="Arial" pitchFamily="34" charset="0"/>
                </a:rPr>
                <a:t>3DV-HEVC CTC mode</a:t>
              </a:r>
              <a:endParaRPr lang="ko-KR" alt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4644008" y="5393181"/>
              <a:ext cx="3600000" cy="707886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2000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itchFamily="34" charset="0"/>
                  <a:cs typeface="Arial" pitchFamily="34" charset="0"/>
                </a:rPr>
                <a:t>LCU-based RD-opt.</a:t>
              </a:r>
            </a:p>
            <a:p>
              <a:pPr algn="ctr"/>
              <a:r>
                <a:rPr lang="en-US" altLang="ko-KR" sz="2000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itchFamily="34" charset="0"/>
                  <a:cs typeface="Arial" pitchFamily="34" charset="0"/>
                </a:rPr>
                <a:t>Current HEVC mode</a:t>
              </a:r>
              <a:endParaRPr lang="ko-KR" alt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</p:grpSp>
      <p:graphicFrame>
        <p:nvGraphicFramePr>
          <p:cNvPr id="11" name="표 10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2648137755"/>
              </p:ext>
            </p:extLst>
          </p:nvPr>
        </p:nvGraphicFramePr>
        <p:xfrm>
          <a:off x="4572000" y="2276872"/>
          <a:ext cx="3900440" cy="2133600"/>
        </p:xfrm>
        <a:graphic>
          <a:graphicData uri="http://schemas.openxmlformats.org/drawingml/2006/table">
            <a:tbl>
              <a:tblPr/>
              <a:tblGrid>
                <a:gridCol w="3349317"/>
                <a:gridCol w="551123"/>
              </a:tblGrid>
              <a:tr h="0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 kern="100" dirty="0" err="1" smtClean="0"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parseSliceData</a:t>
                      </a:r>
                      <a:r>
                        <a:rPr lang="en-GB" sz="1400" kern="100" dirty="0" smtClean="0"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(){</a:t>
                      </a:r>
                      <a:endParaRPr lang="ko-KR" sz="1400" kern="100" dirty="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8580" marR="68580" marT="0" marB="0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r>
                        <a:rPr lang="en-US" altLang="ko-KR" sz="1200" b="1" kern="100" dirty="0" err="1" smtClean="0"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Desc</a:t>
                      </a:r>
                      <a:r>
                        <a:rPr lang="en-US" altLang="ko-KR" sz="1200" b="1" kern="100" dirty="0" smtClean="0"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.</a:t>
                      </a:r>
                      <a:endParaRPr lang="ko-KR" sz="1200" b="1" kern="100" dirty="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8580" marR="68580" marT="0" marB="0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altLang="ko-KR" sz="1400" b="0" kern="100" dirty="0" smtClean="0">
                          <a:latin typeface="Arial" pitchFamily="34" charset="0"/>
                          <a:ea typeface="+mn-ea"/>
                          <a:cs typeface="Arial" pitchFamily="34" charset="0"/>
                        </a:rPr>
                        <a:t>do {</a:t>
                      </a:r>
                      <a:endParaRPr lang="ko-KR" sz="1400" b="0" kern="100" dirty="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8580" marR="68580" marT="0" marB="0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endParaRPr lang="en-GB" sz="1200" b="1" kern="100" dirty="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8580" marR="68580" marT="0" marB="0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  <a:tab pos="339725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altLang="ko-KR" sz="1400" b="1" kern="100" dirty="0" smtClean="0"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    </a:t>
                      </a:r>
                      <a:r>
                        <a:rPr lang="en-GB" altLang="ko-KR" sz="1400" b="0" kern="100" dirty="0" smtClean="0"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//</a:t>
                      </a:r>
                      <a:r>
                        <a:rPr lang="en-GB" altLang="ko-KR" sz="1400" b="0" kern="100" baseline="0" dirty="0" smtClean="0"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 for each LCU</a:t>
                      </a:r>
                      <a:endParaRPr lang="ko-KR" sz="1400" b="0" kern="100" dirty="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8580" marR="68580" marT="0" marB="0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300"/>
                        </a:spcAft>
                      </a:pPr>
                      <a:endParaRPr lang="ko-KR" sz="1200" b="1" kern="100" dirty="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8580" marR="68580" marT="0" marB="0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  <a:tab pos="339725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altLang="ko-KR" sz="1400" b="1" kern="100" dirty="0" smtClean="0"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…</a:t>
                      </a:r>
                      <a:endParaRPr lang="ko-KR" sz="1400" b="1" kern="100" dirty="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8580" marR="68580" marT="0" marB="0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300"/>
                        </a:spcAft>
                      </a:pPr>
                      <a:endParaRPr lang="ko-KR" sz="1200" b="1" kern="100" dirty="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8580" marR="68580" marT="0" marB="0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  <a:tab pos="137160" algn="l"/>
                          <a:tab pos="339725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 kern="100" dirty="0"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		if </a:t>
                      </a:r>
                      <a:r>
                        <a:rPr lang="en-GB" sz="1400" kern="100" dirty="0" smtClean="0"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(</a:t>
                      </a:r>
                      <a:r>
                        <a:rPr lang="en-GB" sz="1400" kern="100" dirty="0" err="1" smtClean="0"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slice_sao_interleaving_flag</a:t>
                      </a:r>
                      <a:r>
                        <a:rPr lang="en-GB" sz="1400" kern="100" dirty="0" smtClean="0"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){</a:t>
                      </a:r>
                      <a:endParaRPr lang="ko-KR" sz="1400" kern="100" dirty="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8580" marR="68580" marT="0" marB="0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endParaRPr lang="en-GB" sz="1200" b="1" kern="100" dirty="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8580" marR="68580" marT="0" marB="0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400" kern="100" dirty="0" smtClean="0"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         </a:t>
                      </a:r>
                      <a:r>
                        <a:rPr lang="en-US" sz="1400" kern="100" dirty="0" err="1" smtClean="0"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parseSaoOneLcuInterleaving</a:t>
                      </a:r>
                      <a:r>
                        <a:rPr lang="en-US" sz="1400" kern="100" dirty="0" smtClean="0"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(</a:t>
                      </a:r>
                      <a:r>
                        <a:rPr lang="en-US" sz="1400" kern="100" dirty="0" err="1" smtClean="0"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x,y</a:t>
                      </a:r>
                      <a:r>
                        <a:rPr lang="en-US" sz="1400" kern="100" dirty="0" smtClean="0"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)</a:t>
                      </a:r>
                      <a:endParaRPr lang="ko-KR" sz="1400" kern="100" dirty="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8580" marR="68580" marT="0" marB="0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endParaRPr lang="ko-KR" sz="1200" b="1" kern="100" dirty="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8580" marR="68580" marT="0" marB="0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altLang="ko-KR" sz="1400" kern="100" baseline="0" dirty="0" smtClean="0"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      }</a:t>
                      </a:r>
                      <a:endParaRPr lang="ko-KR" sz="1400" kern="100" dirty="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8580" marR="68580" marT="0" marB="0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endParaRPr lang="en-GB" sz="1200" b="0" kern="100" dirty="0">
                        <a:highlight>
                          <a:srgbClr val="FFFF00"/>
                        </a:highlight>
                        <a:latin typeface="Arial" pitchFamily="34" charset="0"/>
                        <a:ea typeface="PMingLiU"/>
                        <a:cs typeface="Arial" pitchFamily="34" charset="0"/>
                      </a:endParaRPr>
                    </a:p>
                  </a:txBody>
                  <a:tcPr marL="68580" marR="68580" marT="0" marB="0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  <a:defRPr/>
                      </a:pPr>
                      <a:r>
                        <a:rPr lang="en-US" altLang="ko-KR" sz="1400" b="1" kern="100" dirty="0" smtClean="0">
                          <a:latin typeface="Arial" pitchFamily="34" charset="0"/>
                          <a:ea typeface="+mn-ea"/>
                          <a:cs typeface="Arial" pitchFamily="34" charset="0"/>
                        </a:rPr>
                        <a:t>…</a:t>
                      </a:r>
                      <a:endParaRPr lang="ko-KR" altLang="ko-KR" sz="1400" b="1" kern="100" dirty="0" smtClean="0"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68580" marR="68580" marT="0" marB="0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endParaRPr lang="en-GB" sz="1200" b="1" kern="100" dirty="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8580" marR="68580" marT="0" marB="0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altLang="ko-KR" sz="1400" b="0" kern="100" dirty="0" smtClean="0">
                          <a:latin typeface="Arial" pitchFamily="34" charset="0"/>
                          <a:ea typeface="+mn-ea"/>
                          <a:cs typeface="Arial" pitchFamily="34" charset="0"/>
                        </a:rPr>
                        <a:t>	} while( !</a:t>
                      </a:r>
                      <a:r>
                        <a:rPr lang="en-US" altLang="ko-KR" sz="1400" b="0" kern="100" dirty="0" err="1" smtClean="0">
                          <a:latin typeface="Arial" pitchFamily="34" charset="0"/>
                          <a:ea typeface="+mn-ea"/>
                          <a:cs typeface="Arial" pitchFamily="34" charset="0"/>
                        </a:rPr>
                        <a:t>end_of_slice_flag</a:t>
                      </a:r>
                      <a:r>
                        <a:rPr lang="en-US" altLang="ko-KR" sz="1400" b="0" kern="100" dirty="0" smtClean="0"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)</a:t>
                      </a:r>
                      <a:endParaRPr lang="ko-KR" sz="1400" b="0" kern="100" dirty="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8580" marR="68580" marT="0" marB="0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endParaRPr lang="en-GB" sz="1200" b="1" kern="100" dirty="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8580" marR="68580" marT="0" marB="0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altLang="ko-KR" sz="1400" b="0" kern="100" dirty="0" smtClean="0"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}</a:t>
                      </a:r>
                      <a:endParaRPr lang="ko-KR" sz="1400" b="0" kern="100" dirty="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8580" marR="68580" marT="0" marB="0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endParaRPr lang="en-GB" sz="1200" b="1" kern="100" dirty="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8580" marR="68580" marT="0" marB="0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7" name="직사각형 6"/>
          <p:cNvSpPr/>
          <p:nvPr/>
        </p:nvSpPr>
        <p:spPr>
          <a:xfrm>
            <a:off x="4427984" y="1222712"/>
            <a:ext cx="4176464" cy="4858390"/>
          </a:xfrm>
          <a:prstGeom prst="rect">
            <a:avLst/>
          </a:prstGeom>
          <a:solidFill>
            <a:schemeClr val="bg1">
              <a:alpha val="9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ko-KR" dirty="0" smtClean="0"/>
              <a:t>SAO Parameter </a:t>
            </a:r>
            <a:r>
              <a:rPr lang="en-US" altLang="ko-KR" dirty="0" smtClean="0"/>
              <a:t>Signaling</a:t>
            </a:r>
            <a:endParaRPr lang="ko-KR" altLang="en-US" dirty="0"/>
          </a:p>
        </p:txBody>
      </p:sp>
      <p:graphicFrame>
        <p:nvGraphicFramePr>
          <p:cNvPr id="8" name="표 7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896469257"/>
              </p:ext>
            </p:extLst>
          </p:nvPr>
        </p:nvGraphicFramePr>
        <p:xfrm>
          <a:off x="467544" y="2276872"/>
          <a:ext cx="3900440" cy="2133600"/>
        </p:xfrm>
        <a:graphic>
          <a:graphicData uri="http://schemas.openxmlformats.org/drawingml/2006/table">
            <a:tbl>
              <a:tblPr/>
              <a:tblGrid>
                <a:gridCol w="3349317"/>
                <a:gridCol w="551123"/>
              </a:tblGrid>
              <a:tr h="0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 kern="100" dirty="0" err="1" smtClean="0"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parseAPS</a:t>
                      </a:r>
                      <a:r>
                        <a:rPr lang="en-GB" sz="1400" kern="100" dirty="0" smtClean="0"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(</a:t>
                      </a:r>
                      <a:r>
                        <a:rPr lang="en-GB" sz="1400" kern="100" dirty="0" err="1" smtClean="0"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viewIdx</a:t>
                      </a:r>
                      <a:r>
                        <a:rPr lang="en-GB" sz="1400" kern="100" dirty="0" smtClean="0"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){</a:t>
                      </a:r>
                      <a:endParaRPr lang="ko-KR" sz="1400" kern="100" dirty="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8580" marR="68580" marT="0" marB="0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r>
                        <a:rPr lang="en-US" altLang="ko-KR" sz="1200" b="1" kern="100" dirty="0" err="1" smtClean="0"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Desc</a:t>
                      </a:r>
                      <a:r>
                        <a:rPr lang="en-US" altLang="ko-KR" sz="1200" b="1" kern="100" dirty="0" smtClean="0"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.</a:t>
                      </a:r>
                      <a:endParaRPr lang="ko-KR" sz="1200" b="1" kern="100" dirty="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8580" marR="68580" marT="0" marB="0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altLang="ko-KR" sz="1400" b="1" kern="100" dirty="0" smtClean="0"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…</a:t>
                      </a:r>
                      <a:endParaRPr lang="ko-KR" sz="1400" b="1" kern="100" dirty="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8580" marR="68580" marT="0" marB="0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endParaRPr lang="en-GB" sz="1200" b="1" kern="100" dirty="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8580" marR="68580" marT="0" marB="0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  <a:tab pos="339725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 kern="100" dirty="0"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	</a:t>
                      </a:r>
                      <a:r>
                        <a:rPr lang="en-GB" sz="1400" kern="100" dirty="0" smtClean="0"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   </a:t>
                      </a:r>
                      <a:r>
                        <a:rPr lang="en-GB" sz="1400" b="1" kern="100" dirty="0" err="1" smtClean="0"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aps_sao_interleaving_flag</a:t>
                      </a:r>
                      <a:endParaRPr lang="ko-KR" sz="1400" kern="100" dirty="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8580" marR="68580" marT="0" marB="0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r>
                        <a:rPr lang="en-GB" sz="1200" b="0" kern="100" dirty="0" err="1" smtClean="0"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ae</a:t>
                      </a:r>
                      <a:r>
                        <a:rPr lang="en-GB" sz="1200" b="0" kern="100" dirty="0" smtClean="0"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(v)</a:t>
                      </a:r>
                      <a:endParaRPr lang="ko-KR" sz="1200" b="1" kern="100" dirty="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8580" marR="68580" marT="0" marB="0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  <a:tab pos="137160" algn="l"/>
                          <a:tab pos="339725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 kern="100" dirty="0"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		if </a:t>
                      </a:r>
                      <a:r>
                        <a:rPr lang="en-GB" sz="1400" kern="100" dirty="0" smtClean="0"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(!</a:t>
                      </a:r>
                      <a:r>
                        <a:rPr lang="en-GB" sz="1400" kern="100" dirty="0" err="1" smtClean="0"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aps_sao_interleaving_flag</a:t>
                      </a:r>
                      <a:r>
                        <a:rPr lang="en-GB" sz="1400" kern="100" dirty="0" smtClean="0"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){</a:t>
                      </a:r>
                      <a:endParaRPr lang="ko-KR" sz="1400" kern="100" dirty="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8580" marR="68580" marT="0" marB="0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endParaRPr lang="en-GB" sz="1200" b="1" kern="100" dirty="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8580" marR="68580" marT="0" marB="0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400" kern="100" dirty="0"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         </a:t>
                      </a:r>
                      <a:r>
                        <a:rPr lang="en-US" sz="1400" b="1" kern="100" dirty="0" err="1" smtClean="0"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aps_sao_flag</a:t>
                      </a:r>
                      <a:endParaRPr lang="ko-KR" sz="1400" kern="100" dirty="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8580" marR="68580" marT="0" marB="0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r>
                        <a:rPr lang="en-GB" sz="1200" b="0" kern="100" dirty="0" err="1" smtClean="0"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ae</a:t>
                      </a:r>
                      <a:r>
                        <a:rPr lang="en-GB" sz="1200" b="0" kern="100" dirty="0" smtClean="0"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(v)</a:t>
                      </a:r>
                      <a:endParaRPr lang="ko-KR" sz="1200" b="1" kern="100" dirty="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8580" marR="68580" marT="0" marB="0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 kern="100" dirty="0"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      </a:t>
                      </a:r>
                      <a:r>
                        <a:rPr lang="en-GB" sz="1400" kern="100" baseline="0" dirty="0" smtClean="0"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   if (</a:t>
                      </a:r>
                      <a:r>
                        <a:rPr lang="en-US" sz="1400" kern="100" baseline="0" dirty="0" err="1" smtClean="0"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aps_sao_flag</a:t>
                      </a:r>
                      <a:r>
                        <a:rPr lang="en-US" sz="1400" kern="100" baseline="0" dirty="0" smtClean="0"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)</a:t>
                      </a:r>
                      <a:endParaRPr lang="ko-KR" sz="1400" kern="100" dirty="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8580" marR="68580" marT="0" marB="0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endParaRPr lang="en-GB" sz="1200" b="0" kern="100" dirty="0">
                        <a:highlight>
                          <a:srgbClr val="FFFF00"/>
                        </a:highlight>
                        <a:latin typeface="Arial" pitchFamily="34" charset="0"/>
                        <a:ea typeface="PMingLiU"/>
                        <a:cs typeface="Arial" pitchFamily="34" charset="0"/>
                      </a:endParaRPr>
                    </a:p>
                  </a:txBody>
                  <a:tcPr marL="68580" marR="68580" marT="0" marB="0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  <a:defRPr/>
                      </a:pPr>
                      <a:r>
                        <a:rPr lang="en-US" altLang="ko-KR" sz="1400" b="1" kern="100" dirty="0" smtClean="0"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            </a:t>
                      </a:r>
                      <a:r>
                        <a:rPr lang="en-US" altLang="ko-KR" sz="1400" b="0" kern="100" dirty="0" err="1" smtClean="0">
                          <a:latin typeface="Arial" pitchFamily="34" charset="0"/>
                          <a:ea typeface="+mn-ea"/>
                          <a:cs typeface="Arial" pitchFamily="34" charset="0"/>
                        </a:rPr>
                        <a:t>aps_sao_param</a:t>
                      </a:r>
                      <a:r>
                        <a:rPr lang="en-US" altLang="ko-KR" sz="1400" b="0" kern="100" dirty="0" smtClean="0">
                          <a:latin typeface="Arial" pitchFamily="34" charset="0"/>
                          <a:ea typeface="+mn-ea"/>
                          <a:cs typeface="Arial" pitchFamily="34" charset="0"/>
                        </a:rPr>
                        <a:t>()</a:t>
                      </a:r>
                      <a:endParaRPr lang="ko-KR" altLang="ko-KR" sz="1400" b="0" kern="100" dirty="0" smtClean="0"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68580" marR="68580" marT="0" marB="0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endParaRPr lang="en-GB" sz="1200" b="1" kern="100" dirty="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8580" marR="68580" marT="0" marB="0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  <a:defRPr/>
                      </a:pPr>
                      <a:r>
                        <a:rPr lang="en-US" altLang="ko-KR" sz="1400" b="1" kern="100" dirty="0" smtClean="0"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      </a:t>
                      </a:r>
                      <a:r>
                        <a:rPr lang="en-US" altLang="ko-KR" sz="1400" b="0" kern="100" dirty="0" smtClean="0">
                          <a:latin typeface="Arial" pitchFamily="34" charset="0"/>
                          <a:ea typeface="+mn-ea"/>
                          <a:cs typeface="Arial" pitchFamily="34" charset="0"/>
                        </a:rPr>
                        <a:t>}</a:t>
                      </a:r>
                      <a:endParaRPr lang="ko-KR" altLang="ko-KR" sz="1400" b="0" kern="100" dirty="0" smtClean="0"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68580" marR="68580" marT="0" marB="0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endParaRPr lang="en-GB" sz="1200" b="1" kern="100" dirty="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8580" marR="68580" marT="0" marB="0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altLang="ko-KR" sz="1400" b="1" kern="100" baseline="0" dirty="0" smtClean="0"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…</a:t>
                      </a:r>
                      <a:endParaRPr lang="ko-KR" sz="1400" b="1" kern="100" dirty="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8580" marR="68580" marT="0" marB="0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endParaRPr lang="en-GB" sz="1200" b="1" kern="100" dirty="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8580" marR="68580" marT="0" marB="0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altLang="ko-KR" sz="1400" b="0" kern="100" dirty="0" smtClean="0"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}</a:t>
                      </a:r>
                      <a:endParaRPr lang="ko-KR" sz="1400" b="0" kern="100" dirty="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8580" marR="68580" marT="0" marB="0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endParaRPr lang="en-GB" sz="1200" b="1" kern="100" dirty="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8580" marR="68580" marT="0" marB="0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1749213872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표 10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2580501017"/>
              </p:ext>
            </p:extLst>
          </p:nvPr>
        </p:nvGraphicFramePr>
        <p:xfrm>
          <a:off x="4572000" y="2276872"/>
          <a:ext cx="3900440" cy="2133600"/>
        </p:xfrm>
        <a:graphic>
          <a:graphicData uri="http://schemas.openxmlformats.org/drawingml/2006/table">
            <a:tbl>
              <a:tblPr/>
              <a:tblGrid>
                <a:gridCol w="3349317"/>
                <a:gridCol w="551123"/>
              </a:tblGrid>
              <a:tr h="0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 kern="100" dirty="0" err="1" smtClean="0"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parseSliceData</a:t>
                      </a:r>
                      <a:r>
                        <a:rPr lang="en-GB" sz="1400" kern="100" dirty="0" smtClean="0"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(){</a:t>
                      </a:r>
                      <a:endParaRPr lang="ko-KR" sz="1400" kern="100" dirty="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8580" marR="68580" marT="0" marB="0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r>
                        <a:rPr lang="en-US" altLang="ko-KR" sz="1200" b="1" kern="100" dirty="0" err="1" smtClean="0"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Desc</a:t>
                      </a:r>
                      <a:r>
                        <a:rPr lang="en-US" altLang="ko-KR" sz="1200" b="1" kern="100" dirty="0" smtClean="0"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.</a:t>
                      </a:r>
                      <a:endParaRPr lang="ko-KR" sz="1200" b="1" kern="100" dirty="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8580" marR="68580" marT="0" marB="0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altLang="ko-KR" sz="1400" b="0" kern="100" dirty="0" smtClean="0">
                          <a:latin typeface="Arial" pitchFamily="34" charset="0"/>
                          <a:ea typeface="+mn-ea"/>
                          <a:cs typeface="Arial" pitchFamily="34" charset="0"/>
                        </a:rPr>
                        <a:t>do {</a:t>
                      </a:r>
                      <a:endParaRPr lang="ko-KR" sz="1400" b="0" kern="100" dirty="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8580" marR="68580" marT="0" marB="0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endParaRPr lang="en-GB" sz="1200" b="1" kern="100" dirty="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8580" marR="68580" marT="0" marB="0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  <a:tab pos="339725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altLang="ko-KR" sz="1400" b="1" kern="100" dirty="0" smtClean="0"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    </a:t>
                      </a:r>
                      <a:r>
                        <a:rPr lang="en-GB" altLang="ko-KR" sz="1400" b="0" kern="100" dirty="0" smtClean="0"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//</a:t>
                      </a:r>
                      <a:r>
                        <a:rPr lang="en-GB" altLang="ko-KR" sz="1400" b="0" kern="100" baseline="0" dirty="0" smtClean="0"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 for each LCU</a:t>
                      </a:r>
                      <a:endParaRPr lang="ko-KR" sz="1400" b="0" kern="100" dirty="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8580" marR="68580" marT="0" marB="0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300"/>
                        </a:spcAft>
                      </a:pPr>
                      <a:endParaRPr lang="ko-KR" sz="1200" b="1" kern="100" dirty="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8580" marR="68580" marT="0" marB="0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  <a:tab pos="339725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altLang="ko-KR" sz="1400" b="1" kern="100" dirty="0" smtClean="0"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…</a:t>
                      </a:r>
                      <a:endParaRPr lang="ko-KR" sz="1400" b="1" kern="100" dirty="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8580" marR="68580" marT="0" marB="0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300"/>
                        </a:spcAft>
                      </a:pPr>
                      <a:endParaRPr lang="ko-KR" sz="1200" b="1" kern="100" dirty="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8580" marR="68580" marT="0" marB="0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  <a:tab pos="137160" algn="l"/>
                          <a:tab pos="339725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 kern="100" dirty="0"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		if </a:t>
                      </a:r>
                      <a:r>
                        <a:rPr lang="en-GB" sz="1400" kern="100" dirty="0" smtClean="0"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(</a:t>
                      </a:r>
                      <a:r>
                        <a:rPr lang="en-GB" sz="1400" kern="100" dirty="0" err="1" smtClean="0"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slice_sao_interleaving_flag</a:t>
                      </a:r>
                      <a:r>
                        <a:rPr lang="en-GB" sz="1400" kern="100" dirty="0" smtClean="0"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){</a:t>
                      </a:r>
                      <a:endParaRPr lang="ko-KR" sz="1400" kern="100" dirty="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8580" marR="68580" marT="0" marB="0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endParaRPr lang="en-GB" sz="1200" b="1" kern="100" dirty="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8580" marR="68580" marT="0" marB="0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400" kern="100" dirty="0" smtClean="0"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         </a:t>
                      </a:r>
                      <a:r>
                        <a:rPr lang="en-US" sz="1400" kern="100" dirty="0" err="1" smtClean="0"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parseSaoOneLcuInterleaving</a:t>
                      </a:r>
                      <a:r>
                        <a:rPr lang="en-US" sz="1400" kern="100" dirty="0" smtClean="0"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()</a:t>
                      </a:r>
                      <a:endParaRPr lang="ko-KR" sz="1400" kern="100" dirty="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8580" marR="68580" marT="0" marB="0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endParaRPr lang="ko-KR" sz="1200" b="1" kern="100" dirty="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8580" marR="68580" marT="0" marB="0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altLang="ko-KR" sz="1400" kern="100" baseline="0" dirty="0" smtClean="0"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      }</a:t>
                      </a:r>
                      <a:endParaRPr lang="ko-KR" sz="1400" kern="100" dirty="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8580" marR="68580" marT="0" marB="0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endParaRPr lang="en-GB" sz="1200" b="0" kern="100" dirty="0">
                        <a:highlight>
                          <a:srgbClr val="FFFF00"/>
                        </a:highlight>
                        <a:latin typeface="Arial" pitchFamily="34" charset="0"/>
                        <a:ea typeface="PMingLiU"/>
                        <a:cs typeface="Arial" pitchFamily="34" charset="0"/>
                      </a:endParaRPr>
                    </a:p>
                  </a:txBody>
                  <a:tcPr marL="68580" marR="68580" marT="0" marB="0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  <a:defRPr/>
                      </a:pPr>
                      <a:r>
                        <a:rPr lang="en-US" altLang="ko-KR" sz="1400" b="1" kern="100" dirty="0" smtClean="0">
                          <a:latin typeface="Arial" pitchFamily="34" charset="0"/>
                          <a:ea typeface="+mn-ea"/>
                          <a:cs typeface="Arial" pitchFamily="34" charset="0"/>
                        </a:rPr>
                        <a:t>…</a:t>
                      </a:r>
                      <a:endParaRPr lang="ko-KR" altLang="ko-KR" sz="1400" b="1" kern="100" dirty="0" smtClean="0"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68580" marR="68580" marT="0" marB="0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endParaRPr lang="en-GB" sz="1200" b="1" kern="100" dirty="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8580" marR="68580" marT="0" marB="0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altLang="ko-KR" sz="1400" b="0" kern="100" dirty="0" smtClean="0">
                          <a:latin typeface="Arial" pitchFamily="34" charset="0"/>
                          <a:ea typeface="+mn-ea"/>
                          <a:cs typeface="Arial" pitchFamily="34" charset="0"/>
                        </a:rPr>
                        <a:t>	} while( !</a:t>
                      </a:r>
                      <a:r>
                        <a:rPr lang="en-US" altLang="ko-KR" sz="1400" b="0" kern="100" dirty="0" err="1" smtClean="0">
                          <a:latin typeface="Arial" pitchFamily="34" charset="0"/>
                          <a:ea typeface="+mn-ea"/>
                          <a:cs typeface="Arial" pitchFamily="34" charset="0"/>
                        </a:rPr>
                        <a:t>end_of_slice_flag</a:t>
                      </a:r>
                      <a:r>
                        <a:rPr lang="en-US" altLang="ko-KR" sz="1400" b="0" kern="100" dirty="0" smtClean="0"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)</a:t>
                      </a:r>
                      <a:endParaRPr lang="ko-KR" sz="1400" b="0" kern="100" dirty="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8580" marR="68580" marT="0" marB="0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endParaRPr lang="en-GB" sz="1200" b="1" kern="100" dirty="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8580" marR="68580" marT="0" marB="0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altLang="ko-KR" sz="1400" b="0" kern="100" dirty="0" smtClean="0"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}</a:t>
                      </a:r>
                      <a:endParaRPr lang="ko-KR" sz="1400" b="0" kern="100" dirty="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8580" marR="68580" marT="0" marB="0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endParaRPr lang="en-GB" sz="1200" b="1" kern="100" dirty="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8580" marR="68580" marT="0" marB="0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SAO Parameter </a:t>
            </a:r>
            <a:r>
              <a:rPr lang="en-US" altLang="ko-KR" dirty="0" smtClean="0"/>
              <a:t>Signaling </a:t>
            </a:r>
            <a:endParaRPr lang="ko-KR" altLang="en-US" dirty="0"/>
          </a:p>
        </p:txBody>
      </p:sp>
      <p:graphicFrame>
        <p:nvGraphicFramePr>
          <p:cNvPr id="8" name="표 7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3556941172"/>
              </p:ext>
            </p:extLst>
          </p:nvPr>
        </p:nvGraphicFramePr>
        <p:xfrm>
          <a:off x="467544" y="2276872"/>
          <a:ext cx="3900440" cy="2133600"/>
        </p:xfrm>
        <a:graphic>
          <a:graphicData uri="http://schemas.openxmlformats.org/drawingml/2006/table">
            <a:tbl>
              <a:tblPr/>
              <a:tblGrid>
                <a:gridCol w="3349317"/>
                <a:gridCol w="551123"/>
              </a:tblGrid>
              <a:tr h="0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 kern="100" dirty="0" err="1" smtClean="0"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parseAPS</a:t>
                      </a:r>
                      <a:r>
                        <a:rPr lang="en-GB" sz="1400" kern="100" dirty="0" smtClean="0"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(</a:t>
                      </a:r>
                      <a:r>
                        <a:rPr lang="en-GB" sz="1400" kern="100" dirty="0" err="1" smtClean="0"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viewIdx</a:t>
                      </a:r>
                      <a:r>
                        <a:rPr lang="en-GB" sz="1400" kern="100" dirty="0" smtClean="0"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){</a:t>
                      </a:r>
                      <a:endParaRPr lang="ko-KR" sz="1400" kern="100" dirty="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8580" marR="68580" marT="0" marB="0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r>
                        <a:rPr lang="en-US" altLang="ko-KR" sz="1200" b="1" kern="100" dirty="0" err="1" smtClean="0"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Desc</a:t>
                      </a:r>
                      <a:r>
                        <a:rPr lang="en-US" altLang="ko-KR" sz="1200" b="1" kern="100" dirty="0" smtClean="0"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.</a:t>
                      </a:r>
                      <a:endParaRPr lang="ko-KR" sz="1200" b="1" kern="100" dirty="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8580" marR="68580" marT="0" marB="0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altLang="ko-KR" sz="1400" b="1" kern="100" dirty="0" smtClean="0"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…</a:t>
                      </a:r>
                      <a:endParaRPr lang="ko-KR" sz="1400" b="1" kern="100" dirty="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8580" marR="68580" marT="0" marB="0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endParaRPr lang="en-GB" sz="1200" b="1" kern="100" dirty="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8580" marR="68580" marT="0" marB="0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  <a:tab pos="339725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 kern="100" dirty="0"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	</a:t>
                      </a:r>
                      <a:r>
                        <a:rPr lang="en-GB" sz="1400" kern="100" dirty="0" smtClean="0"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   </a:t>
                      </a:r>
                      <a:r>
                        <a:rPr lang="en-GB" sz="1400" b="1" kern="100" dirty="0" err="1" smtClean="0"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aps_sao_interleaving_flag</a:t>
                      </a:r>
                      <a:endParaRPr lang="ko-KR" sz="1400" kern="100" dirty="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8580" marR="68580" marT="0" marB="0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r>
                        <a:rPr lang="en-GB" sz="1200" b="0" kern="100" dirty="0" err="1" smtClean="0"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ae</a:t>
                      </a:r>
                      <a:r>
                        <a:rPr lang="en-GB" sz="1200" b="0" kern="100" dirty="0" smtClean="0"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(v)</a:t>
                      </a:r>
                      <a:endParaRPr lang="ko-KR" sz="1200" b="1" kern="100" dirty="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8580" marR="68580" marT="0" marB="0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  <a:tab pos="137160" algn="l"/>
                          <a:tab pos="339725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 kern="100" dirty="0"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		if </a:t>
                      </a:r>
                      <a:r>
                        <a:rPr lang="en-GB" sz="1400" kern="100" dirty="0" smtClean="0"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(!</a:t>
                      </a:r>
                      <a:r>
                        <a:rPr lang="en-GB" sz="1400" kern="100" dirty="0" err="1" smtClean="0"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aps_sao_interleaving_flag</a:t>
                      </a:r>
                      <a:r>
                        <a:rPr lang="en-GB" sz="1400" kern="100" dirty="0" smtClean="0"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){</a:t>
                      </a:r>
                      <a:endParaRPr lang="ko-KR" sz="1400" kern="100" dirty="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8580" marR="68580" marT="0" marB="0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endParaRPr lang="en-GB" sz="1200" b="1" kern="100" dirty="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8580" marR="68580" marT="0" marB="0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400" kern="100" dirty="0"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         </a:t>
                      </a:r>
                      <a:r>
                        <a:rPr lang="en-US" sz="1400" b="1" kern="100" dirty="0" err="1" smtClean="0"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aps_sao_flag</a:t>
                      </a:r>
                      <a:endParaRPr lang="ko-KR" sz="1400" kern="100" dirty="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8580" marR="68580" marT="0" marB="0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r>
                        <a:rPr lang="en-GB" sz="1200" b="0" kern="100" dirty="0" err="1" smtClean="0"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ae</a:t>
                      </a:r>
                      <a:r>
                        <a:rPr lang="en-GB" sz="1200" b="0" kern="100" dirty="0" smtClean="0"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(v)</a:t>
                      </a:r>
                      <a:endParaRPr lang="ko-KR" sz="1200" b="1" kern="100" dirty="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8580" marR="68580" marT="0" marB="0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 kern="100" dirty="0"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      </a:t>
                      </a:r>
                      <a:r>
                        <a:rPr lang="en-GB" sz="1400" kern="100" baseline="0" dirty="0" smtClean="0"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   if (</a:t>
                      </a:r>
                      <a:r>
                        <a:rPr lang="en-US" sz="1400" kern="100" baseline="0" dirty="0" err="1" smtClean="0"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aps_sao_flag</a:t>
                      </a:r>
                      <a:r>
                        <a:rPr lang="en-US" sz="1400" kern="100" baseline="0" dirty="0" smtClean="0"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)</a:t>
                      </a:r>
                      <a:endParaRPr lang="ko-KR" sz="1400" kern="100" dirty="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8580" marR="68580" marT="0" marB="0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endParaRPr lang="en-GB" sz="1200" b="0" kern="100" dirty="0">
                        <a:highlight>
                          <a:srgbClr val="FFFF00"/>
                        </a:highlight>
                        <a:latin typeface="Arial" pitchFamily="34" charset="0"/>
                        <a:ea typeface="PMingLiU"/>
                        <a:cs typeface="Arial" pitchFamily="34" charset="0"/>
                      </a:endParaRPr>
                    </a:p>
                  </a:txBody>
                  <a:tcPr marL="68580" marR="68580" marT="0" marB="0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  <a:defRPr/>
                      </a:pPr>
                      <a:r>
                        <a:rPr lang="en-US" altLang="ko-KR" sz="1400" b="1" kern="100" dirty="0" smtClean="0"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            </a:t>
                      </a:r>
                      <a:r>
                        <a:rPr lang="en-US" altLang="ko-KR" sz="1400" b="0" kern="100" dirty="0" err="1" smtClean="0">
                          <a:latin typeface="Arial" pitchFamily="34" charset="0"/>
                          <a:ea typeface="+mn-ea"/>
                          <a:cs typeface="Arial" pitchFamily="34" charset="0"/>
                        </a:rPr>
                        <a:t>aps_sao_param</a:t>
                      </a:r>
                      <a:r>
                        <a:rPr lang="en-US" altLang="ko-KR" sz="1400" b="0" kern="100" dirty="0" smtClean="0">
                          <a:latin typeface="Arial" pitchFamily="34" charset="0"/>
                          <a:ea typeface="+mn-ea"/>
                          <a:cs typeface="Arial" pitchFamily="34" charset="0"/>
                        </a:rPr>
                        <a:t>()</a:t>
                      </a:r>
                      <a:endParaRPr lang="ko-KR" altLang="ko-KR" sz="1400" b="0" kern="100" dirty="0" smtClean="0"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68580" marR="68580" marT="0" marB="0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endParaRPr lang="en-GB" sz="1200" b="1" kern="100" dirty="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8580" marR="68580" marT="0" marB="0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  <a:defRPr/>
                      </a:pPr>
                      <a:r>
                        <a:rPr lang="en-US" altLang="ko-KR" sz="1400" b="1" kern="100" dirty="0" smtClean="0"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      </a:t>
                      </a:r>
                      <a:r>
                        <a:rPr lang="en-US" altLang="ko-KR" sz="1400" b="0" kern="100" dirty="0" smtClean="0">
                          <a:latin typeface="Arial" pitchFamily="34" charset="0"/>
                          <a:ea typeface="+mn-ea"/>
                          <a:cs typeface="Arial" pitchFamily="34" charset="0"/>
                        </a:rPr>
                        <a:t>}</a:t>
                      </a:r>
                      <a:endParaRPr lang="ko-KR" altLang="ko-KR" sz="1400" b="0" kern="100" dirty="0" smtClean="0"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68580" marR="68580" marT="0" marB="0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endParaRPr lang="en-GB" sz="1200" b="1" kern="100" dirty="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8580" marR="68580" marT="0" marB="0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altLang="ko-KR" sz="1400" b="1" kern="100" baseline="0" dirty="0" smtClean="0"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…</a:t>
                      </a:r>
                      <a:endParaRPr lang="ko-KR" sz="1400" b="1" kern="100" dirty="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8580" marR="68580" marT="0" marB="0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endParaRPr lang="en-GB" sz="1200" b="1" kern="100" dirty="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8580" marR="68580" marT="0" marB="0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altLang="ko-KR" sz="1400" b="0" kern="100" dirty="0" smtClean="0"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}</a:t>
                      </a:r>
                      <a:endParaRPr lang="ko-KR" sz="1400" b="0" kern="100" dirty="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8580" marR="68580" marT="0" marB="0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endParaRPr lang="en-GB" sz="1200" b="1" kern="100" dirty="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8580" marR="68580" marT="0" marB="0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pSp>
        <p:nvGrpSpPr>
          <p:cNvPr id="9" name="그룹 8"/>
          <p:cNvGrpSpPr/>
          <p:nvPr/>
        </p:nvGrpSpPr>
        <p:grpSpPr>
          <a:xfrm>
            <a:off x="827784" y="5338149"/>
            <a:ext cx="7488432" cy="727851"/>
            <a:chOff x="755576" y="5373216"/>
            <a:chExt cx="7488432" cy="727851"/>
          </a:xfrm>
        </p:grpSpPr>
        <p:sp>
          <p:nvSpPr>
            <p:cNvPr id="10" name="TextBox 9"/>
            <p:cNvSpPr txBox="1"/>
            <p:nvPr/>
          </p:nvSpPr>
          <p:spPr>
            <a:xfrm>
              <a:off x="755576" y="5373216"/>
              <a:ext cx="3600000" cy="707886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2000" b="1" dirty="0" err="1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itchFamily="34" charset="0"/>
                  <a:cs typeface="Arial" pitchFamily="34" charset="0"/>
                </a:rPr>
                <a:t>Quadtree</a:t>
              </a:r>
              <a:r>
                <a:rPr lang="en-US" altLang="ko-KR" sz="2000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itchFamily="34" charset="0"/>
                  <a:cs typeface="Arial" pitchFamily="34" charset="0"/>
                </a:rPr>
                <a:t>-based RD-opt.</a:t>
              </a:r>
            </a:p>
            <a:p>
              <a:pPr algn="ctr"/>
              <a:r>
                <a:rPr lang="en-US" altLang="ko-KR" sz="2000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itchFamily="34" charset="0"/>
                  <a:cs typeface="Arial" pitchFamily="34" charset="0"/>
                </a:rPr>
                <a:t>3DV-HEVC CTC mode</a:t>
              </a:r>
              <a:endParaRPr lang="ko-KR" alt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4644008" y="5393181"/>
              <a:ext cx="3600000" cy="707886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2000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itchFamily="34" charset="0"/>
                  <a:cs typeface="Arial" pitchFamily="34" charset="0"/>
                </a:rPr>
                <a:t>LCU-based RD-opt.</a:t>
              </a:r>
            </a:p>
            <a:p>
              <a:pPr algn="ctr"/>
              <a:r>
                <a:rPr lang="en-US" altLang="ko-KR" sz="2000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itchFamily="34" charset="0"/>
                  <a:cs typeface="Arial" pitchFamily="34" charset="0"/>
                </a:rPr>
                <a:t>Current HEVC mode</a:t>
              </a:r>
              <a:endParaRPr lang="ko-KR" alt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="" xmlns:p14="http://schemas.microsoft.com/office/powerpoint/2010/main" val="649069924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SAO </a:t>
            </a:r>
            <a:r>
              <a:rPr lang="en-US" altLang="ko-KR" dirty="0" smtClean="0"/>
              <a:t>Processing</a:t>
            </a:r>
            <a:r>
              <a:rPr lang="en-US" altLang="ko-KR" dirty="0" smtClean="0"/>
              <a:t> </a:t>
            </a:r>
            <a:endParaRPr lang="ko-KR" altLang="en-US" dirty="0"/>
          </a:p>
        </p:txBody>
      </p:sp>
      <p:pic>
        <p:nvPicPr>
          <p:cNvPr id="9" name="그림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5736" y="1628800"/>
            <a:ext cx="4321707" cy="2602777"/>
          </a:xfrm>
          <a:prstGeom prst="rect">
            <a:avLst/>
          </a:prstGeom>
          <a:scene3d>
            <a:camera prst="perspectiveHeroicExtremeLeftFacing">
              <a:rot lat="20500246" lon="2258716" rev="19550916"/>
            </a:camera>
            <a:lightRig rig="threePt" dir="t"/>
          </a:scene3d>
        </p:spPr>
      </p:pic>
      <p:grpSp>
        <p:nvGrpSpPr>
          <p:cNvPr id="21" name="그룹 20"/>
          <p:cNvGrpSpPr/>
          <p:nvPr/>
        </p:nvGrpSpPr>
        <p:grpSpPr>
          <a:xfrm>
            <a:off x="827784" y="5338149"/>
            <a:ext cx="7488432" cy="727851"/>
            <a:chOff x="755576" y="5373216"/>
            <a:chExt cx="7488432" cy="727851"/>
          </a:xfrm>
        </p:grpSpPr>
        <p:sp>
          <p:nvSpPr>
            <p:cNvPr id="22" name="TextBox 21"/>
            <p:cNvSpPr txBox="1"/>
            <p:nvPr/>
          </p:nvSpPr>
          <p:spPr>
            <a:xfrm>
              <a:off x="755576" y="5373216"/>
              <a:ext cx="3600000" cy="707886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2000" b="1" dirty="0" err="1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itchFamily="34" charset="0"/>
                  <a:cs typeface="Arial" pitchFamily="34" charset="0"/>
                </a:rPr>
                <a:t>Quadtree</a:t>
              </a:r>
              <a:r>
                <a:rPr lang="en-US" altLang="ko-KR" sz="2000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itchFamily="34" charset="0"/>
                  <a:cs typeface="Arial" pitchFamily="34" charset="0"/>
                </a:rPr>
                <a:t>-based RD-opt.</a:t>
              </a:r>
            </a:p>
            <a:p>
              <a:pPr algn="ctr"/>
              <a:r>
                <a:rPr lang="en-US" altLang="ko-KR" sz="2000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itchFamily="34" charset="0"/>
                  <a:cs typeface="Arial" pitchFamily="34" charset="0"/>
                </a:rPr>
                <a:t>3DV-HEVC CTC mode</a:t>
              </a:r>
              <a:endParaRPr lang="ko-KR" alt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4644008" y="5393181"/>
              <a:ext cx="3600000" cy="707886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2000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itchFamily="34" charset="0"/>
                  <a:cs typeface="Arial" pitchFamily="34" charset="0"/>
                </a:rPr>
                <a:t>LCU-based RD-opt.</a:t>
              </a:r>
            </a:p>
            <a:p>
              <a:pPr algn="ctr"/>
              <a:r>
                <a:rPr lang="en-US" altLang="ko-KR" sz="2000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itchFamily="34" charset="0"/>
                  <a:cs typeface="Arial" pitchFamily="34" charset="0"/>
                </a:rPr>
                <a:t>Current HEVC mode</a:t>
              </a:r>
              <a:endParaRPr lang="ko-KR" alt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1403848" y="1805915"/>
            <a:ext cx="259208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LCU-based</a:t>
            </a:r>
          </a:p>
          <a:p>
            <a:r>
              <a:rPr lang="en-US" altLang="ko-KR" sz="24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en-US" altLang="ko-KR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Process</a:t>
            </a:r>
            <a:endParaRPr lang="ko-KR" altLang="en-US" sz="24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000760" y="1357298"/>
            <a:ext cx="200026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Identical !</a:t>
            </a:r>
            <a:endParaRPr lang="ko-KR" altLang="en-US" sz="2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207372861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SAO Processing</a:t>
            </a:r>
            <a:endParaRPr lang="ko-KR" altLang="en-US" dirty="0"/>
          </a:p>
        </p:txBody>
      </p:sp>
      <p:grpSp>
        <p:nvGrpSpPr>
          <p:cNvPr id="3" name="그룹 2"/>
          <p:cNvGrpSpPr/>
          <p:nvPr/>
        </p:nvGrpSpPr>
        <p:grpSpPr>
          <a:xfrm>
            <a:off x="1960240" y="2204864"/>
            <a:ext cx="5223520" cy="2325863"/>
            <a:chOff x="2051720" y="2636912"/>
            <a:chExt cx="5223520" cy="2325863"/>
          </a:xfrm>
        </p:grpSpPr>
        <p:grpSp>
          <p:nvGrpSpPr>
            <p:cNvPr id="7" name="그룹 6"/>
            <p:cNvGrpSpPr/>
            <p:nvPr/>
          </p:nvGrpSpPr>
          <p:grpSpPr>
            <a:xfrm>
              <a:off x="2051720" y="2636912"/>
              <a:ext cx="2303554" cy="2303554"/>
              <a:chOff x="1563058" y="4277710"/>
              <a:chExt cx="2303554" cy="2303554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12" name="직사각형 11"/>
              <p:cNvSpPr/>
              <p:nvPr/>
            </p:nvSpPr>
            <p:spPr>
              <a:xfrm>
                <a:off x="2714612" y="5429264"/>
                <a:ext cx="1152000" cy="1152000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/>
              <a:lstStyle>
                <a:defPPr>
                  <a:defRPr lang="ko-KR"/>
                </a:defPPr>
                <a:lvl1pPr marL="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lvl="0"/>
                <a:r>
                  <a:rPr lang="en-US" altLang="ko-KR" b="1" dirty="0" smtClean="0">
                    <a:solidFill>
                      <a:prstClr val="black"/>
                    </a:solidFill>
                    <a:latin typeface="Arial" pitchFamily="34" charset="0"/>
                    <a:cs typeface="Arial" pitchFamily="34" charset="0"/>
                  </a:rPr>
                  <a:t>Current</a:t>
                </a:r>
              </a:p>
              <a:p>
                <a:pPr lvl="0"/>
                <a:endParaRPr lang="en-US" altLang="ko-KR" b="1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endParaRPr>
              </a:p>
              <a:p>
                <a:pPr lvl="0"/>
                <a:endParaRPr lang="en-US" altLang="ko-KR" b="1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endParaRPr>
              </a:p>
              <a:p>
                <a:pPr lvl="0" algn="r"/>
                <a:r>
                  <a:rPr lang="en-US" altLang="ko-KR" b="1" dirty="0" smtClean="0">
                    <a:solidFill>
                      <a:prstClr val="black"/>
                    </a:solidFill>
                    <a:latin typeface="Arial" pitchFamily="34" charset="0"/>
                    <a:cs typeface="Arial" pitchFamily="34" charset="0"/>
                  </a:rPr>
                  <a:t>LCU</a:t>
                </a:r>
                <a:endParaRPr lang="ko-KR" altLang="en-US" b="1" dirty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" name="직사각형 12"/>
              <p:cNvSpPr/>
              <p:nvPr/>
            </p:nvSpPr>
            <p:spPr>
              <a:xfrm>
                <a:off x="2714612" y="4277710"/>
                <a:ext cx="1152000" cy="115200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/>
              <a:lstStyle>
                <a:defPPr>
                  <a:defRPr lang="ko-KR"/>
                </a:defPPr>
                <a:lvl1pPr marL="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lvl="0"/>
                <a:r>
                  <a:rPr lang="en-US" altLang="ko-KR" b="1" dirty="0" smtClean="0">
                    <a:solidFill>
                      <a:prstClr val="black"/>
                    </a:solidFill>
                    <a:latin typeface="Arial" pitchFamily="34" charset="0"/>
                    <a:cs typeface="Arial" pitchFamily="34" charset="0"/>
                  </a:rPr>
                  <a:t>Up</a:t>
                </a:r>
              </a:p>
              <a:p>
                <a:pPr lvl="0"/>
                <a:endParaRPr lang="en-US" altLang="ko-KR" b="1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endParaRPr>
              </a:p>
              <a:p>
                <a:pPr lvl="0"/>
                <a:endParaRPr lang="en-US" altLang="ko-KR" b="1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endParaRPr>
              </a:p>
              <a:p>
                <a:pPr lvl="0" algn="r"/>
                <a:r>
                  <a:rPr lang="en-US" altLang="ko-KR" b="1" dirty="0" smtClean="0">
                    <a:solidFill>
                      <a:prstClr val="black"/>
                    </a:solidFill>
                    <a:latin typeface="Arial" pitchFamily="34" charset="0"/>
                    <a:cs typeface="Arial" pitchFamily="34" charset="0"/>
                  </a:rPr>
                  <a:t>LCU</a:t>
                </a:r>
                <a:endParaRPr lang="ko-KR" altLang="en-US" b="1" dirty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" name="직사각형 13"/>
              <p:cNvSpPr/>
              <p:nvPr/>
            </p:nvSpPr>
            <p:spPr>
              <a:xfrm>
                <a:off x="1563058" y="5429264"/>
                <a:ext cx="1152000" cy="115200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/>
              <a:lstStyle>
                <a:defPPr>
                  <a:defRPr lang="ko-KR"/>
                </a:defPPr>
                <a:lvl1pPr marL="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lvl="0"/>
                <a:r>
                  <a:rPr lang="en-US" altLang="ko-KR" b="1" dirty="0" smtClean="0">
                    <a:solidFill>
                      <a:prstClr val="black"/>
                    </a:solidFill>
                    <a:latin typeface="Arial" pitchFamily="34" charset="0"/>
                    <a:cs typeface="Arial" pitchFamily="34" charset="0"/>
                  </a:rPr>
                  <a:t>Left</a:t>
                </a:r>
              </a:p>
              <a:p>
                <a:pPr lvl="0"/>
                <a:endParaRPr lang="en-US" altLang="ko-KR" b="1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endParaRPr>
              </a:p>
              <a:p>
                <a:pPr lvl="0"/>
                <a:endParaRPr lang="en-US" altLang="ko-KR" b="1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endParaRPr>
              </a:p>
              <a:p>
                <a:pPr lvl="0" algn="r"/>
                <a:r>
                  <a:rPr lang="en-US" altLang="ko-KR" b="1" dirty="0" smtClean="0">
                    <a:solidFill>
                      <a:prstClr val="black"/>
                    </a:solidFill>
                    <a:latin typeface="Arial" pitchFamily="34" charset="0"/>
                    <a:cs typeface="Arial" pitchFamily="34" charset="0"/>
                  </a:rPr>
                  <a:t>LCU</a:t>
                </a:r>
                <a:endParaRPr lang="ko-KR" altLang="en-US" b="1" dirty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</p:grpSp>
        <p:sp>
          <p:nvSpPr>
            <p:cNvPr id="15" name="TextBox 14"/>
            <p:cNvSpPr txBox="1"/>
            <p:nvPr/>
          </p:nvSpPr>
          <p:spPr>
            <a:xfrm>
              <a:off x="4560596" y="2654451"/>
              <a:ext cx="2714644" cy="23083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342900" indent="-342900">
                <a:buAutoNum type="arabicParenR"/>
              </a:pPr>
              <a:r>
                <a:rPr lang="en-US" altLang="ko-KR" b="1" dirty="0" smtClean="0">
                  <a:latin typeface="Arial" pitchFamily="34" charset="0"/>
                  <a:cs typeface="Arial" pitchFamily="34" charset="0"/>
                </a:rPr>
                <a:t>Merge Left Flag</a:t>
              </a:r>
            </a:p>
            <a:p>
              <a:pPr marL="342900" indent="-342900">
                <a:buAutoNum type="arabicParenR"/>
              </a:pPr>
              <a:endParaRPr lang="en-US" altLang="ko-KR" b="1" dirty="0" smtClean="0">
                <a:latin typeface="Arial" pitchFamily="34" charset="0"/>
                <a:cs typeface="Arial" pitchFamily="34" charset="0"/>
              </a:endParaRPr>
            </a:p>
            <a:p>
              <a:pPr marL="342900" indent="-342900">
                <a:buAutoNum type="arabicParenR"/>
              </a:pPr>
              <a:endParaRPr lang="en-US" altLang="ko-KR" b="1" dirty="0" smtClean="0">
                <a:latin typeface="Arial" pitchFamily="34" charset="0"/>
                <a:cs typeface="Arial" pitchFamily="34" charset="0"/>
              </a:endParaRPr>
            </a:p>
            <a:p>
              <a:pPr marL="342900" indent="-342900">
                <a:buAutoNum type="arabicParenR"/>
              </a:pPr>
              <a:r>
                <a:rPr lang="en-US" altLang="ko-KR" b="1" dirty="0" smtClean="0">
                  <a:latin typeface="Arial" pitchFamily="34" charset="0"/>
                  <a:cs typeface="Arial" pitchFamily="34" charset="0"/>
                </a:rPr>
                <a:t>Merge Up Flag</a:t>
              </a:r>
            </a:p>
            <a:p>
              <a:pPr marL="342900" indent="-342900">
                <a:buAutoNum type="arabicParenR"/>
              </a:pPr>
              <a:endParaRPr lang="en-US" altLang="ko-KR" b="1" dirty="0" smtClean="0">
                <a:latin typeface="Arial" pitchFamily="34" charset="0"/>
                <a:cs typeface="Arial" pitchFamily="34" charset="0"/>
              </a:endParaRPr>
            </a:p>
            <a:p>
              <a:pPr marL="342900" indent="-342900">
                <a:buAutoNum type="arabicParenR"/>
              </a:pPr>
              <a:endParaRPr lang="en-US" altLang="ko-KR" b="1" dirty="0" smtClean="0">
                <a:latin typeface="Arial" pitchFamily="34" charset="0"/>
                <a:cs typeface="Arial" pitchFamily="34" charset="0"/>
              </a:endParaRPr>
            </a:p>
            <a:p>
              <a:pPr marL="342900" indent="-342900">
                <a:buAutoNum type="arabicParenR"/>
              </a:pPr>
              <a:r>
                <a:rPr lang="en-US" altLang="ko-KR" b="1" dirty="0" smtClean="0">
                  <a:latin typeface="Arial" pitchFamily="34" charset="0"/>
                  <a:cs typeface="Arial" pitchFamily="34" charset="0"/>
                </a:rPr>
                <a:t>Offset Type,</a:t>
              </a:r>
            </a:p>
            <a:p>
              <a:pPr marL="342900" indent="-342900"/>
              <a:r>
                <a:rPr lang="en-US" altLang="ko-KR" b="1" dirty="0" smtClean="0">
                  <a:latin typeface="Arial" pitchFamily="34" charset="0"/>
                  <a:cs typeface="Arial" pitchFamily="34" charset="0"/>
                </a:rPr>
                <a:t>      Offset Values</a:t>
              </a:r>
              <a:endParaRPr lang="ko-KR" altLang="en-US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6" name="아래쪽 화살표 15"/>
            <p:cNvSpPr/>
            <p:nvPr/>
          </p:nvSpPr>
          <p:spPr>
            <a:xfrm>
              <a:off x="5497836" y="3045824"/>
              <a:ext cx="500066" cy="357190"/>
            </a:xfrm>
            <a:prstGeom prst="downArrow">
              <a:avLst/>
            </a:prstGeom>
            <a:solidFill>
              <a:schemeClr val="tx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7" name="아래쪽 화살표 16"/>
            <p:cNvSpPr/>
            <p:nvPr/>
          </p:nvSpPr>
          <p:spPr>
            <a:xfrm>
              <a:off x="5509452" y="3940334"/>
              <a:ext cx="500066" cy="357190"/>
            </a:xfrm>
            <a:prstGeom prst="downArrow">
              <a:avLst/>
            </a:prstGeom>
            <a:solidFill>
              <a:schemeClr val="tx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21" name="그룹 20"/>
          <p:cNvGrpSpPr/>
          <p:nvPr/>
        </p:nvGrpSpPr>
        <p:grpSpPr>
          <a:xfrm>
            <a:off x="827784" y="5338149"/>
            <a:ext cx="7488432" cy="727851"/>
            <a:chOff x="755576" y="5373216"/>
            <a:chExt cx="7488432" cy="727851"/>
          </a:xfrm>
        </p:grpSpPr>
        <p:sp>
          <p:nvSpPr>
            <p:cNvPr id="22" name="TextBox 21"/>
            <p:cNvSpPr txBox="1"/>
            <p:nvPr/>
          </p:nvSpPr>
          <p:spPr>
            <a:xfrm>
              <a:off x="755576" y="5373216"/>
              <a:ext cx="3600000" cy="707886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2000" b="1" dirty="0" err="1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itchFamily="34" charset="0"/>
                  <a:cs typeface="Arial" pitchFamily="34" charset="0"/>
                </a:rPr>
                <a:t>Quadtree</a:t>
              </a:r>
              <a:r>
                <a:rPr lang="en-US" altLang="ko-KR" sz="2000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itchFamily="34" charset="0"/>
                  <a:cs typeface="Arial" pitchFamily="34" charset="0"/>
                </a:rPr>
                <a:t>-based RD-opt.</a:t>
              </a:r>
            </a:p>
            <a:p>
              <a:pPr algn="ctr"/>
              <a:r>
                <a:rPr lang="en-US" altLang="ko-KR" sz="2000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itchFamily="34" charset="0"/>
                  <a:cs typeface="Arial" pitchFamily="34" charset="0"/>
                </a:rPr>
                <a:t>3DV-HEVC CTC mode</a:t>
              </a:r>
              <a:endParaRPr lang="ko-KR" alt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4644008" y="5393181"/>
              <a:ext cx="3600000" cy="707886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2000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itchFamily="34" charset="0"/>
                  <a:cs typeface="Arial" pitchFamily="34" charset="0"/>
                </a:rPr>
                <a:t>LCU-based RD-opt.</a:t>
              </a:r>
            </a:p>
            <a:p>
              <a:pPr algn="ctr"/>
              <a:r>
                <a:rPr lang="en-US" altLang="ko-KR" sz="2000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itchFamily="34" charset="0"/>
                  <a:cs typeface="Arial" pitchFamily="34" charset="0"/>
                </a:rPr>
                <a:t>Current HEVC mode</a:t>
              </a:r>
              <a:endParaRPr lang="ko-KR" alt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20" name="TextBox 19"/>
          <p:cNvSpPr txBox="1"/>
          <p:nvPr/>
        </p:nvSpPr>
        <p:spPr>
          <a:xfrm>
            <a:off x="6000760" y="1357298"/>
            <a:ext cx="200026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Identical !</a:t>
            </a:r>
            <a:endParaRPr lang="ko-KR" altLang="en-US" sz="2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511632254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ko-KR" dirty="0" smtClean="0"/>
              <a:t>Proposed Method</a:t>
            </a:r>
            <a:endParaRPr lang="ko-KR" altLang="en-US" dirty="0"/>
          </a:p>
        </p:txBody>
      </p:sp>
      <p:pic>
        <p:nvPicPr>
          <p:cNvPr id="5" name="그림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624" y="2162652"/>
            <a:ext cx="6768752" cy="3138556"/>
          </a:xfrm>
          <a:prstGeom prst="rect">
            <a:avLst/>
          </a:prstGeom>
        </p:spPr>
      </p:pic>
      <p:grpSp>
        <p:nvGrpSpPr>
          <p:cNvPr id="8" name="그룹 7"/>
          <p:cNvGrpSpPr/>
          <p:nvPr/>
        </p:nvGrpSpPr>
        <p:grpSpPr>
          <a:xfrm>
            <a:off x="827784" y="5338149"/>
            <a:ext cx="7488432" cy="727851"/>
            <a:chOff x="755576" y="5373216"/>
            <a:chExt cx="7488432" cy="727851"/>
          </a:xfrm>
        </p:grpSpPr>
        <p:sp>
          <p:nvSpPr>
            <p:cNvPr id="11" name="TextBox 10"/>
            <p:cNvSpPr txBox="1"/>
            <p:nvPr/>
          </p:nvSpPr>
          <p:spPr>
            <a:xfrm>
              <a:off x="755576" y="5373216"/>
              <a:ext cx="3600000" cy="707886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2000" b="1" dirty="0" err="1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itchFamily="34" charset="0"/>
                  <a:cs typeface="Arial" pitchFamily="34" charset="0"/>
                </a:rPr>
                <a:t>Quadtree</a:t>
              </a:r>
              <a:r>
                <a:rPr lang="en-US" altLang="ko-KR" sz="2000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itchFamily="34" charset="0"/>
                  <a:cs typeface="Arial" pitchFamily="34" charset="0"/>
                </a:rPr>
                <a:t>-based RD-opt.</a:t>
              </a:r>
            </a:p>
            <a:p>
              <a:pPr algn="ctr"/>
              <a:r>
                <a:rPr lang="en-US" altLang="ko-KR" sz="2000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itchFamily="34" charset="0"/>
                  <a:cs typeface="Arial" pitchFamily="34" charset="0"/>
                </a:rPr>
                <a:t>3DV-HEVC CTC mode</a:t>
              </a:r>
              <a:endParaRPr lang="ko-KR" alt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4644008" y="5393181"/>
              <a:ext cx="3600000" cy="707886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2000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itchFamily="34" charset="0"/>
                  <a:cs typeface="Arial" pitchFamily="34" charset="0"/>
                </a:rPr>
                <a:t>LCU-based RD-opt.</a:t>
              </a:r>
            </a:p>
            <a:p>
              <a:pPr algn="ctr"/>
              <a:r>
                <a:rPr lang="en-US" altLang="ko-KR" sz="2000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itchFamily="34" charset="0"/>
                  <a:cs typeface="Arial" pitchFamily="34" charset="0"/>
                </a:rPr>
                <a:t>Current HEVC mode</a:t>
              </a:r>
              <a:endParaRPr lang="ko-KR" alt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9" name="TextBox 8"/>
          <p:cNvSpPr txBox="1"/>
          <p:nvPr/>
        </p:nvSpPr>
        <p:spPr>
          <a:xfrm>
            <a:off x="1071538" y="1316065"/>
            <a:ext cx="7143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Proposal is orthogonal to </a:t>
            </a:r>
            <a:r>
              <a:rPr lang="en-US" altLang="ko-KR" sz="2200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migrational</a:t>
            </a:r>
            <a:r>
              <a:rPr lang="en-US" altLang="ko-KR" sz="2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changes</a:t>
            </a:r>
          </a:p>
          <a:p>
            <a:pPr algn="ctr"/>
            <a:r>
              <a:rPr lang="en-US" altLang="ko-KR" sz="2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t</a:t>
            </a:r>
            <a:r>
              <a:rPr lang="en-US" altLang="ko-KR" sz="2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hat entail determining &amp; signaling SAO parameters</a:t>
            </a:r>
            <a:endParaRPr lang="ko-KR" altLang="en-US" sz="2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854825259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Introduction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/>
              <a:t>SAO Process in 3DV Coding</a:t>
            </a:r>
          </a:p>
          <a:p>
            <a:pPr marL="971550" lvl="1" indent="-514350">
              <a:buAutoNum type="arabicParenR"/>
            </a:pPr>
            <a:endParaRPr lang="en-US" altLang="ko-KR" dirty="0" smtClean="0"/>
          </a:p>
          <a:p>
            <a:pPr marL="971550" lvl="1" indent="-514350">
              <a:buAutoNum type="arabicParenR"/>
            </a:pPr>
            <a:endParaRPr lang="ko-KR" altLang="en-US" dirty="0"/>
          </a:p>
        </p:txBody>
      </p:sp>
      <p:sp>
        <p:nvSpPr>
          <p:cNvPr id="4" name="직사각형 3"/>
          <p:cNvSpPr/>
          <p:nvPr/>
        </p:nvSpPr>
        <p:spPr>
          <a:xfrm>
            <a:off x="3321835" y="2285992"/>
            <a:ext cx="2500330" cy="164307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View 0</a:t>
            </a:r>
            <a:endParaRPr lang="ko-KR" altLang="en-US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위쪽/아래쪽 화살표 8"/>
          <p:cNvSpPr/>
          <p:nvPr/>
        </p:nvSpPr>
        <p:spPr>
          <a:xfrm>
            <a:off x="4143372" y="4000504"/>
            <a:ext cx="857256" cy="1214446"/>
          </a:xfrm>
          <a:prstGeom prst="upDownArrow">
            <a:avLst>
              <a:gd name="adj1" fmla="val 49999"/>
              <a:gd name="adj2" fmla="val 44019"/>
            </a:avLst>
          </a:prstGeom>
          <a:solidFill>
            <a:schemeClr val="tx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모서리가 둥근 직사각형 11"/>
          <p:cNvSpPr/>
          <p:nvPr/>
        </p:nvSpPr>
        <p:spPr>
          <a:xfrm>
            <a:off x="3320300" y="5357826"/>
            <a:ext cx="2500330" cy="642942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SAO Parameters</a:t>
            </a:r>
            <a:endParaRPr lang="ko-KR" altLang="en-US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직사각형 15"/>
          <p:cNvSpPr/>
          <p:nvPr/>
        </p:nvSpPr>
        <p:spPr>
          <a:xfrm>
            <a:off x="3460157" y="4429132"/>
            <a:ext cx="88998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altLang="ko-K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Derive</a:t>
            </a:r>
            <a:endParaRPr lang="ko-KR" altLang="en-US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직사각형 16"/>
          <p:cNvSpPr/>
          <p:nvPr/>
        </p:nvSpPr>
        <p:spPr>
          <a:xfrm>
            <a:off x="4790837" y="4429132"/>
            <a:ext cx="88998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Codec</a:t>
            </a:r>
            <a:endParaRPr lang="ko-KR" altLang="en-US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Introduction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/>
              <a:t>SAO Process in 3DV Coding</a:t>
            </a:r>
          </a:p>
          <a:p>
            <a:pPr marL="971550" lvl="1" indent="-514350">
              <a:buAutoNum type="arabicParenR"/>
            </a:pPr>
            <a:endParaRPr lang="en-US" altLang="ko-KR" dirty="0" smtClean="0"/>
          </a:p>
          <a:p>
            <a:pPr marL="971550" lvl="1" indent="-514350">
              <a:buAutoNum type="arabicParenR"/>
            </a:pPr>
            <a:endParaRPr lang="ko-KR" altLang="en-US" dirty="0"/>
          </a:p>
        </p:txBody>
      </p:sp>
      <p:sp>
        <p:nvSpPr>
          <p:cNvPr id="4" name="직사각형 3"/>
          <p:cNvSpPr/>
          <p:nvPr/>
        </p:nvSpPr>
        <p:spPr>
          <a:xfrm>
            <a:off x="3321835" y="2285992"/>
            <a:ext cx="2500330" cy="164307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View 0</a:t>
            </a:r>
            <a:endParaRPr lang="ko-KR" altLang="en-US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직사각형 4"/>
          <p:cNvSpPr/>
          <p:nvPr/>
        </p:nvSpPr>
        <p:spPr>
          <a:xfrm>
            <a:off x="500034" y="2285992"/>
            <a:ext cx="2500330" cy="164307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altLang="ko-KR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View 1</a:t>
            </a:r>
            <a:endParaRPr lang="ko-KR" altLang="en-US" b="1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직사각형 5"/>
          <p:cNvSpPr/>
          <p:nvPr/>
        </p:nvSpPr>
        <p:spPr>
          <a:xfrm>
            <a:off x="6143636" y="2285992"/>
            <a:ext cx="2500330" cy="164307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altLang="ko-KR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View 2</a:t>
            </a:r>
            <a:endParaRPr lang="ko-KR" altLang="en-US" b="1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위쪽/아래쪽 화살표 7"/>
          <p:cNvSpPr/>
          <p:nvPr/>
        </p:nvSpPr>
        <p:spPr>
          <a:xfrm>
            <a:off x="1320036" y="4000504"/>
            <a:ext cx="857256" cy="1214446"/>
          </a:xfrm>
          <a:prstGeom prst="upDownArrow">
            <a:avLst>
              <a:gd name="adj1" fmla="val 49999"/>
              <a:gd name="adj2" fmla="val 44019"/>
            </a:avLst>
          </a:prstGeom>
          <a:solidFill>
            <a:schemeClr val="tx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위쪽/아래쪽 화살표 8"/>
          <p:cNvSpPr/>
          <p:nvPr/>
        </p:nvSpPr>
        <p:spPr>
          <a:xfrm>
            <a:off x="4143372" y="4000504"/>
            <a:ext cx="857256" cy="1214446"/>
          </a:xfrm>
          <a:prstGeom prst="upDownArrow">
            <a:avLst>
              <a:gd name="adj1" fmla="val 49999"/>
              <a:gd name="adj2" fmla="val 44019"/>
            </a:avLst>
          </a:prstGeom>
          <a:solidFill>
            <a:schemeClr val="tx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위쪽/아래쪽 화살표 9"/>
          <p:cNvSpPr/>
          <p:nvPr/>
        </p:nvSpPr>
        <p:spPr>
          <a:xfrm>
            <a:off x="6966708" y="4000504"/>
            <a:ext cx="857256" cy="1214446"/>
          </a:xfrm>
          <a:prstGeom prst="upDownArrow">
            <a:avLst>
              <a:gd name="adj1" fmla="val 49999"/>
              <a:gd name="adj2" fmla="val 44019"/>
            </a:avLst>
          </a:prstGeom>
          <a:solidFill>
            <a:schemeClr val="tx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모서리가 둥근 직사각형 10"/>
          <p:cNvSpPr/>
          <p:nvPr/>
        </p:nvSpPr>
        <p:spPr>
          <a:xfrm>
            <a:off x="500034" y="5357826"/>
            <a:ext cx="2500330" cy="642942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SAO Parameters</a:t>
            </a:r>
            <a:endParaRPr lang="ko-KR" altLang="en-US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모서리가 둥근 직사각형 11"/>
          <p:cNvSpPr/>
          <p:nvPr/>
        </p:nvSpPr>
        <p:spPr>
          <a:xfrm>
            <a:off x="3320300" y="5357826"/>
            <a:ext cx="2500330" cy="642942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SAO Parameters</a:t>
            </a:r>
            <a:endParaRPr lang="ko-KR" altLang="en-US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모서리가 둥근 직사각형 12"/>
          <p:cNvSpPr/>
          <p:nvPr/>
        </p:nvSpPr>
        <p:spPr>
          <a:xfrm>
            <a:off x="6160728" y="5357826"/>
            <a:ext cx="2500330" cy="642942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SAO Parameters</a:t>
            </a:r>
            <a:endParaRPr lang="ko-KR" altLang="en-US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직사각형 13"/>
          <p:cNvSpPr/>
          <p:nvPr/>
        </p:nvSpPr>
        <p:spPr>
          <a:xfrm>
            <a:off x="628275" y="4429132"/>
            <a:ext cx="88998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altLang="ko-K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Derive</a:t>
            </a:r>
            <a:endParaRPr lang="ko-KR" altLang="en-US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직사각형 14"/>
          <p:cNvSpPr/>
          <p:nvPr/>
        </p:nvSpPr>
        <p:spPr>
          <a:xfrm>
            <a:off x="1958955" y="4429132"/>
            <a:ext cx="88998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Codec</a:t>
            </a:r>
            <a:endParaRPr lang="ko-KR" altLang="en-US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직사각형 15"/>
          <p:cNvSpPr/>
          <p:nvPr/>
        </p:nvSpPr>
        <p:spPr>
          <a:xfrm>
            <a:off x="3460157" y="4429132"/>
            <a:ext cx="88998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altLang="ko-K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Derive</a:t>
            </a:r>
            <a:endParaRPr lang="ko-KR" altLang="en-US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직사각형 16"/>
          <p:cNvSpPr/>
          <p:nvPr/>
        </p:nvSpPr>
        <p:spPr>
          <a:xfrm>
            <a:off x="4790837" y="4429132"/>
            <a:ext cx="88998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Codec</a:t>
            </a:r>
            <a:endParaRPr lang="ko-KR" altLang="en-US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직사각형 17"/>
          <p:cNvSpPr/>
          <p:nvPr/>
        </p:nvSpPr>
        <p:spPr>
          <a:xfrm>
            <a:off x="6280423" y="4429132"/>
            <a:ext cx="88998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altLang="ko-K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Derive</a:t>
            </a:r>
            <a:endParaRPr lang="ko-KR" altLang="en-US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직사각형 18"/>
          <p:cNvSpPr/>
          <p:nvPr/>
        </p:nvSpPr>
        <p:spPr>
          <a:xfrm>
            <a:off x="7611103" y="4429132"/>
            <a:ext cx="88998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Codec</a:t>
            </a:r>
            <a:endParaRPr lang="ko-KR" altLang="en-US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Proposed Method (1)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/>
              <a:t>Simple Inter-view SAO Process</a:t>
            </a:r>
          </a:p>
          <a:p>
            <a:pPr marL="971550" lvl="1" indent="-514350">
              <a:buAutoNum type="arabicParenR"/>
            </a:pPr>
            <a:endParaRPr lang="en-US" altLang="ko-KR" dirty="0" smtClean="0"/>
          </a:p>
          <a:p>
            <a:pPr marL="971550" lvl="1" indent="-514350">
              <a:buAutoNum type="arabicParenR"/>
            </a:pPr>
            <a:endParaRPr lang="ko-KR" altLang="en-US" dirty="0"/>
          </a:p>
        </p:txBody>
      </p:sp>
      <p:sp>
        <p:nvSpPr>
          <p:cNvPr id="4" name="직사각형 3"/>
          <p:cNvSpPr/>
          <p:nvPr/>
        </p:nvSpPr>
        <p:spPr>
          <a:xfrm>
            <a:off x="3321835" y="2285992"/>
            <a:ext cx="2500330" cy="164307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View 0</a:t>
            </a:r>
            <a:endParaRPr lang="ko-KR" altLang="en-US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직사각형 4"/>
          <p:cNvSpPr/>
          <p:nvPr/>
        </p:nvSpPr>
        <p:spPr>
          <a:xfrm>
            <a:off x="500034" y="2285992"/>
            <a:ext cx="2500330" cy="164307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altLang="ko-KR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View 1</a:t>
            </a:r>
            <a:endParaRPr lang="ko-KR" altLang="en-US" b="1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직사각형 5"/>
          <p:cNvSpPr/>
          <p:nvPr/>
        </p:nvSpPr>
        <p:spPr>
          <a:xfrm>
            <a:off x="6143636" y="2285992"/>
            <a:ext cx="2500330" cy="164307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altLang="ko-KR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View 2</a:t>
            </a:r>
            <a:endParaRPr lang="ko-KR" altLang="en-US" b="1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위쪽/아래쪽 화살표 8"/>
          <p:cNvSpPr/>
          <p:nvPr/>
        </p:nvSpPr>
        <p:spPr>
          <a:xfrm>
            <a:off x="4143372" y="4000504"/>
            <a:ext cx="857256" cy="1214446"/>
          </a:xfrm>
          <a:prstGeom prst="upDownArrow">
            <a:avLst>
              <a:gd name="adj1" fmla="val 49999"/>
              <a:gd name="adj2" fmla="val 44019"/>
            </a:avLst>
          </a:prstGeom>
          <a:solidFill>
            <a:schemeClr val="tx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모서리가 둥근 직사각형 11"/>
          <p:cNvSpPr/>
          <p:nvPr/>
        </p:nvSpPr>
        <p:spPr>
          <a:xfrm>
            <a:off x="3320300" y="5357826"/>
            <a:ext cx="2500330" cy="642942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SAO Parameters</a:t>
            </a:r>
            <a:endParaRPr lang="ko-KR" altLang="en-US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직사각형 15"/>
          <p:cNvSpPr/>
          <p:nvPr/>
        </p:nvSpPr>
        <p:spPr>
          <a:xfrm>
            <a:off x="3460157" y="4429132"/>
            <a:ext cx="88998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altLang="ko-K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Derive</a:t>
            </a:r>
            <a:endParaRPr lang="ko-KR" altLang="en-US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직사각형 16"/>
          <p:cNvSpPr/>
          <p:nvPr/>
        </p:nvSpPr>
        <p:spPr>
          <a:xfrm>
            <a:off x="4790837" y="4429132"/>
            <a:ext cx="88998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Codec</a:t>
            </a:r>
            <a:endParaRPr lang="ko-KR" altLang="en-US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Proposed Method (1)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/>
              <a:t>Simple Inter-view SAO Process</a:t>
            </a:r>
          </a:p>
          <a:p>
            <a:pPr marL="971550" lvl="1" indent="-514350">
              <a:buAutoNum type="arabicParenR"/>
            </a:pPr>
            <a:endParaRPr lang="en-US" altLang="ko-KR" dirty="0" smtClean="0"/>
          </a:p>
          <a:p>
            <a:pPr marL="971550" lvl="1" indent="-514350">
              <a:buAutoNum type="arabicParenR"/>
            </a:pPr>
            <a:endParaRPr lang="ko-KR" altLang="en-US" dirty="0"/>
          </a:p>
        </p:txBody>
      </p:sp>
      <p:sp>
        <p:nvSpPr>
          <p:cNvPr id="4" name="직사각형 3"/>
          <p:cNvSpPr/>
          <p:nvPr/>
        </p:nvSpPr>
        <p:spPr>
          <a:xfrm>
            <a:off x="3321835" y="2285992"/>
            <a:ext cx="2500330" cy="164307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View 0</a:t>
            </a:r>
            <a:endParaRPr lang="ko-KR" altLang="en-US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직사각형 4"/>
          <p:cNvSpPr/>
          <p:nvPr/>
        </p:nvSpPr>
        <p:spPr>
          <a:xfrm>
            <a:off x="500034" y="2285992"/>
            <a:ext cx="2500330" cy="164307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altLang="ko-KR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View 1</a:t>
            </a:r>
            <a:endParaRPr lang="ko-KR" altLang="en-US" b="1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직사각형 5"/>
          <p:cNvSpPr/>
          <p:nvPr/>
        </p:nvSpPr>
        <p:spPr>
          <a:xfrm>
            <a:off x="6143636" y="2285992"/>
            <a:ext cx="2500330" cy="164307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altLang="ko-KR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View 2</a:t>
            </a:r>
            <a:endParaRPr lang="ko-KR" altLang="en-US" b="1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위쪽/아래쪽 화살표 8"/>
          <p:cNvSpPr/>
          <p:nvPr/>
        </p:nvSpPr>
        <p:spPr>
          <a:xfrm>
            <a:off x="4143372" y="4000504"/>
            <a:ext cx="857256" cy="1214446"/>
          </a:xfrm>
          <a:prstGeom prst="upDownArrow">
            <a:avLst>
              <a:gd name="adj1" fmla="val 49999"/>
              <a:gd name="adj2" fmla="val 44019"/>
            </a:avLst>
          </a:prstGeom>
          <a:solidFill>
            <a:schemeClr val="tx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모서리가 둥근 직사각형 11"/>
          <p:cNvSpPr/>
          <p:nvPr/>
        </p:nvSpPr>
        <p:spPr>
          <a:xfrm>
            <a:off x="3320300" y="5357826"/>
            <a:ext cx="2500330" cy="642942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SAO Parameters</a:t>
            </a:r>
            <a:endParaRPr lang="ko-KR" altLang="en-US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직사각형 15"/>
          <p:cNvSpPr/>
          <p:nvPr/>
        </p:nvSpPr>
        <p:spPr>
          <a:xfrm>
            <a:off x="3460157" y="4429132"/>
            <a:ext cx="88998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altLang="ko-K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Derive</a:t>
            </a:r>
            <a:endParaRPr lang="ko-KR" altLang="en-US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직사각형 16"/>
          <p:cNvSpPr/>
          <p:nvPr/>
        </p:nvSpPr>
        <p:spPr>
          <a:xfrm>
            <a:off x="4790837" y="4429132"/>
            <a:ext cx="88998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Codec</a:t>
            </a:r>
            <a:endParaRPr lang="ko-KR" altLang="en-US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굽은 화살표 21"/>
          <p:cNvSpPr/>
          <p:nvPr/>
        </p:nvSpPr>
        <p:spPr>
          <a:xfrm rot="16200000">
            <a:off x="1428728" y="4106126"/>
            <a:ext cx="1643074" cy="1928826"/>
          </a:xfrm>
          <a:prstGeom prst="bentArrow">
            <a:avLst>
              <a:gd name="adj1" fmla="val 23439"/>
              <a:gd name="adj2" fmla="val 29681"/>
              <a:gd name="adj3" fmla="val 25000"/>
              <a:gd name="adj4" fmla="val 29707"/>
            </a:avLst>
          </a:prstGeom>
          <a:solidFill>
            <a:schemeClr val="tx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23" name="굽은 화살표 22"/>
          <p:cNvSpPr/>
          <p:nvPr/>
        </p:nvSpPr>
        <p:spPr>
          <a:xfrm rot="5400000" flipH="1">
            <a:off x="6072198" y="4109196"/>
            <a:ext cx="1643074" cy="1928826"/>
          </a:xfrm>
          <a:prstGeom prst="bentArrow">
            <a:avLst>
              <a:gd name="adj1" fmla="val 23439"/>
              <a:gd name="adj2" fmla="val 29681"/>
              <a:gd name="adj3" fmla="val 25000"/>
              <a:gd name="adj4" fmla="val 29707"/>
            </a:avLst>
          </a:prstGeom>
          <a:solidFill>
            <a:schemeClr val="tx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856841057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Proposed Method (1)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/>
              <a:t>Simple Inter-view SAO Process</a:t>
            </a:r>
          </a:p>
          <a:p>
            <a:pPr marL="971550" lvl="1" indent="-514350">
              <a:buAutoNum type="arabicParenR"/>
            </a:pPr>
            <a:endParaRPr lang="en-US" altLang="ko-KR" dirty="0" smtClean="0"/>
          </a:p>
          <a:p>
            <a:pPr marL="971550" lvl="1" indent="-514350">
              <a:buAutoNum type="arabicParenR"/>
            </a:pPr>
            <a:endParaRPr lang="ko-KR" altLang="en-US" dirty="0"/>
          </a:p>
        </p:txBody>
      </p:sp>
      <p:sp>
        <p:nvSpPr>
          <p:cNvPr id="4" name="직사각형 3"/>
          <p:cNvSpPr/>
          <p:nvPr/>
        </p:nvSpPr>
        <p:spPr>
          <a:xfrm>
            <a:off x="3321835" y="2285992"/>
            <a:ext cx="2500330" cy="164307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View 0</a:t>
            </a:r>
            <a:endParaRPr lang="ko-KR" altLang="en-US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직사각형 4"/>
          <p:cNvSpPr/>
          <p:nvPr/>
        </p:nvSpPr>
        <p:spPr>
          <a:xfrm>
            <a:off x="500034" y="2285992"/>
            <a:ext cx="2500330" cy="164307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altLang="ko-KR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View 1</a:t>
            </a:r>
            <a:endParaRPr lang="ko-KR" altLang="en-US" b="1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직사각형 5"/>
          <p:cNvSpPr/>
          <p:nvPr/>
        </p:nvSpPr>
        <p:spPr>
          <a:xfrm>
            <a:off x="6143636" y="2285992"/>
            <a:ext cx="2500330" cy="164307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altLang="ko-KR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View 2</a:t>
            </a:r>
            <a:endParaRPr lang="ko-KR" altLang="en-US" b="1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위쪽/아래쪽 화살표 8"/>
          <p:cNvSpPr/>
          <p:nvPr/>
        </p:nvSpPr>
        <p:spPr>
          <a:xfrm>
            <a:off x="4143372" y="4000504"/>
            <a:ext cx="857256" cy="1214446"/>
          </a:xfrm>
          <a:prstGeom prst="upDownArrow">
            <a:avLst>
              <a:gd name="adj1" fmla="val 49999"/>
              <a:gd name="adj2" fmla="val 44019"/>
            </a:avLst>
          </a:prstGeom>
          <a:solidFill>
            <a:schemeClr val="tx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모서리가 둥근 직사각형 11"/>
          <p:cNvSpPr/>
          <p:nvPr/>
        </p:nvSpPr>
        <p:spPr>
          <a:xfrm>
            <a:off x="3320300" y="5357826"/>
            <a:ext cx="2500330" cy="642942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SAO Parameters</a:t>
            </a:r>
            <a:endParaRPr lang="ko-KR" altLang="en-US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직사각형 15"/>
          <p:cNvSpPr/>
          <p:nvPr/>
        </p:nvSpPr>
        <p:spPr>
          <a:xfrm>
            <a:off x="3460157" y="4429132"/>
            <a:ext cx="88998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altLang="ko-K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Derive</a:t>
            </a:r>
            <a:endParaRPr lang="ko-KR" altLang="en-US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직사각형 16"/>
          <p:cNvSpPr/>
          <p:nvPr/>
        </p:nvSpPr>
        <p:spPr>
          <a:xfrm>
            <a:off x="4790837" y="4429132"/>
            <a:ext cx="88998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Codec</a:t>
            </a:r>
            <a:endParaRPr lang="ko-KR" altLang="en-US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굽은 화살표 21"/>
          <p:cNvSpPr/>
          <p:nvPr/>
        </p:nvSpPr>
        <p:spPr>
          <a:xfrm rot="16200000">
            <a:off x="1428728" y="4106126"/>
            <a:ext cx="1643074" cy="1928826"/>
          </a:xfrm>
          <a:prstGeom prst="bentArrow">
            <a:avLst>
              <a:gd name="adj1" fmla="val 23439"/>
              <a:gd name="adj2" fmla="val 29681"/>
              <a:gd name="adj3" fmla="val 25000"/>
              <a:gd name="adj4" fmla="val 29707"/>
            </a:avLst>
          </a:prstGeom>
          <a:solidFill>
            <a:schemeClr val="tx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23" name="굽은 화살표 22"/>
          <p:cNvSpPr/>
          <p:nvPr/>
        </p:nvSpPr>
        <p:spPr>
          <a:xfrm rot="5400000" flipH="1">
            <a:off x="6072198" y="4109196"/>
            <a:ext cx="1643074" cy="1928826"/>
          </a:xfrm>
          <a:prstGeom prst="bentArrow">
            <a:avLst>
              <a:gd name="adj1" fmla="val 23439"/>
              <a:gd name="adj2" fmla="val 29681"/>
              <a:gd name="adj3" fmla="val 25000"/>
              <a:gd name="adj4" fmla="val 29707"/>
            </a:avLst>
          </a:prstGeom>
          <a:solidFill>
            <a:schemeClr val="tx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13" name="직사각형 12"/>
          <p:cNvSpPr/>
          <p:nvPr/>
        </p:nvSpPr>
        <p:spPr>
          <a:xfrm>
            <a:off x="323528" y="2204864"/>
            <a:ext cx="8496944" cy="3807304"/>
          </a:xfrm>
          <a:prstGeom prst="rect">
            <a:avLst/>
          </a:prstGeom>
          <a:solidFill>
            <a:schemeClr val="bg1"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aphicFrame>
        <p:nvGraphicFramePr>
          <p:cNvPr id="14" name="표 13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3827850347"/>
              </p:ext>
            </p:extLst>
          </p:nvPr>
        </p:nvGraphicFramePr>
        <p:xfrm>
          <a:off x="455536" y="3003994"/>
          <a:ext cx="4044456" cy="2560320"/>
        </p:xfrm>
        <a:graphic>
          <a:graphicData uri="http://schemas.openxmlformats.org/drawingml/2006/table">
            <a:tbl>
              <a:tblPr/>
              <a:tblGrid>
                <a:gridCol w="3472984"/>
                <a:gridCol w="571472"/>
              </a:tblGrid>
              <a:tr h="0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 kern="100" dirty="0" err="1"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parseSliceHeader</a:t>
                      </a:r>
                      <a:r>
                        <a:rPr lang="en-GB" sz="1400" kern="100" dirty="0" smtClean="0"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(){</a:t>
                      </a:r>
                      <a:endParaRPr lang="ko-KR" sz="1400" kern="100" dirty="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8580" marR="68580" marT="0" marB="0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r>
                        <a:rPr lang="en-US" altLang="ko-KR" sz="1200" b="1" kern="100" dirty="0" err="1" smtClean="0"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Desc</a:t>
                      </a:r>
                      <a:r>
                        <a:rPr lang="en-US" altLang="ko-KR" sz="1200" b="1" kern="100" dirty="0" smtClean="0"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.</a:t>
                      </a:r>
                      <a:endParaRPr lang="ko-KR" sz="1200" b="1" kern="100" dirty="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8580" marR="68580" marT="0" marB="0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altLang="ko-KR" sz="1400" b="1" kern="100" dirty="0" smtClean="0"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…</a:t>
                      </a:r>
                      <a:endParaRPr lang="ko-KR" sz="1400" b="1" kern="100" dirty="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8580" marR="68580" marT="0" marB="0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endParaRPr lang="en-GB" sz="1200" b="1" kern="100" dirty="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8580" marR="68580" marT="0" marB="0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  <a:tab pos="339725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  <a:defRPr/>
                      </a:pPr>
                      <a:r>
                        <a:rPr lang="en-GB" altLang="ko-KR" sz="1400" kern="100" dirty="0" smtClean="0">
                          <a:latin typeface="Arial" pitchFamily="34" charset="0"/>
                          <a:ea typeface="+mn-ea"/>
                          <a:cs typeface="Arial" pitchFamily="34" charset="0"/>
                        </a:rPr>
                        <a:t>	</a:t>
                      </a:r>
                      <a:r>
                        <a:rPr lang="en-GB" altLang="ko-KR" sz="1400" kern="100" dirty="0" smtClean="0">
                          <a:highlight>
                            <a:srgbClr val="FFFF00"/>
                          </a:highlight>
                          <a:latin typeface="Arial" pitchFamily="34" charset="0"/>
                          <a:ea typeface="+mn-ea"/>
                          <a:cs typeface="Arial" pitchFamily="34" charset="0"/>
                        </a:rPr>
                        <a:t>if (</a:t>
                      </a:r>
                      <a:r>
                        <a:rPr lang="en-GB" altLang="ko-KR" sz="1400" kern="100" dirty="0" err="1" smtClean="0">
                          <a:highlight>
                            <a:srgbClr val="FFFF00"/>
                          </a:highlight>
                          <a:latin typeface="Arial" pitchFamily="34" charset="0"/>
                          <a:ea typeface="+mn-ea"/>
                          <a:cs typeface="Arial" pitchFamily="34" charset="0"/>
                        </a:rPr>
                        <a:t>viewIdx</a:t>
                      </a:r>
                      <a:r>
                        <a:rPr lang="en-GB" altLang="ko-KR" sz="1400" kern="100" dirty="0" smtClean="0">
                          <a:highlight>
                            <a:srgbClr val="FFFF00"/>
                          </a:highlight>
                          <a:latin typeface="Arial" pitchFamily="34" charset="0"/>
                          <a:ea typeface="+mn-ea"/>
                          <a:cs typeface="Arial" pitchFamily="34" charset="0"/>
                        </a:rPr>
                        <a:t>==0){</a:t>
                      </a:r>
                      <a:endParaRPr lang="ko-KR" altLang="ko-KR" sz="1400" kern="100" dirty="0" smtClean="0"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68580" marR="68580" marT="0" marB="0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endParaRPr lang="ko-KR" sz="1200" b="1" kern="100" dirty="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8580" marR="68580" marT="0" marB="0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  <a:tab pos="339725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 kern="100" dirty="0"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	</a:t>
                      </a:r>
                      <a:r>
                        <a:rPr lang="en-GB" sz="1400" kern="100" dirty="0" smtClean="0"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   </a:t>
                      </a:r>
                      <a:r>
                        <a:rPr lang="en-GB" sz="1400" b="1" kern="100" dirty="0" err="1" smtClean="0"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sao_interleaving_flag</a:t>
                      </a:r>
                      <a:endParaRPr lang="ko-KR" sz="1400" kern="100" dirty="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8580" marR="68580" marT="0" marB="0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r>
                        <a:rPr lang="en-GB" sz="1200" b="0" kern="100" dirty="0"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u(1)</a:t>
                      </a:r>
                      <a:endParaRPr lang="ko-KR" sz="1200" b="1" kern="100" dirty="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8580" marR="68580" marT="0" marB="0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  <a:tab pos="339725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 kern="100" dirty="0"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	</a:t>
                      </a:r>
                      <a:r>
                        <a:rPr lang="en-GB" sz="1400" kern="100" dirty="0" smtClean="0"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   </a:t>
                      </a:r>
                      <a:r>
                        <a:rPr lang="en-GB" sz="1400" b="1" kern="100" dirty="0" err="1" smtClean="0"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sao_flag</a:t>
                      </a:r>
                      <a:endParaRPr lang="ko-KR" sz="1400" kern="100" dirty="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8580" marR="68580" marT="0" marB="0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r>
                        <a:rPr lang="en-GB" sz="1200" b="0" kern="100" dirty="0"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u(1)</a:t>
                      </a:r>
                      <a:endParaRPr lang="ko-KR" sz="1200" b="1" kern="100" dirty="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8580" marR="68580" marT="0" marB="0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  <a:tab pos="137160" algn="l"/>
                          <a:tab pos="339725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 kern="100" dirty="0"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		if </a:t>
                      </a:r>
                      <a:r>
                        <a:rPr lang="en-GB" sz="1400" kern="100" dirty="0" smtClean="0"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(</a:t>
                      </a:r>
                      <a:r>
                        <a:rPr lang="en-GB" sz="1400" kern="100" dirty="0" err="1" smtClean="0"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sao_interleaving_flag</a:t>
                      </a:r>
                      <a:r>
                        <a:rPr lang="en-GB" sz="1400" kern="100" dirty="0" smtClean="0"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 &amp;&amp; </a:t>
                      </a:r>
                      <a:r>
                        <a:rPr lang="en-GB" sz="1400" kern="100" dirty="0" err="1" smtClean="0"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sao_flag</a:t>
                      </a:r>
                      <a:r>
                        <a:rPr lang="en-GB" sz="1400" kern="100" dirty="0" smtClean="0"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){</a:t>
                      </a:r>
                      <a:endParaRPr lang="ko-KR" sz="1400" kern="100" dirty="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8580" marR="68580" marT="0" marB="0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endParaRPr lang="en-GB" sz="1200" b="1" kern="100" dirty="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8580" marR="68580" marT="0" marB="0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400" kern="100" dirty="0"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         </a:t>
                      </a:r>
                      <a:r>
                        <a:rPr lang="en-US" sz="1400" b="1" kern="100" dirty="0" err="1" smtClean="0"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sao_flag_cb</a:t>
                      </a:r>
                      <a:endParaRPr lang="ko-KR" sz="1400" kern="100" dirty="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8580" marR="68580" marT="0" marB="0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r>
                        <a:rPr lang="en-GB" sz="1200" b="0" kern="100" dirty="0"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u(1)</a:t>
                      </a:r>
                      <a:endParaRPr lang="ko-KR" sz="1200" b="1" kern="100" dirty="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8580" marR="68580" marT="0" marB="0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400" kern="100" dirty="0"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         </a:t>
                      </a:r>
                      <a:r>
                        <a:rPr lang="en-US" sz="1400" b="1" kern="100" dirty="0" err="1" smtClean="0"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sao_flag_cr</a:t>
                      </a:r>
                      <a:endParaRPr lang="ko-KR" sz="1400" kern="100" dirty="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8580" marR="68580" marT="0" marB="0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r>
                        <a:rPr lang="en-GB" sz="1200" b="0" kern="100" dirty="0"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u(1)</a:t>
                      </a:r>
                      <a:endParaRPr lang="ko-KR" sz="1200" b="1" kern="100" dirty="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8580" marR="68580" marT="0" marB="0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 kern="100" dirty="0"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      }</a:t>
                      </a:r>
                      <a:endParaRPr lang="ko-KR" sz="1400" kern="100" dirty="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8580" marR="68580" marT="0" marB="0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endParaRPr lang="en-GB" sz="1200" b="0" kern="100" dirty="0">
                        <a:highlight>
                          <a:srgbClr val="FFFF00"/>
                        </a:highlight>
                        <a:latin typeface="Arial" pitchFamily="34" charset="0"/>
                        <a:ea typeface="PMingLiU"/>
                        <a:cs typeface="Arial" pitchFamily="34" charset="0"/>
                      </a:endParaRPr>
                    </a:p>
                  </a:txBody>
                  <a:tcPr marL="68580" marR="68580" marT="0" marB="0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  <a:defRPr/>
                      </a:pPr>
                      <a:r>
                        <a:rPr lang="en-US" altLang="ko-KR" sz="1400" b="1" kern="100" dirty="0" smtClean="0"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  </a:t>
                      </a:r>
                      <a:r>
                        <a:rPr lang="en-US" altLang="ko-KR" sz="1400" b="0" kern="100" dirty="0" smtClean="0">
                          <a:latin typeface="Arial" pitchFamily="34" charset="0"/>
                          <a:ea typeface="+mn-ea"/>
                          <a:cs typeface="Arial" pitchFamily="34" charset="0"/>
                        </a:rPr>
                        <a:t>}</a:t>
                      </a:r>
                      <a:r>
                        <a:rPr lang="en-US" altLang="ko-KR" sz="1400" b="1" kern="100" baseline="0" dirty="0" smtClean="0"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</a:t>
                      </a:r>
                      <a:endParaRPr lang="ko-KR" altLang="ko-KR" sz="1400" b="1" kern="100" dirty="0" smtClean="0"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68580" marR="68580" marT="0" marB="0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endParaRPr lang="en-GB" sz="1200" b="1" kern="100" dirty="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8580" marR="68580" marT="0" marB="0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altLang="ko-KR" sz="1400" b="1" kern="100" dirty="0" smtClean="0"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…</a:t>
                      </a:r>
                      <a:endParaRPr lang="ko-KR" sz="1400" b="1" kern="100" dirty="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8580" marR="68580" marT="0" marB="0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endParaRPr lang="en-GB" sz="1200" b="1" kern="100" dirty="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8580" marR="68580" marT="0" marB="0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altLang="ko-KR" sz="1400" kern="100" dirty="0" smtClean="0"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}</a:t>
                      </a:r>
                      <a:endParaRPr lang="ko-KR" sz="1400" kern="100" dirty="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8580" marR="68580" marT="0" marB="0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endParaRPr lang="en-GB" sz="1200" b="1" kern="100" dirty="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8580" marR="68580" marT="0" marB="0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5" name="직사각형 14"/>
          <p:cNvSpPr/>
          <p:nvPr/>
        </p:nvSpPr>
        <p:spPr>
          <a:xfrm>
            <a:off x="1077381" y="2348880"/>
            <a:ext cx="280076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ko-KR" b="1" dirty="0">
                <a:latin typeface="Arial" pitchFamily="34" charset="0"/>
                <a:cs typeface="Arial" pitchFamily="34" charset="0"/>
              </a:rPr>
              <a:t>Proposed syntax </a:t>
            </a:r>
            <a:endParaRPr lang="en-US" altLang="ko-KR" b="1" dirty="0" smtClean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en-US" altLang="ko-KR" b="1" dirty="0" smtClean="0">
                <a:latin typeface="Arial" pitchFamily="34" charset="0"/>
                <a:cs typeface="Arial" pitchFamily="34" charset="0"/>
              </a:rPr>
              <a:t>change </a:t>
            </a:r>
            <a:r>
              <a:rPr lang="en-US" altLang="ko-KR" b="1" dirty="0">
                <a:latin typeface="Arial" pitchFamily="34" charset="0"/>
                <a:cs typeface="Arial" pitchFamily="34" charset="0"/>
              </a:rPr>
              <a:t>on slice header </a:t>
            </a:r>
            <a:endParaRPr lang="ko-KR" altLang="en-US" b="1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18" name="표 17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941735505"/>
              </p:ext>
            </p:extLst>
          </p:nvPr>
        </p:nvGraphicFramePr>
        <p:xfrm>
          <a:off x="4704008" y="3003994"/>
          <a:ext cx="4044456" cy="2560320"/>
        </p:xfrm>
        <a:graphic>
          <a:graphicData uri="http://schemas.openxmlformats.org/drawingml/2006/table">
            <a:tbl>
              <a:tblPr/>
              <a:tblGrid>
                <a:gridCol w="3472984"/>
                <a:gridCol w="571472"/>
              </a:tblGrid>
              <a:tr h="0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 kern="100" dirty="0" err="1" smtClean="0"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parseAPS</a:t>
                      </a:r>
                      <a:r>
                        <a:rPr lang="en-GB" sz="1400" kern="100" dirty="0" smtClean="0"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(</a:t>
                      </a:r>
                      <a:r>
                        <a:rPr lang="en-GB" sz="1400" kern="100" dirty="0" err="1" smtClean="0"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viewIdx</a:t>
                      </a:r>
                      <a:r>
                        <a:rPr lang="en-GB" sz="1400" kern="100" dirty="0" smtClean="0"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){</a:t>
                      </a:r>
                      <a:endParaRPr lang="ko-KR" sz="1400" kern="100" dirty="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8580" marR="68580" marT="0" marB="0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r>
                        <a:rPr lang="en-US" altLang="ko-KR" sz="1200" b="1" kern="100" dirty="0" err="1" smtClean="0"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Desc</a:t>
                      </a:r>
                      <a:r>
                        <a:rPr lang="en-US" altLang="ko-KR" sz="1200" b="1" kern="100" dirty="0" smtClean="0"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.</a:t>
                      </a:r>
                      <a:endParaRPr lang="ko-KR" sz="1200" b="1" kern="100" dirty="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8580" marR="68580" marT="0" marB="0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altLang="ko-KR" sz="1400" b="1" kern="100" dirty="0" smtClean="0"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…</a:t>
                      </a:r>
                      <a:endParaRPr lang="ko-KR" sz="1400" b="1" kern="100" dirty="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8580" marR="68580" marT="0" marB="0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endParaRPr lang="en-GB" sz="1200" b="1" kern="100" dirty="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8580" marR="68580" marT="0" marB="0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  <a:tab pos="339725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  <a:defRPr/>
                      </a:pPr>
                      <a:r>
                        <a:rPr lang="en-GB" altLang="ko-KR" sz="1400" kern="100" dirty="0" smtClean="0">
                          <a:latin typeface="Arial" pitchFamily="34" charset="0"/>
                          <a:ea typeface="+mn-ea"/>
                          <a:cs typeface="Arial" pitchFamily="34" charset="0"/>
                        </a:rPr>
                        <a:t>	</a:t>
                      </a:r>
                      <a:r>
                        <a:rPr lang="en-GB" altLang="ko-KR" sz="1400" kern="100" dirty="0" smtClean="0">
                          <a:highlight>
                            <a:srgbClr val="FFFF00"/>
                          </a:highlight>
                          <a:latin typeface="Arial" pitchFamily="34" charset="0"/>
                          <a:ea typeface="+mn-ea"/>
                          <a:cs typeface="Arial" pitchFamily="34" charset="0"/>
                        </a:rPr>
                        <a:t>if (</a:t>
                      </a:r>
                      <a:r>
                        <a:rPr lang="en-GB" altLang="ko-KR" sz="1400" kern="100" dirty="0" err="1" smtClean="0">
                          <a:highlight>
                            <a:srgbClr val="FFFF00"/>
                          </a:highlight>
                          <a:latin typeface="Arial" pitchFamily="34" charset="0"/>
                          <a:ea typeface="+mn-ea"/>
                          <a:cs typeface="Arial" pitchFamily="34" charset="0"/>
                        </a:rPr>
                        <a:t>viewIdx</a:t>
                      </a:r>
                      <a:r>
                        <a:rPr lang="en-GB" altLang="ko-KR" sz="1400" kern="100" dirty="0" smtClean="0">
                          <a:highlight>
                            <a:srgbClr val="FFFF00"/>
                          </a:highlight>
                          <a:latin typeface="Arial" pitchFamily="34" charset="0"/>
                          <a:ea typeface="+mn-ea"/>
                          <a:cs typeface="Arial" pitchFamily="34" charset="0"/>
                        </a:rPr>
                        <a:t>==0){</a:t>
                      </a:r>
                      <a:endParaRPr lang="ko-KR" altLang="ko-KR" sz="1400" kern="100" dirty="0" smtClean="0"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68580" marR="68580" marT="0" marB="0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endParaRPr lang="ko-KR" sz="1200" b="1" kern="100" dirty="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8580" marR="68580" marT="0" marB="0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  <a:tab pos="339725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 kern="100" dirty="0"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	</a:t>
                      </a:r>
                      <a:r>
                        <a:rPr lang="en-GB" sz="1400" kern="100" dirty="0" smtClean="0"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   </a:t>
                      </a:r>
                      <a:r>
                        <a:rPr lang="en-GB" sz="1400" b="1" kern="100" dirty="0" err="1" smtClean="0"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aps_sao_interleaving_flag</a:t>
                      </a:r>
                      <a:endParaRPr lang="ko-KR" sz="1400" kern="100" dirty="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8580" marR="68580" marT="0" marB="0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r>
                        <a:rPr lang="en-GB" sz="1200" b="0" kern="100" dirty="0" err="1" smtClean="0"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ae</a:t>
                      </a:r>
                      <a:r>
                        <a:rPr lang="en-GB" sz="1200" b="0" kern="100" dirty="0" smtClean="0"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(v)</a:t>
                      </a:r>
                      <a:endParaRPr lang="ko-KR" sz="1200" b="1" kern="100" dirty="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8580" marR="68580" marT="0" marB="0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  <a:tab pos="137160" algn="l"/>
                          <a:tab pos="339725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 kern="100" dirty="0"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		if </a:t>
                      </a:r>
                      <a:r>
                        <a:rPr lang="en-GB" sz="1400" kern="100" dirty="0" smtClean="0"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(!</a:t>
                      </a:r>
                      <a:r>
                        <a:rPr lang="en-GB" sz="1400" kern="100" dirty="0" err="1" smtClean="0"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aps_sao_interleaving_flag</a:t>
                      </a:r>
                      <a:r>
                        <a:rPr lang="en-GB" sz="1400" kern="100" dirty="0" smtClean="0"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){</a:t>
                      </a:r>
                      <a:endParaRPr lang="ko-KR" sz="1400" kern="100" dirty="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8580" marR="68580" marT="0" marB="0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endParaRPr lang="en-GB" sz="1200" b="1" kern="100" dirty="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8580" marR="68580" marT="0" marB="0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400" kern="100" dirty="0"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         </a:t>
                      </a:r>
                      <a:r>
                        <a:rPr lang="en-US" sz="1400" b="1" kern="100" dirty="0" err="1" smtClean="0"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aps_sao_flag</a:t>
                      </a:r>
                      <a:endParaRPr lang="ko-KR" sz="1400" kern="100" dirty="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8580" marR="68580" marT="0" marB="0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r>
                        <a:rPr lang="en-GB" sz="1200" b="0" kern="100" dirty="0" err="1" smtClean="0"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ae</a:t>
                      </a:r>
                      <a:r>
                        <a:rPr lang="en-GB" sz="1200" b="0" kern="100" dirty="0" smtClean="0"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(v)</a:t>
                      </a:r>
                      <a:endParaRPr lang="ko-KR" sz="1200" b="1" kern="100" dirty="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8580" marR="68580" marT="0" marB="0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 kern="100" dirty="0"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      </a:t>
                      </a:r>
                      <a:r>
                        <a:rPr lang="en-GB" sz="1400" kern="100" baseline="0" dirty="0" smtClean="0"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   if (</a:t>
                      </a:r>
                      <a:r>
                        <a:rPr lang="en-US" sz="1400" kern="100" baseline="0" dirty="0" err="1" smtClean="0"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aps_sao_flag</a:t>
                      </a:r>
                      <a:r>
                        <a:rPr lang="en-US" sz="1400" kern="100" baseline="0" dirty="0" smtClean="0"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)</a:t>
                      </a:r>
                      <a:endParaRPr lang="ko-KR" sz="1400" kern="100" dirty="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8580" marR="68580" marT="0" marB="0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endParaRPr lang="en-GB" sz="1200" b="0" kern="100" dirty="0">
                        <a:highlight>
                          <a:srgbClr val="FFFF00"/>
                        </a:highlight>
                        <a:latin typeface="Arial" pitchFamily="34" charset="0"/>
                        <a:ea typeface="PMingLiU"/>
                        <a:cs typeface="Arial" pitchFamily="34" charset="0"/>
                      </a:endParaRPr>
                    </a:p>
                  </a:txBody>
                  <a:tcPr marL="68580" marR="68580" marT="0" marB="0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  <a:defRPr/>
                      </a:pPr>
                      <a:r>
                        <a:rPr lang="en-US" altLang="ko-KR" sz="1400" b="1" kern="100" dirty="0" smtClean="0"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            </a:t>
                      </a:r>
                      <a:r>
                        <a:rPr lang="en-US" altLang="ko-KR" sz="1400" b="0" kern="100" dirty="0" err="1" smtClean="0">
                          <a:latin typeface="Arial" pitchFamily="34" charset="0"/>
                          <a:ea typeface="+mn-ea"/>
                          <a:cs typeface="Arial" pitchFamily="34" charset="0"/>
                        </a:rPr>
                        <a:t>aps_sao_param</a:t>
                      </a:r>
                      <a:r>
                        <a:rPr lang="en-US" altLang="ko-KR" sz="1400" b="0" kern="100" dirty="0" smtClean="0">
                          <a:latin typeface="Arial" pitchFamily="34" charset="0"/>
                          <a:ea typeface="+mn-ea"/>
                          <a:cs typeface="Arial" pitchFamily="34" charset="0"/>
                        </a:rPr>
                        <a:t>()</a:t>
                      </a:r>
                      <a:endParaRPr lang="ko-KR" altLang="ko-KR" sz="1400" b="0" kern="100" dirty="0" smtClean="0"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68580" marR="68580" marT="0" marB="0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endParaRPr lang="en-GB" sz="1200" b="1" kern="100" dirty="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8580" marR="68580" marT="0" marB="0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  <a:defRPr/>
                      </a:pPr>
                      <a:r>
                        <a:rPr lang="en-US" altLang="ko-KR" sz="1400" b="1" kern="100" dirty="0" smtClean="0"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      </a:t>
                      </a:r>
                      <a:r>
                        <a:rPr lang="en-US" altLang="ko-KR" sz="1400" b="0" kern="100" dirty="0" smtClean="0">
                          <a:latin typeface="Arial" pitchFamily="34" charset="0"/>
                          <a:ea typeface="+mn-ea"/>
                          <a:cs typeface="Arial" pitchFamily="34" charset="0"/>
                        </a:rPr>
                        <a:t>}</a:t>
                      </a:r>
                      <a:endParaRPr lang="ko-KR" altLang="ko-KR" sz="1400" b="0" kern="100" dirty="0" smtClean="0"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68580" marR="68580" marT="0" marB="0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endParaRPr lang="en-GB" sz="1200" b="1" kern="100" dirty="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8580" marR="68580" marT="0" marB="0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  <a:defRPr/>
                      </a:pPr>
                      <a:r>
                        <a:rPr lang="en-US" altLang="ko-KR" sz="1400" b="1" kern="100" dirty="0" smtClean="0"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   </a:t>
                      </a:r>
                      <a:r>
                        <a:rPr lang="en-US" altLang="ko-KR" sz="1400" b="0" kern="100" dirty="0" smtClean="0">
                          <a:latin typeface="Arial" pitchFamily="34" charset="0"/>
                          <a:ea typeface="+mn-ea"/>
                          <a:cs typeface="Arial" pitchFamily="34" charset="0"/>
                        </a:rPr>
                        <a:t>}</a:t>
                      </a:r>
                      <a:endParaRPr lang="ko-KR" altLang="ko-KR" sz="1400" b="0" kern="100" dirty="0" smtClean="0"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68580" marR="68580" marT="0" marB="0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endParaRPr lang="en-GB" sz="1200" b="1" kern="100" dirty="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8580" marR="68580" marT="0" marB="0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altLang="ko-KR" sz="1400" b="1" kern="100" baseline="0" dirty="0" smtClean="0"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…</a:t>
                      </a:r>
                      <a:endParaRPr lang="ko-KR" sz="1400" b="1" kern="100" dirty="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8580" marR="68580" marT="0" marB="0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endParaRPr lang="en-GB" sz="1200" b="1" kern="100" dirty="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8580" marR="68580" marT="0" marB="0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altLang="ko-KR" sz="1400" b="0" kern="100" dirty="0" smtClean="0"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}</a:t>
                      </a:r>
                      <a:endParaRPr lang="ko-KR" sz="1400" b="0" kern="100" dirty="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8580" marR="68580" marT="0" marB="0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endParaRPr lang="en-GB" sz="1200" b="1" kern="100" dirty="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8580" marR="68580" marT="0" marB="0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9" name="직사각형 18"/>
          <p:cNvSpPr/>
          <p:nvPr/>
        </p:nvSpPr>
        <p:spPr>
          <a:xfrm>
            <a:off x="5645874" y="2348880"/>
            <a:ext cx="210826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ko-KR" b="1" dirty="0">
                <a:latin typeface="Arial" pitchFamily="34" charset="0"/>
                <a:cs typeface="Arial" pitchFamily="34" charset="0"/>
              </a:rPr>
              <a:t>Proposed syntax </a:t>
            </a:r>
            <a:endParaRPr lang="en-US" altLang="ko-KR" b="1" dirty="0" smtClean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en-US" altLang="ko-KR" b="1" dirty="0" smtClean="0">
                <a:latin typeface="Arial" pitchFamily="34" charset="0"/>
                <a:cs typeface="Arial" pitchFamily="34" charset="0"/>
              </a:rPr>
              <a:t>change </a:t>
            </a:r>
            <a:r>
              <a:rPr lang="en-US" altLang="ko-KR" b="1" dirty="0">
                <a:latin typeface="Arial" pitchFamily="34" charset="0"/>
                <a:cs typeface="Arial" pitchFamily="34" charset="0"/>
              </a:rPr>
              <a:t>on </a:t>
            </a:r>
            <a:r>
              <a:rPr lang="en-US" altLang="ko-KR" b="1" dirty="0" smtClean="0">
                <a:latin typeface="Arial" pitchFamily="34" charset="0"/>
                <a:cs typeface="Arial" pitchFamily="34" charset="0"/>
              </a:rPr>
              <a:t>SPS</a:t>
            </a:r>
            <a:endParaRPr lang="ko-KR" altLang="en-US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212197263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Proposed Method (2)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1600200"/>
            <a:ext cx="8363272" cy="4525963"/>
          </a:xfrm>
        </p:spPr>
        <p:txBody>
          <a:bodyPr/>
          <a:lstStyle/>
          <a:p>
            <a:r>
              <a:rPr lang="en-US" altLang="ko-KR" dirty="0" smtClean="0"/>
              <a:t>Inter-view SAO Process w/ Global Disp.</a:t>
            </a:r>
          </a:p>
          <a:p>
            <a:pPr marL="971550" lvl="1" indent="-514350">
              <a:buAutoNum type="arabicParenR"/>
            </a:pPr>
            <a:endParaRPr lang="en-US" altLang="ko-KR" dirty="0" smtClean="0"/>
          </a:p>
          <a:p>
            <a:pPr marL="971550" lvl="1" indent="-514350">
              <a:buAutoNum type="arabicParenR"/>
            </a:pPr>
            <a:endParaRPr lang="ko-KR" altLang="en-US" dirty="0"/>
          </a:p>
        </p:txBody>
      </p:sp>
      <p:sp>
        <p:nvSpPr>
          <p:cNvPr id="4" name="직사각형 3"/>
          <p:cNvSpPr/>
          <p:nvPr/>
        </p:nvSpPr>
        <p:spPr>
          <a:xfrm>
            <a:off x="3321835" y="2285992"/>
            <a:ext cx="2500330" cy="164307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View 0</a:t>
            </a:r>
            <a:endParaRPr lang="ko-KR" altLang="en-US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직사각형 4"/>
          <p:cNvSpPr/>
          <p:nvPr/>
        </p:nvSpPr>
        <p:spPr>
          <a:xfrm>
            <a:off x="500034" y="2285992"/>
            <a:ext cx="2500330" cy="164307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altLang="ko-KR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View 1</a:t>
            </a:r>
            <a:endParaRPr lang="ko-KR" altLang="en-US" b="1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직사각형 5"/>
          <p:cNvSpPr/>
          <p:nvPr/>
        </p:nvSpPr>
        <p:spPr>
          <a:xfrm>
            <a:off x="6143636" y="2285992"/>
            <a:ext cx="2500330" cy="164307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altLang="ko-KR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View 2</a:t>
            </a:r>
            <a:endParaRPr lang="ko-KR" altLang="en-US" b="1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위쪽/아래쪽 화살표 8"/>
          <p:cNvSpPr/>
          <p:nvPr/>
        </p:nvSpPr>
        <p:spPr>
          <a:xfrm>
            <a:off x="4143372" y="4000504"/>
            <a:ext cx="857256" cy="1214446"/>
          </a:xfrm>
          <a:prstGeom prst="upDownArrow">
            <a:avLst>
              <a:gd name="adj1" fmla="val 49999"/>
              <a:gd name="adj2" fmla="val 44019"/>
            </a:avLst>
          </a:prstGeom>
          <a:solidFill>
            <a:schemeClr val="tx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모서리가 둥근 직사각형 11"/>
          <p:cNvSpPr/>
          <p:nvPr/>
        </p:nvSpPr>
        <p:spPr>
          <a:xfrm>
            <a:off x="3320300" y="5357826"/>
            <a:ext cx="2500330" cy="642942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SAO Parameters</a:t>
            </a:r>
            <a:endParaRPr lang="ko-KR" altLang="en-US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직사각형 15"/>
          <p:cNvSpPr/>
          <p:nvPr/>
        </p:nvSpPr>
        <p:spPr>
          <a:xfrm>
            <a:off x="3460157" y="4429132"/>
            <a:ext cx="88998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altLang="ko-K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Derive</a:t>
            </a:r>
            <a:endParaRPr lang="ko-KR" altLang="en-US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직사각형 16"/>
          <p:cNvSpPr/>
          <p:nvPr/>
        </p:nvSpPr>
        <p:spPr>
          <a:xfrm>
            <a:off x="4790837" y="4429132"/>
            <a:ext cx="88998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Codec</a:t>
            </a:r>
            <a:endParaRPr lang="ko-KR" altLang="en-US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굽은 화살표 21"/>
          <p:cNvSpPr/>
          <p:nvPr/>
        </p:nvSpPr>
        <p:spPr>
          <a:xfrm rot="16200000">
            <a:off x="1428728" y="4106126"/>
            <a:ext cx="1643074" cy="1928826"/>
          </a:xfrm>
          <a:prstGeom prst="bentArrow">
            <a:avLst>
              <a:gd name="adj1" fmla="val 23439"/>
              <a:gd name="adj2" fmla="val 29681"/>
              <a:gd name="adj3" fmla="val 25000"/>
              <a:gd name="adj4" fmla="val 29707"/>
            </a:avLst>
          </a:prstGeom>
          <a:solidFill>
            <a:schemeClr val="tx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23" name="굽은 화살표 22"/>
          <p:cNvSpPr/>
          <p:nvPr/>
        </p:nvSpPr>
        <p:spPr>
          <a:xfrm rot="5400000" flipH="1">
            <a:off x="6072198" y="4109196"/>
            <a:ext cx="1643074" cy="1928826"/>
          </a:xfrm>
          <a:prstGeom prst="bentArrow">
            <a:avLst>
              <a:gd name="adj1" fmla="val 23439"/>
              <a:gd name="adj2" fmla="val 29681"/>
              <a:gd name="adj3" fmla="val 25000"/>
              <a:gd name="adj4" fmla="val 29707"/>
            </a:avLst>
          </a:prstGeom>
          <a:solidFill>
            <a:schemeClr val="tx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655102099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Proposed Method (2)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1600200"/>
            <a:ext cx="8363272" cy="4525963"/>
          </a:xfrm>
        </p:spPr>
        <p:txBody>
          <a:bodyPr/>
          <a:lstStyle/>
          <a:p>
            <a:r>
              <a:rPr lang="en-US" altLang="ko-KR" dirty="0" smtClean="0"/>
              <a:t>Inter-view SAO Process w/ Global Disp.</a:t>
            </a:r>
          </a:p>
          <a:p>
            <a:pPr marL="971550" lvl="1" indent="-514350">
              <a:buAutoNum type="arabicParenR"/>
            </a:pPr>
            <a:endParaRPr lang="en-US" altLang="ko-KR" dirty="0" smtClean="0"/>
          </a:p>
          <a:p>
            <a:pPr marL="971550" lvl="1" indent="-514350">
              <a:buAutoNum type="arabicParenR"/>
            </a:pPr>
            <a:endParaRPr lang="ko-KR" altLang="en-US" dirty="0"/>
          </a:p>
        </p:txBody>
      </p:sp>
      <p:sp>
        <p:nvSpPr>
          <p:cNvPr id="4" name="직사각형 3"/>
          <p:cNvSpPr/>
          <p:nvPr/>
        </p:nvSpPr>
        <p:spPr>
          <a:xfrm>
            <a:off x="3321835" y="2285992"/>
            <a:ext cx="2500330" cy="164307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View 0</a:t>
            </a:r>
            <a:endParaRPr lang="ko-KR" altLang="en-US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직사각형 4"/>
          <p:cNvSpPr/>
          <p:nvPr/>
        </p:nvSpPr>
        <p:spPr>
          <a:xfrm>
            <a:off x="500034" y="2285992"/>
            <a:ext cx="2500330" cy="164307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altLang="ko-KR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View 1</a:t>
            </a:r>
            <a:endParaRPr lang="ko-KR" altLang="en-US" b="1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직사각형 5"/>
          <p:cNvSpPr/>
          <p:nvPr/>
        </p:nvSpPr>
        <p:spPr>
          <a:xfrm>
            <a:off x="6143636" y="2285992"/>
            <a:ext cx="2500330" cy="164307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altLang="ko-KR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View 2</a:t>
            </a:r>
            <a:endParaRPr lang="ko-KR" altLang="en-US" b="1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위쪽/아래쪽 화살표 8"/>
          <p:cNvSpPr/>
          <p:nvPr/>
        </p:nvSpPr>
        <p:spPr>
          <a:xfrm>
            <a:off x="4143372" y="4000504"/>
            <a:ext cx="857256" cy="1214446"/>
          </a:xfrm>
          <a:prstGeom prst="upDownArrow">
            <a:avLst>
              <a:gd name="adj1" fmla="val 49999"/>
              <a:gd name="adj2" fmla="val 44019"/>
            </a:avLst>
          </a:prstGeom>
          <a:solidFill>
            <a:schemeClr val="tx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모서리가 둥근 직사각형 11"/>
          <p:cNvSpPr/>
          <p:nvPr/>
        </p:nvSpPr>
        <p:spPr>
          <a:xfrm>
            <a:off x="3320300" y="5357826"/>
            <a:ext cx="2500330" cy="642942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SAO Parameters</a:t>
            </a:r>
            <a:endParaRPr lang="ko-KR" altLang="en-US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직사각형 15"/>
          <p:cNvSpPr/>
          <p:nvPr/>
        </p:nvSpPr>
        <p:spPr>
          <a:xfrm>
            <a:off x="3460157" y="4429132"/>
            <a:ext cx="88998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altLang="ko-K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Derive</a:t>
            </a:r>
            <a:endParaRPr lang="ko-KR" altLang="en-US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직사각형 16"/>
          <p:cNvSpPr/>
          <p:nvPr/>
        </p:nvSpPr>
        <p:spPr>
          <a:xfrm>
            <a:off x="4790837" y="4429132"/>
            <a:ext cx="88998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Codec</a:t>
            </a:r>
            <a:endParaRPr lang="ko-KR" altLang="en-US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굽은 화살표 21"/>
          <p:cNvSpPr/>
          <p:nvPr/>
        </p:nvSpPr>
        <p:spPr>
          <a:xfrm rot="16200000">
            <a:off x="1428728" y="4106126"/>
            <a:ext cx="1643074" cy="1928826"/>
          </a:xfrm>
          <a:prstGeom prst="bentArrow">
            <a:avLst>
              <a:gd name="adj1" fmla="val 23439"/>
              <a:gd name="adj2" fmla="val 29681"/>
              <a:gd name="adj3" fmla="val 25000"/>
              <a:gd name="adj4" fmla="val 29707"/>
            </a:avLst>
          </a:prstGeom>
          <a:solidFill>
            <a:schemeClr val="tx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23" name="굽은 화살표 22"/>
          <p:cNvSpPr/>
          <p:nvPr/>
        </p:nvSpPr>
        <p:spPr>
          <a:xfrm rot="5400000" flipH="1">
            <a:off x="6072198" y="4109196"/>
            <a:ext cx="1643074" cy="1928826"/>
          </a:xfrm>
          <a:prstGeom prst="bentArrow">
            <a:avLst>
              <a:gd name="adj1" fmla="val 23439"/>
              <a:gd name="adj2" fmla="val 29681"/>
              <a:gd name="adj3" fmla="val 25000"/>
              <a:gd name="adj4" fmla="val 29707"/>
            </a:avLst>
          </a:prstGeom>
          <a:solidFill>
            <a:schemeClr val="tx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24" name="직사각형 23"/>
          <p:cNvSpPr/>
          <p:nvPr/>
        </p:nvSpPr>
        <p:spPr>
          <a:xfrm>
            <a:off x="1547664" y="6024677"/>
            <a:ext cx="2287807" cy="646331"/>
          </a:xfrm>
          <a:prstGeom prst="rect">
            <a:avLst/>
          </a:prstGeom>
          <a:ln w="28575">
            <a:noFill/>
          </a:ln>
        </p:spPr>
        <p:txBody>
          <a:bodyPr wrap="none">
            <a:spAutoFit/>
          </a:bodyPr>
          <a:lstStyle/>
          <a:p>
            <a:pPr algn="ctr"/>
            <a:r>
              <a:rPr lang="en-US" altLang="ko-KR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w/ global disparity</a:t>
            </a:r>
          </a:p>
          <a:p>
            <a:pPr algn="ctr"/>
            <a:r>
              <a:rPr lang="en-US" altLang="ko-K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between view 0 &amp; 1</a:t>
            </a:r>
            <a:endParaRPr lang="ko-KR" altLang="en-US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25" name="직사각형 24"/>
          <p:cNvSpPr/>
          <p:nvPr/>
        </p:nvSpPr>
        <p:spPr>
          <a:xfrm>
            <a:off x="5333878" y="6021288"/>
            <a:ext cx="2287807" cy="646331"/>
          </a:xfrm>
          <a:prstGeom prst="rect">
            <a:avLst/>
          </a:prstGeom>
          <a:ln w="28575">
            <a:noFill/>
          </a:ln>
        </p:spPr>
        <p:txBody>
          <a:bodyPr wrap="none">
            <a:spAutoFit/>
          </a:bodyPr>
          <a:lstStyle/>
          <a:p>
            <a:pPr algn="ctr"/>
            <a:r>
              <a:rPr lang="en-US" altLang="ko-KR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w/ global disparity</a:t>
            </a:r>
          </a:p>
          <a:p>
            <a:pPr algn="ctr"/>
            <a:r>
              <a:rPr lang="en-US" altLang="ko-K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between view 0 &amp; 2</a:t>
            </a:r>
            <a:endParaRPr lang="ko-KR" altLang="en-US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4141</TotalTime>
  <Words>1632</Words>
  <Application>Microsoft Office PowerPoint</Application>
  <PresentationFormat>On-screen Show (4:3)</PresentationFormat>
  <Paragraphs>583</Paragraphs>
  <Slides>27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28" baseType="lpstr">
      <vt:lpstr>Office 테마</vt:lpstr>
      <vt:lpstr>Inter-view SAO Process  in 3DV Coding (JCT3V-B0130)</vt:lpstr>
      <vt:lpstr>Introduction</vt:lpstr>
      <vt:lpstr>Introduction</vt:lpstr>
      <vt:lpstr>Introduction</vt:lpstr>
      <vt:lpstr>Proposed Method (1)</vt:lpstr>
      <vt:lpstr>Proposed Method (1)</vt:lpstr>
      <vt:lpstr>Proposed Method (1)</vt:lpstr>
      <vt:lpstr>Proposed Method (2)</vt:lpstr>
      <vt:lpstr>Proposed Method (2)</vt:lpstr>
      <vt:lpstr>Proposed Method (2)</vt:lpstr>
      <vt:lpstr>Proposed Method (2)</vt:lpstr>
      <vt:lpstr>Proposed Method (2)</vt:lpstr>
      <vt:lpstr>Proposed Method (2)</vt:lpstr>
      <vt:lpstr>Simulation Results</vt:lpstr>
      <vt:lpstr>Simulation Results</vt:lpstr>
      <vt:lpstr>Simulation Results</vt:lpstr>
      <vt:lpstr>Simulation Results</vt:lpstr>
      <vt:lpstr>Summary</vt:lpstr>
      <vt:lpstr>Answers to questions noted in chairs’ note</vt:lpstr>
      <vt:lpstr>Answers to questions noted in chairs’ note</vt:lpstr>
      <vt:lpstr>SAO Parameter Determination</vt:lpstr>
      <vt:lpstr>SAO Parameter Determination </vt:lpstr>
      <vt:lpstr>SAO Parameter Signaling</vt:lpstr>
      <vt:lpstr>SAO Parameter Signaling </vt:lpstr>
      <vt:lpstr>SAO Processing </vt:lpstr>
      <vt:lpstr>SAO Processing</vt:lpstr>
      <vt:lpstr>Proposed Method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Inter-view SAO Process  in 3DV Coding (B0130)</dc:title>
  <dc:creator>김태섭/연구원/Convergence(연)ATS그룹(taesup.kim@lge.com)</dc:creator>
  <cp:lastModifiedBy>SYea</cp:lastModifiedBy>
  <cp:revision>149</cp:revision>
  <dcterms:created xsi:type="dcterms:W3CDTF">2012-10-10T00:56:05Z</dcterms:created>
  <dcterms:modified xsi:type="dcterms:W3CDTF">2012-10-17T22:35:17Z</dcterms:modified>
</cp:coreProperties>
</file>