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7" r:id="rId5"/>
    <p:sldId id="270" r:id="rId6"/>
    <p:sldId id="273" r:id="rId7"/>
    <p:sldId id="278" r:id="rId8"/>
    <p:sldId id="280" r:id="rId9"/>
    <p:sldId id="271" r:id="rId10"/>
    <p:sldId id="272" r:id="rId11"/>
    <p:sldId id="264" r:id="rId12"/>
    <p:sldId id="266" r:id="rId13"/>
    <p:sldId id="281" r:id="rId14"/>
    <p:sldId id="261" r:id="rId15"/>
    <p:sldId id="262" r:id="rId16"/>
    <p:sldId id="276" r:id="rId17"/>
    <p:sldId id="277" r:id="rId18"/>
    <p:sldId id="263" r:id="rId19"/>
    <p:sldId id="289" r:id="rId20"/>
    <p:sldId id="290" r:id="rId21"/>
    <p:sldId id="282" r:id="rId22"/>
    <p:sldId id="285" r:id="rId23"/>
    <p:sldId id="286" r:id="rId24"/>
    <p:sldId id="283" r:id="rId25"/>
    <p:sldId id="284" r:id="rId26"/>
    <p:sldId id="288" r:id="rId27"/>
    <p:sldId id="287" r:id="rId2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74"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lvl1pPr algn="ctr">
              <a:defRPr/>
            </a:lvl1pPr>
          </a:lstStyle>
          <a:p>
            <a:r>
              <a:rPr lang="ko-KR" altLang="en-US" dirty="0" smtClean="0"/>
              <a:t>마스터 제목 스타일 편집</a:t>
            </a:r>
            <a:endParaRPr lang="ko-KR" altLang="en-US" dirty="0"/>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5A42511-D1D2-4660-BA94-12A1E215D234}" type="slidenum">
              <a:rPr lang="ko-KR" altLang="en-US" smtClean="0"/>
              <a:pPr/>
              <a:t>‹#›</a:t>
            </a:fld>
            <a:endParaRPr lang="ko-KR" altLang="en-US"/>
          </a:p>
        </p:txBody>
      </p:sp>
      <p:sp>
        <p:nvSpPr>
          <p:cNvPr id="8" name="TextBox 7"/>
          <p:cNvSpPr txBox="1"/>
          <p:nvPr userDrawn="1"/>
        </p:nvSpPr>
        <p:spPr>
          <a:xfrm>
            <a:off x="14714" y="6608385"/>
            <a:ext cx="7581622" cy="276999"/>
          </a:xfrm>
          <a:prstGeom prst="rect">
            <a:avLst/>
          </a:prstGeom>
          <a:noFill/>
        </p:spPr>
        <p:txBody>
          <a:bodyPr wrap="square" rtlCol="0">
            <a:spAutoFit/>
          </a:bodyPr>
          <a:lstStyle/>
          <a:p>
            <a:pPr algn="l"/>
            <a:r>
              <a:rPr lang="en-US" altLang="ko-KR" sz="1200" b="1" dirty="0" smtClean="0">
                <a:latin typeface="Arial" pitchFamily="34" charset="0"/>
                <a:cs typeface="Arial" pitchFamily="34" charset="0"/>
              </a:rPr>
              <a:t>Inter-view</a:t>
            </a:r>
            <a:r>
              <a:rPr lang="en-US" altLang="ko-KR" sz="1200" b="1" baseline="0" dirty="0" smtClean="0">
                <a:latin typeface="Arial" pitchFamily="34" charset="0"/>
                <a:cs typeface="Arial" pitchFamily="34" charset="0"/>
              </a:rPr>
              <a:t> SAO Process in 3DV Coding (JCT3V-B0130)</a:t>
            </a:r>
            <a:endParaRPr lang="ko-KR" altLang="en-US" sz="1200" b="1" dirty="0">
              <a:latin typeface="Arial" pitchFamily="34" charset="0"/>
              <a:cs typeface="Arial" pitchFamily="34" charset="0"/>
            </a:endParaRPr>
          </a:p>
        </p:txBody>
      </p:sp>
      <p:pic>
        <p:nvPicPr>
          <p:cNvPr id="9" name="그림 8" descr="백색바탕.png"/>
          <p:cNvPicPr>
            <a:picLocks noChangeAspect="1"/>
          </p:cNvPicPr>
          <p:nvPr userDrawn="1"/>
        </p:nvPicPr>
        <p:blipFill>
          <a:blip r:embed="rId2" cstate="print"/>
          <a:srcRect/>
          <a:stretch>
            <a:fillRect/>
          </a:stretch>
        </p:blipFill>
        <p:spPr bwMode="auto">
          <a:xfrm>
            <a:off x="7715272" y="6072206"/>
            <a:ext cx="1290638" cy="646112"/>
          </a:xfrm>
          <a:prstGeom prst="rect">
            <a:avLst/>
          </a:prstGeom>
          <a:noFill/>
          <a:ln w="9525">
            <a:noFill/>
            <a:miter lim="800000"/>
            <a:headEnd/>
            <a:tailEnd/>
          </a:ln>
        </p:spPr>
      </p:pic>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8A0CBFB-9E2A-4C12-9977-DE8156E7F938}" type="datetimeFigureOut">
              <a:rPr lang="ko-KR" altLang="en-US" smtClean="0"/>
              <a:pPr/>
              <a:t>2012-10-17</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E5A42511-D1D2-4660-BA94-12A1E215D234}" type="slidenum">
              <a:rPr lang="ko-KR" altLang="en-US" smtClean="0"/>
              <a:pPr/>
              <a:t>‹#›</a:t>
            </a:fld>
            <a:endParaRPr lang="ko-KR" alt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dirty="0" smtClean="0"/>
              <a:t>마스터 제목 스타일 편집</a:t>
            </a:r>
            <a:endParaRPr lang="ko-KR" altLang="en-US" dirty="0"/>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38A0CBFB-9E2A-4C12-9977-DE8156E7F938}" type="datetimeFigureOut">
              <a:rPr lang="ko-KR" altLang="en-US" smtClean="0"/>
              <a:pPr/>
              <a:t>2012-10-17</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E5A42511-D1D2-4660-BA94-12A1E215D234}"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l" defTabSz="914400" rtl="0" eaLnBrk="1" latinLnBrk="1" hangingPunct="1">
        <a:spcBef>
          <a:spcPct val="0"/>
        </a:spcBef>
        <a:buNone/>
        <a:defRPr sz="4400" b="1" kern="1200">
          <a:solidFill>
            <a:schemeClr val="tx1"/>
          </a:solidFill>
          <a:effectLst>
            <a:outerShdw blurRad="38100" dist="38100" dir="2700000" algn="tl">
              <a:srgbClr val="000000">
                <a:alpha val="43137"/>
              </a:srgbClr>
            </a:outerShdw>
          </a:effectLst>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b="1" kern="1200">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b="1" kern="1200">
          <a:solidFill>
            <a:schemeClr val="tx1"/>
          </a:solidFill>
          <a:latin typeface="Arial" pitchFamily="34" charset="0"/>
          <a:ea typeface="+mn-ea"/>
          <a:cs typeface="Arial" pitchFamily="34" charset="0"/>
        </a:defRPr>
      </a:lvl2pPr>
      <a:lvl3pPr marL="1143000" indent="-228600" algn="l" defTabSz="914400" rtl="0" eaLnBrk="1" latinLnBrk="1" hangingPunct="1">
        <a:spcBef>
          <a:spcPct val="20000"/>
        </a:spcBef>
        <a:buFont typeface="Arial" pitchFamily="34" charset="0"/>
        <a:buChar char="•"/>
        <a:defRPr sz="2400" b="1" kern="1200">
          <a:solidFill>
            <a:schemeClr val="tx1"/>
          </a:solidFill>
          <a:latin typeface="Arial" pitchFamily="34" charset="0"/>
          <a:ea typeface="+mn-ea"/>
          <a:cs typeface="Arial" pitchFamily="34" charset="0"/>
        </a:defRPr>
      </a:lvl3pPr>
      <a:lvl4pPr marL="1600200" indent="-228600" algn="l" defTabSz="914400" rtl="0" eaLnBrk="1" latinLnBrk="1"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4pPr>
      <a:lvl5pPr marL="2057400" indent="-228600" algn="l" defTabSz="914400" rtl="0" eaLnBrk="1" latinLnBrk="1"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539552" y="1730372"/>
            <a:ext cx="8064896" cy="2270132"/>
          </a:xfrm>
          <a:noFill/>
          <a:effectLst>
            <a:outerShdw blurRad="50800" dist="38100" dir="2700000" algn="tl" rotWithShape="0">
              <a:prstClr val="black">
                <a:alpha val="40000"/>
              </a:prstClr>
            </a:outerShdw>
          </a:effectLst>
        </p:spPr>
        <p:txBody>
          <a:bodyPr>
            <a:noAutofit/>
          </a:bodyPr>
          <a:lstStyle/>
          <a:p>
            <a:r>
              <a:rPr lang="en-US" altLang="en-US" sz="5400" b="1" dirty="0" smtClean="0">
                <a:effectLst>
                  <a:outerShdw blurRad="38100" dist="38100" dir="2700000" algn="tl">
                    <a:srgbClr val="000000">
                      <a:alpha val="43137"/>
                    </a:srgbClr>
                  </a:outerShdw>
                </a:effectLst>
                <a:latin typeface="Arial" charset="0"/>
                <a:ea typeface="돋움" pitchFamily="50" charset="-127"/>
              </a:rPr>
              <a:t>Inter-view SAO Process </a:t>
            </a:r>
            <a:br>
              <a:rPr lang="en-US" altLang="en-US" sz="5400" b="1" dirty="0" smtClean="0">
                <a:effectLst>
                  <a:outerShdw blurRad="38100" dist="38100" dir="2700000" algn="tl">
                    <a:srgbClr val="000000">
                      <a:alpha val="43137"/>
                    </a:srgbClr>
                  </a:outerShdw>
                </a:effectLst>
                <a:latin typeface="Arial" charset="0"/>
                <a:ea typeface="돋움" pitchFamily="50" charset="-127"/>
              </a:rPr>
            </a:br>
            <a:r>
              <a:rPr lang="en-US" altLang="en-US" sz="5400" b="1" dirty="0" smtClean="0">
                <a:effectLst>
                  <a:outerShdw blurRad="38100" dist="38100" dir="2700000" algn="tl">
                    <a:srgbClr val="000000">
                      <a:alpha val="43137"/>
                    </a:srgbClr>
                  </a:outerShdw>
                </a:effectLst>
                <a:latin typeface="Arial" charset="0"/>
                <a:ea typeface="돋움" pitchFamily="50" charset="-127"/>
              </a:rPr>
              <a:t>in 3DV Coding</a:t>
            </a:r>
            <a:r>
              <a:rPr lang="en-US" altLang="en-US" b="1" dirty="0" smtClean="0">
                <a:effectLst>
                  <a:outerShdw blurRad="38100" dist="38100" dir="2700000" algn="tl">
                    <a:srgbClr val="000000">
                      <a:alpha val="43137"/>
                    </a:srgbClr>
                  </a:outerShdw>
                </a:effectLst>
                <a:latin typeface="Arial" charset="0"/>
                <a:ea typeface="돋움" pitchFamily="50" charset="-127"/>
              </a:rPr>
              <a:t/>
            </a:r>
            <a:br>
              <a:rPr lang="en-US" altLang="en-US" b="1" dirty="0" smtClean="0">
                <a:effectLst>
                  <a:outerShdw blurRad="38100" dist="38100" dir="2700000" algn="tl">
                    <a:srgbClr val="000000">
                      <a:alpha val="43137"/>
                    </a:srgbClr>
                  </a:outerShdw>
                </a:effectLst>
                <a:latin typeface="Arial" charset="0"/>
                <a:ea typeface="돋움" pitchFamily="50" charset="-127"/>
              </a:rPr>
            </a:br>
            <a:r>
              <a:rPr lang="en-US" altLang="en-US" b="1" dirty="0" smtClean="0">
                <a:effectLst>
                  <a:outerShdw blurRad="38100" dist="38100" dir="2700000" algn="tl">
                    <a:srgbClr val="000000">
                      <a:alpha val="43137"/>
                    </a:srgbClr>
                  </a:outerShdw>
                </a:effectLst>
                <a:latin typeface="Arial" charset="0"/>
                <a:ea typeface="돋움" pitchFamily="50" charset="-127"/>
              </a:rPr>
              <a:t>(JCT3V-B0130)</a:t>
            </a:r>
            <a:endParaRPr lang="ko-KR" altLang="en-US" dirty="0">
              <a:effectLst>
                <a:outerShdw blurRad="38100" dist="38100" dir="2700000" algn="tl">
                  <a:srgbClr val="000000">
                    <a:alpha val="43137"/>
                  </a:srgbClr>
                </a:outerShdw>
              </a:effectLst>
            </a:endParaRPr>
          </a:p>
        </p:txBody>
      </p:sp>
      <p:sp>
        <p:nvSpPr>
          <p:cNvPr id="3" name="부제목 2"/>
          <p:cNvSpPr>
            <a:spLocks noGrp="1"/>
          </p:cNvSpPr>
          <p:nvPr>
            <p:ph type="subTitle" idx="1"/>
          </p:nvPr>
        </p:nvSpPr>
        <p:spPr>
          <a:xfrm>
            <a:off x="467544" y="4149080"/>
            <a:ext cx="8208912" cy="1752600"/>
          </a:xfrm>
        </p:spPr>
        <p:txBody>
          <a:bodyPr>
            <a:noAutofit/>
          </a:bodyPr>
          <a:lstStyle/>
          <a:p>
            <a:endParaRPr lang="en-US" altLang="ko-KR" sz="2400" b="1" dirty="0" smtClean="0">
              <a:solidFill>
                <a:schemeClr val="tx1"/>
              </a:solidFill>
              <a:effectLst>
                <a:outerShdw blurRad="38100" dist="38100" dir="2700000" algn="tl">
                  <a:srgbClr val="000000">
                    <a:alpha val="43137"/>
                  </a:srgbClr>
                </a:outerShdw>
              </a:effectLst>
            </a:endParaRPr>
          </a:p>
          <a:p>
            <a:r>
              <a:rPr lang="en-US" altLang="ko-KR" sz="2400" b="1" dirty="0" smtClean="0">
                <a:solidFill>
                  <a:schemeClr val="tx1"/>
                </a:solidFill>
                <a:effectLst>
                  <a:outerShdw blurRad="38100" dist="38100" dir="2700000" algn="tl">
                    <a:srgbClr val="000000">
                      <a:alpha val="43137"/>
                    </a:srgbClr>
                  </a:outerShdw>
                </a:effectLst>
              </a:rPr>
              <a:t>Taesup Kim, Jin Heo, Moonmo</a:t>
            </a:r>
            <a:r>
              <a:rPr lang="en-US" altLang="ko-KR" sz="2400" dirty="0" smtClean="0">
                <a:solidFill>
                  <a:schemeClr val="tx1"/>
                </a:solidFill>
              </a:rPr>
              <a:t> Koo,</a:t>
            </a:r>
            <a:r>
              <a:rPr lang="en-US" altLang="ko-KR" sz="2400" b="1" dirty="0" smtClean="0">
                <a:solidFill>
                  <a:schemeClr val="tx1"/>
                </a:solidFill>
                <a:effectLst>
                  <a:outerShdw blurRad="38100" dist="38100" dir="2700000" algn="tl">
                    <a:srgbClr val="000000">
                      <a:alpha val="43137"/>
                    </a:srgbClr>
                  </a:outerShdw>
                </a:effectLst>
              </a:rPr>
              <a:t> Sehoon Yea</a:t>
            </a:r>
          </a:p>
          <a:p>
            <a:r>
              <a:rPr lang="en-US" altLang="ko-KR" sz="2400" b="1" dirty="0" smtClean="0">
                <a:solidFill>
                  <a:schemeClr val="tx1"/>
                </a:solidFill>
                <a:effectLst>
                  <a:outerShdw blurRad="38100" dist="38100" dir="2700000" algn="tl">
                    <a:srgbClr val="000000">
                      <a:alpha val="43137"/>
                    </a:srgbClr>
                  </a:outerShdw>
                </a:effectLst>
              </a:rPr>
              <a:t>LG Electronics</a:t>
            </a:r>
          </a:p>
          <a:p>
            <a:endParaRPr lang="en-US" altLang="ko-KR" sz="2400" dirty="0">
              <a:solidFill>
                <a:schemeClr val="tx1"/>
              </a:solidFill>
            </a:endParaRPr>
          </a:p>
          <a:p>
            <a:r>
              <a:rPr lang="en-US" altLang="ko-KR" sz="2400" b="1" dirty="0" smtClean="0">
                <a:solidFill>
                  <a:schemeClr val="tx1"/>
                </a:solidFill>
                <a:effectLst>
                  <a:outerShdw blurRad="38100" dist="38100" dir="2700000" algn="tl">
                    <a:srgbClr val="000000">
                      <a:alpha val="43137"/>
                    </a:srgbClr>
                  </a:outerShdw>
                </a:effectLst>
              </a:rPr>
              <a:t>Oct. 2012</a:t>
            </a:r>
            <a:endParaRPr lang="en-US" altLang="ko-KR" sz="2400" b="1" dirty="0">
              <a:solidFill>
                <a:schemeClr val="tx1"/>
              </a:solidFill>
              <a:effectLst>
                <a:outerShdw blurRad="38100" dist="38100" dir="2700000" algn="tl">
                  <a:srgbClr val="000000">
                    <a:alpha val="43137"/>
                  </a:srgbClr>
                </a:outerShdw>
              </a:effectLst>
            </a:endParaRPr>
          </a:p>
        </p:txBody>
      </p:sp>
      <p:pic>
        <p:nvPicPr>
          <p:cNvPr id="6" name="그림 5" descr="백색바탕.png"/>
          <p:cNvPicPr>
            <a:picLocks noChangeAspect="1"/>
          </p:cNvPicPr>
          <p:nvPr/>
        </p:nvPicPr>
        <p:blipFill>
          <a:blip r:embed="rId2" cstate="print"/>
          <a:srcRect/>
          <a:stretch>
            <a:fillRect/>
          </a:stretch>
        </p:blipFill>
        <p:spPr bwMode="auto">
          <a:xfrm>
            <a:off x="7715272" y="6072206"/>
            <a:ext cx="1290638" cy="6461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Proposed Method (2)</a:t>
            </a:r>
            <a:endParaRPr lang="ko-KR" altLang="en-US" dirty="0"/>
          </a:p>
        </p:txBody>
      </p:sp>
      <p:sp>
        <p:nvSpPr>
          <p:cNvPr id="3" name="내용 개체 틀 2"/>
          <p:cNvSpPr>
            <a:spLocks noGrp="1"/>
          </p:cNvSpPr>
          <p:nvPr>
            <p:ph idx="1"/>
          </p:nvPr>
        </p:nvSpPr>
        <p:spPr/>
        <p:txBody>
          <a:bodyPr/>
          <a:lstStyle/>
          <a:p>
            <a:r>
              <a:rPr lang="en-US" altLang="ko-KR" dirty="0"/>
              <a:t>Inter-view SAO Process w/ Global Disp.</a:t>
            </a:r>
          </a:p>
          <a:p>
            <a:pPr lvl="1"/>
            <a:r>
              <a:rPr lang="en-US" altLang="ko-KR" dirty="0" smtClean="0"/>
              <a:t>Dependent views</a:t>
            </a:r>
            <a:endParaRPr lang="ko-KR" altLang="en-US" dirty="0"/>
          </a:p>
        </p:txBody>
      </p:sp>
      <p:sp>
        <p:nvSpPr>
          <p:cNvPr id="5" name="직사각형 4"/>
          <p:cNvSpPr/>
          <p:nvPr/>
        </p:nvSpPr>
        <p:spPr>
          <a:xfrm>
            <a:off x="2376108" y="4714884"/>
            <a:ext cx="2195892" cy="1643074"/>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6" name="직사각형 5"/>
          <p:cNvSpPr/>
          <p:nvPr/>
        </p:nvSpPr>
        <p:spPr>
          <a:xfrm>
            <a:off x="1733166" y="2857496"/>
            <a:ext cx="2195892"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7" name="TextBox 85"/>
          <p:cNvSpPr txBox="1"/>
          <p:nvPr/>
        </p:nvSpPr>
        <p:spPr>
          <a:xfrm>
            <a:off x="-214346" y="5336366"/>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Base View</a:t>
            </a:r>
            <a:endParaRPr lang="ko-KR" altLang="en-US" sz="1600" b="1" dirty="0">
              <a:latin typeface="Arial" pitchFamily="34" charset="0"/>
              <a:cs typeface="Arial" pitchFamily="34" charset="0"/>
            </a:endParaRPr>
          </a:p>
        </p:txBody>
      </p:sp>
      <p:sp>
        <p:nvSpPr>
          <p:cNvPr id="8" name="TextBox 85"/>
          <p:cNvSpPr txBox="1"/>
          <p:nvPr/>
        </p:nvSpPr>
        <p:spPr>
          <a:xfrm>
            <a:off x="-214346" y="3478978"/>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Dependent View</a:t>
            </a:r>
            <a:endParaRPr lang="ko-KR" altLang="en-US" sz="1600" b="1" dirty="0">
              <a:latin typeface="Arial" pitchFamily="34" charset="0"/>
              <a:cs typeface="Arial" pitchFamily="34" charset="0"/>
            </a:endParaRPr>
          </a:p>
        </p:txBody>
      </p:sp>
      <p:sp>
        <p:nvSpPr>
          <p:cNvPr id="9" name="직사각형 8"/>
          <p:cNvSpPr/>
          <p:nvPr/>
        </p:nvSpPr>
        <p:spPr>
          <a:xfrm>
            <a:off x="2376108" y="2857496"/>
            <a:ext cx="2195892" cy="1643074"/>
          </a:xfrm>
          <a:prstGeom prst="rect">
            <a:avLst/>
          </a:prstGeom>
          <a:noFill/>
          <a:ln>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cxnSp>
        <p:nvCxnSpPr>
          <p:cNvPr id="10" name="직선 화살표 연결선 9"/>
          <p:cNvCxnSpPr/>
          <p:nvPr/>
        </p:nvCxnSpPr>
        <p:spPr>
          <a:xfrm flipV="1">
            <a:off x="3922918" y="3679033"/>
            <a:ext cx="642942"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85"/>
          <p:cNvSpPr txBox="1"/>
          <p:nvPr/>
        </p:nvSpPr>
        <p:spPr>
          <a:xfrm>
            <a:off x="3786182" y="3381941"/>
            <a:ext cx="922554" cy="60016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100" b="1" dirty="0" smtClean="0">
                <a:latin typeface="Arial" pitchFamily="34" charset="0"/>
                <a:cs typeface="Arial" pitchFamily="34" charset="0"/>
              </a:rPr>
              <a:t>Global</a:t>
            </a:r>
          </a:p>
          <a:p>
            <a:pPr algn="ctr"/>
            <a:endParaRPr lang="en-US" altLang="ko-KR" sz="1100" b="1" dirty="0" smtClean="0">
              <a:latin typeface="Arial" pitchFamily="34" charset="0"/>
              <a:cs typeface="Arial" pitchFamily="34" charset="0"/>
            </a:endParaRPr>
          </a:p>
          <a:p>
            <a:pPr algn="ctr"/>
            <a:r>
              <a:rPr lang="en-US" altLang="ko-KR" sz="1100" b="1" dirty="0" smtClean="0">
                <a:latin typeface="Arial" pitchFamily="34" charset="0"/>
                <a:cs typeface="Arial" pitchFamily="34" charset="0"/>
              </a:rPr>
              <a:t> Disparity</a:t>
            </a:r>
            <a:endParaRPr lang="ko-KR" altLang="en-US" sz="1100" b="1"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직사각형 24"/>
          <p:cNvSpPr/>
          <p:nvPr/>
        </p:nvSpPr>
        <p:spPr>
          <a:xfrm>
            <a:off x="2376108" y="4714884"/>
            <a:ext cx="2195892" cy="1643074"/>
          </a:xfrm>
          <a:prstGeom prst="rect">
            <a:avLst/>
          </a:prstGeom>
          <a:solidFill>
            <a:schemeClr val="bg1">
              <a:lumMod val="95000"/>
              <a:alpha val="62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26" name="직사각형 25"/>
          <p:cNvSpPr/>
          <p:nvPr/>
        </p:nvSpPr>
        <p:spPr>
          <a:xfrm>
            <a:off x="1733166" y="2857496"/>
            <a:ext cx="2195892"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27" name="직사각형 26"/>
          <p:cNvSpPr/>
          <p:nvPr/>
        </p:nvSpPr>
        <p:spPr>
          <a:xfrm>
            <a:off x="2376108" y="2857496"/>
            <a:ext cx="2195892" cy="1643074"/>
          </a:xfrm>
          <a:prstGeom prst="rect">
            <a:avLst/>
          </a:prstGeom>
          <a:solidFill>
            <a:schemeClr val="bg1">
              <a:lumMod val="85000"/>
              <a:alpha val="62000"/>
            </a:schemeClr>
          </a:solidFill>
          <a:ln>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cxnSp>
        <p:nvCxnSpPr>
          <p:cNvPr id="28" name="직선 화살표 연결선 27"/>
          <p:cNvCxnSpPr/>
          <p:nvPr/>
        </p:nvCxnSpPr>
        <p:spPr>
          <a:xfrm flipV="1">
            <a:off x="3922918" y="3679033"/>
            <a:ext cx="642942"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85"/>
          <p:cNvSpPr txBox="1"/>
          <p:nvPr/>
        </p:nvSpPr>
        <p:spPr>
          <a:xfrm>
            <a:off x="3786182" y="3381941"/>
            <a:ext cx="922554" cy="60016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100" b="1" dirty="0" smtClean="0">
                <a:latin typeface="Arial" pitchFamily="34" charset="0"/>
                <a:cs typeface="Arial" pitchFamily="34" charset="0"/>
              </a:rPr>
              <a:t>Global</a:t>
            </a:r>
          </a:p>
          <a:p>
            <a:pPr algn="ctr"/>
            <a:endParaRPr lang="en-US" altLang="ko-KR" sz="1100" b="1" dirty="0" smtClean="0">
              <a:latin typeface="Arial" pitchFamily="34" charset="0"/>
              <a:cs typeface="Arial" pitchFamily="34" charset="0"/>
            </a:endParaRPr>
          </a:p>
          <a:p>
            <a:pPr algn="ctr"/>
            <a:r>
              <a:rPr lang="en-US" altLang="ko-KR" sz="1100" b="1" dirty="0" smtClean="0">
                <a:latin typeface="Arial" pitchFamily="34" charset="0"/>
                <a:cs typeface="Arial" pitchFamily="34" charset="0"/>
              </a:rPr>
              <a:t> Disparity</a:t>
            </a:r>
            <a:endParaRPr lang="ko-KR" altLang="en-US" sz="1100" b="1" dirty="0">
              <a:latin typeface="Arial" pitchFamily="34" charset="0"/>
              <a:cs typeface="Arial" pitchFamily="34" charset="0"/>
            </a:endParaRPr>
          </a:p>
        </p:txBody>
      </p:sp>
      <p:sp>
        <p:nvSpPr>
          <p:cNvPr id="2" name="제목 1"/>
          <p:cNvSpPr>
            <a:spLocks noGrp="1"/>
          </p:cNvSpPr>
          <p:nvPr>
            <p:ph type="title"/>
          </p:nvPr>
        </p:nvSpPr>
        <p:spPr/>
        <p:txBody>
          <a:bodyPr/>
          <a:lstStyle/>
          <a:p>
            <a:r>
              <a:rPr lang="en-US" altLang="ko-KR" dirty="0"/>
              <a:t>Proposed Method (2)</a:t>
            </a:r>
            <a:endParaRPr lang="ko-KR" altLang="en-US" dirty="0"/>
          </a:p>
        </p:txBody>
      </p:sp>
      <p:sp>
        <p:nvSpPr>
          <p:cNvPr id="3" name="내용 개체 틀 2"/>
          <p:cNvSpPr>
            <a:spLocks noGrp="1"/>
          </p:cNvSpPr>
          <p:nvPr>
            <p:ph idx="1"/>
          </p:nvPr>
        </p:nvSpPr>
        <p:spPr/>
        <p:txBody>
          <a:bodyPr/>
          <a:lstStyle/>
          <a:p>
            <a:r>
              <a:rPr lang="en-US" altLang="ko-KR" dirty="0"/>
              <a:t>Inter-view SAO Process w/ Global Disp.</a:t>
            </a:r>
          </a:p>
          <a:p>
            <a:pPr lvl="1"/>
            <a:r>
              <a:rPr lang="en-US" altLang="ko-KR" dirty="0" smtClean="0"/>
              <a:t>Dependent views</a:t>
            </a:r>
            <a:endParaRPr lang="ko-KR" altLang="en-US" dirty="0"/>
          </a:p>
        </p:txBody>
      </p:sp>
      <p:sp>
        <p:nvSpPr>
          <p:cNvPr id="7" name="TextBox 85"/>
          <p:cNvSpPr txBox="1"/>
          <p:nvPr/>
        </p:nvSpPr>
        <p:spPr>
          <a:xfrm>
            <a:off x="-214346" y="5336366"/>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Base View</a:t>
            </a:r>
            <a:endParaRPr lang="ko-KR" altLang="en-US" sz="1600" b="1" dirty="0">
              <a:latin typeface="Arial" pitchFamily="34" charset="0"/>
              <a:cs typeface="Arial" pitchFamily="34" charset="0"/>
            </a:endParaRPr>
          </a:p>
        </p:txBody>
      </p:sp>
      <p:sp>
        <p:nvSpPr>
          <p:cNvPr id="8" name="TextBox 85"/>
          <p:cNvSpPr txBox="1"/>
          <p:nvPr/>
        </p:nvSpPr>
        <p:spPr>
          <a:xfrm>
            <a:off x="-214346" y="3478978"/>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Dependent View</a:t>
            </a:r>
            <a:endParaRPr lang="ko-KR" altLang="en-US" sz="1600" b="1" dirty="0">
              <a:latin typeface="Arial" pitchFamily="34" charset="0"/>
              <a:cs typeface="Arial" pitchFamily="34" charset="0"/>
            </a:endParaRPr>
          </a:p>
        </p:txBody>
      </p:sp>
      <p:sp>
        <p:nvSpPr>
          <p:cNvPr id="33" name="TextBox 85"/>
          <p:cNvSpPr txBox="1"/>
          <p:nvPr/>
        </p:nvSpPr>
        <p:spPr>
          <a:xfrm>
            <a:off x="5072066" y="3682845"/>
            <a:ext cx="3857652"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altLang="ko-KR" sz="1600" b="1" dirty="0" smtClean="0">
                <a:latin typeface="맑은 고딕"/>
                <a:ea typeface="맑은 고딕"/>
                <a:cs typeface="Arial" pitchFamily="34" charset="0"/>
              </a:rPr>
              <a:t>① </a:t>
            </a:r>
            <a:r>
              <a:rPr lang="en-US" altLang="ko-KR" sz="1600" b="1" dirty="0" smtClean="0">
                <a:latin typeface="Arial" pitchFamily="34" charset="0"/>
                <a:cs typeface="Arial" pitchFamily="34" charset="0"/>
              </a:rPr>
              <a:t>Align dependent view to base view</a:t>
            </a:r>
            <a:endParaRPr lang="ko-KR" altLang="en-US" sz="1600" b="1" dirty="0">
              <a:latin typeface="Arial" pitchFamily="34" charset="0"/>
              <a:cs typeface="Arial" pitchFamily="34" charset="0"/>
            </a:endParaRPr>
          </a:p>
        </p:txBody>
      </p:sp>
      <p:cxnSp>
        <p:nvCxnSpPr>
          <p:cNvPr id="36" name="직선 화살표 연결선 35"/>
          <p:cNvCxnSpPr>
            <a:stCxn id="33" idx="1"/>
          </p:cNvCxnSpPr>
          <p:nvPr/>
        </p:nvCxnSpPr>
        <p:spPr>
          <a:xfrm flipH="1" flipV="1">
            <a:off x="4643438" y="3071810"/>
            <a:ext cx="428628" cy="7803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143504" y="3214686"/>
            <a:ext cx="3500462" cy="400110"/>
          </a:xfrm>
          <a:prstGeom prst="rect">
            <a:avLst/>
          </a:prstGeom>
          <a:noFill/>
        </p:spPr>
        <p:txBody>
          <a:bodyPr wrap="square" rtlCol="0">
            <a:spAutoFit/>
          </a:bodyPr>
          <a:lstStyle/>
          <a:p>
            <a:r>
              <a:rPr lang="en-US" altLang="ko-KR" sz="2000" b="1" dirty="0" smtClean="0">
                <a:latin typeface="Arial" pitchFamily="34" charset="0"/>
                <a:cs typeface="Arial" pitchFamily="34" charset="0"/>
              </a:rPr>
              <a:t>For </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dependent</a:t>
            </a:r>
            <a:r>
              <a:rPr lang="en-US" altLang="ko-KR" sz="2000" b="1" dirty="0" smtClean="0">
                <a:latin typeface="Arial" pitchFamily="34" charset="0"/>
                <a:cs typeface="Arial" pitchFamily="34" charset="0"/>
              </a:rPr>
              <a:t> views,</a:t>
            </a:r>
            <a:endParaRPr lang="ko-KR" altLang="en-US" sz="2000" b="1"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직사각형 24"/>
          <p:cNvSpPr/>
          <p:nvPr/>
        </p:nvSpPr>
        <p:spPr>
          <a:xfrm>
            <a:off x="2376108" y="4714884"/>
            <a:ext cx="2195892" cy="1643074"/>
          </a:xfrm>
          <a:prstGeom prst="rect">
            <a:avLst/>
          </a:prstGeom>
          <a:solidFill>
            <a:schemeClr val="bg1">
              <a:lumMod val="95000"/>
              <a:alpha val="62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26" name="직사각형 25"/>
          <p:cNvSpPr/>
          <p:nvPr/>
        </p:nvSpPr>
        <p:spPr>
          <a:xfrm>
            <a:off x="1733166" y="2857496"/>
            <a:ext cx="2195892"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27" name="직사각형 26"/>
          <p:cNvSpPr/>
          <p:nvPr/>
        </p:nvSpPr>
        <p:spPr>
          <a:xfrm>
            <a:off x="2376108" y="2857496"/>
            <a:ext cx="2195892" cy="1643074"/>
          </a:xfrm>
          <a:prstGeom prst="rect">
            <a:avLst/>
          </a:prstGeom>
          <a:solidFill>
            <a:schemeClr val="bg1">
              <a:lumMod val="85000"/>
              <a:alpha val="62000"/>
            </a:schemeClr>
          </a:solidFill>
          <a:ln>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cxnSp>
        <p:nvCxnSpPr>
          <p:cNvPr id="28" name="직선 화살표 연결선 27"/>
          <p:cNvCxnSpPr/>
          <p:nvPr/>
        </p:nvCxnSpPr>
        <p:spPr>
          <a:xfrm flipV="1">
            <a:off x="3922918" y="3679033"/>
            <a:ext cx="642942"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85"/>
          <p:cNvSpPr txBox="1"/>
          <p:nvPr/>
        </p:nvSpPr>
        <p:spPr>
          <a:xfrm>
            <a:off x="3786182" y="3381941"/>
            <a:ext cx="922554" cy="60016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100" b="1" dirty="0" smtClean="0">
                <a:latin typeface="Arial" pitchFamily="34" charset="0"/>
                <a:cs typeface="Arial" pitchFamily="34" charset="0"/>
              </a:rPr>
              <a:t>Global</a:t>
            </a:r>
          </a:p>
          <a:p>
            <a:pPr algn="ctr"/>
            <a:endParaRPr lang="en-US" altLang="ko-KR" sz="1100" b="1" dirty="0" smtClean="0">
              <a:latin typeface="Arial" pitchFamily="34" charset="0"/>
              <a:cs typeface="Arial" pitchFamily="34" charset="0"/>
            </a:endParaRPr>
          </a:p>
          <a:p>
            <a:pPr algn="ctr"/>
            <a:r>
              <a:rPr lang="en-US" altLang="ko-KR" sz="1100" b="1" dirty="0" smtClean="0">
                <a:latin typeface="Arial" pitchFamily="34" charset="0"/>
                <a:cs typeface="Arial" pitchFamily="34" charset="0"/>
              </a:rPr>
              <a:t> Disparity</a:t>
            </a:r>
            <a:endParaRPr lang="ko-KR" altLang="en-US" sz="1100" b="1" dirty="0">
              <a:latin typeface="Arial" pitchFamily="34" charset="0"/>
              <a:cs typeface="Arial" pitchFamily="34" charset="0"/>
            </a:endParaRPr>
          </a:p>
        </p:txBody>
      </p:sp>
      <p:sp>
        <p:nvSpPr>
          <p:cNvPr id="2" name="제목 1"/>
          <p:cNvSpPr>
            <a:spLocks noGrp="1"/>
          </p:cNvSpPr>
          <p:nvPr>
            <p:ph type="title"/>
          </p:nvPr>
        </p:nvSpPr>
        <p:spPr/>
        <p:txBody>
          <a:bodyPr/>
          <a:lstStyle/>
          <a:p>
            <a:r>
              <a:rPr lang="en-US" altLang="ko-KR" dirty="0"/>
              <a:t>Proposed Method (2)</a:t>
            </a:r>
            <a:endParaRPr lang="ko-KR" altLang="en-US" dirty="0"/>
          </a:p>
        </p:txBody>
      </p:sp>
      <p:sp>
        <p:nvSpPr>
          <p:cNvPr id="3" name="내용 개체 틀 2"/>
          <p:cNvSpPr>
            <a:spLocks noGrp="1"/>
          </p:cNvSpPr>
          <p:nvPr>
            <p:ph idx="1"/>
          </p:nvPr>
        </p:nvSpPr>
        <p:spPr/>
        <p:txBody>
          <a:bodyPr/>
          <a:lstStyle/>
          <a:p>
            <a:r>
              <a:rPr lang="en-US" altLang="ko-KR" dirty="0"/>
              <a:t>Inter-view SAO Process w/ Global Disp.</a:t>
            </a:r>
          </a:p>
          <a:p>
            <a:pPr lvl="1"/>
            <a:r>
              <a:rPr lang="en-US" altLang="ko-KR" dirty="0" smtClean="0"/>
              <a:t>Dependent views</a:t>
            </a:r>
            <a:endParaRPr lang="ko-KR" altLang="en-US" dirty="0"/>
          </a:p>
        </p:txBody>
      </p:sp>
      <p:sp>
        <p:nvSpPr>
          <p:cNvPr id="7" name="TextBox 85"/>
          <p:cNvSpPr txBox="1"/>
          <p:nvPr/>
        </p:nvSpPr>
        <p:spPr>
          <a:xfrm>
            <a:off x="-214346" y="5336366"/>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Base View</a:t>
            </a:r>
            <a:endParaRPr lang="ko-KR" altLang="en-US" sz="1600" b="1" dirty="0">
              <a:latin typeface="Arial" pitchFamily="34" charset="0"/>
              <a:cs typeface="Arial" pitchFamily="34" charset="0"/>
            </a:endParaRPr>
          </a:p>
        </p:txBody>
      </p:sp>
      <p:sp>
        <p:nvSpPr>
          <p:cNvPr id="8" name="TextBox 85"/>
          <p:cNvSpPr txBox="1"/>
          <p:nvPr/>
        </p:nvSpPr>
        <p:spPr>
          <a:xfrm>
            <a:off x="-214346" y="3478978"/>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Dependent View</a:t>
            </a:r>
            <a:endParaRPr lang="ko-KR" altLang="en-US" sz="1600" b="1" dirty="0">
              <a:latin typeface="Arial" pitchFamily="34" charset="0"/>
              <a:cs typeface="Arial" pitchFamily="34" charset="0"/>
            </a:endParaRPr>
          </a:p>
        </p:txBody>
      </p:sp>
      <p:sp>
        <p:nvSpPr>
          <p:cNvPr id="13" name="아래쪽 화살표 12"/>
          <p:cNvSpPr/>
          <p:nvPr/>
        </p:nvSpPr>
        <p:spPr>
          <a:xfrm flipV="1">
            <a:off x="3022932" y="3714752"/>
            <a:ext cx="857256" cy="1500198"/>
          </a:xfrm>
          <a:prstGeom prst="downArrow">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TextBox 85"/>
          <p:cNvSpPr txBox="1"/>
          <p:nvPr/>
        </p:nvSpPr>
        <p:spPr>
          <a:xfrm>
            <a:off x="5072066" y="3682845"/>
            <a:ext cx="3857652"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altLang="ko-KR" sz="1600" b="1" dirty="0" smtClean="0">
                <a:latin typeface="맑은 고딕"/>
                <a:ea typeface="맑은 고딕"/>
                <a:cs typeface="Arial" pitchFamily="34" charset="0"/>
              </a:rPr>
              <a:t>① </a:t>
            </a:r>
            <a:r>
              <a:rPr lang="en-US" altLang="ko-KR" sz="1600" b="1" dirty="0" smtClean="0">
                <a:latin typeface="Arial" pitchFamily="34" charset="0"/>
                <a:cs typeface="Arial" pitchFamily="34" charset="0"/>
              </a:rPr>
              <a:t>Align dependent view to base view</a:t>
            </a:r>
            <a:endParaRPr lang="ko-KR" altLang="en-US" sz="1600" b="1" dirty="0">
              <a:latin typeface="Arial" pitchFamily="34" charset="0"/>
              <a:cs typeface="Arial" pitchFamily="34" charset="0"/>
            </a:endParaRPr>
          </a:p>
        </p:txBody>
      </p:sp>
      <p:sp>
        <p:nvSpPr>
          <p:cNvPr id="34" name="TextBox 85"/>
          <p:cNvSpPr txBox="1"/>
          <p:nvPr/>
        </p:nvSpPr>
        <p:spPr>
          <a:xfrm>
            <a:off x="5072066" y="4844489"/>
            <a:ext cx="4071934" cy="830997"/>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en-US" altLang="ko-KR" sz="1600" b="1" dirty="0" smtClean="0">
                <a:latin typeface="맑은 고딕"/>
                <a:ea typeface="맑은 고딕"/>
                <a:cs typeface="Arial" pitchFamily="34" charset="0"/>
              </a:rPr>
              <a:t>② </a:t>
            </a:r>
            <a:r>
              <a:rPr lang="en-US" altLang="ko-KR" sz="1600" b="1" dirty="0" smtClean="0">
                <a:latin typeface="Arial" pitchFamily="34" charset="0"/>
                <a:cs typeface="Arial" pitchFamily="34" charset="0"/>
              </a:rPr>
              <a:t>Apply SAO process with base view’s       </a:t>
            </a:r>
            <a:r>
              <a:rPr lang="en-US" altLang="ko-KR" sz="1600" b="1" dirty="0" err="1" smtClean="0">
                <a:solidFill>
                  <a:schemeClr val="bg1"/>
                </a:solidFill>
                <a:latin typeface="Arial" pitchFamily="34" charset="0"/>
                <a:cs typeface="Arial" pitchFamily="34" charset="0"/>
              </a:rPr>
              <a:t>ffff</a:t>
            </a:r>
            <a:r>
              <a:rPr lang="en-US" altLang="ko-KR" sz="1600" b="1" dirty="0" err="1" smtClean="0">
                <a:latin typeface="Arial" pitchFamily="34" charset="0"/>
                <a:cs typeface="Arial" pitchFamily="34" charset="0"/>
              </a:rPr>
              <a:t>SAO</a:t>
            </a:r>
            <a:r>
              <a:rPr lang="en-US" altLang="ko-KR" sz="1600" b="1" dirty="0" smtClean="0">
                <a:latin typeface="Arial" pitchFamily="34" charset="0"/>
                <a:cs typeface="Arial" pitchFamily="34" charset="0"/>
              </a:rPr>
              <a:t> parameters</a:t>
            </a:r>
          </a:p>
          <a:p>
            <a:r>
              <a:rPr lang="en-US" altLang="ko-KR" sz="1600" b="1" dirty="0" smtClean="0">
                <a:latin typeface="Arial" pitchFamily="34" charset="0"/>
                <a:cs typeface="Arial" pitchFamily="34" charset="0"/>
              </a:rPr>
              <a:t>     (only over overlapped regions)</a:t>
            </a:r>
            <a:endParaRPr lang="ko-KR" altLang="en-US" sz="1600" b="1" dirty="0">
              <a:latin typeface="Arial" pitchFamily="34" charset="0"/>
              <a:cs typeface="Arial" pitchFamily="34" charset="0"/>
            </a:endParaRPr>
          </a:p>
        </p:txBody>
      </p:sp>
      <p:cxnSp>
        <p:nvCxnSpPr>
          <p:cNvPr id="36" name="직선 화살표 연결선 35"/>
          <p:cNvCxnSpPr>
            <a:stCxn id="33" idx="1"/>
          </p:cNvCxnSpPr>
          <p:nvPr/>
        </p:nvCxnSpPr>
        <p:spPr>
          <a:xfrm flipH="1" flipV="1">
            <a:off x="4643438" y="3071810"/>
            <a:ext cx="428628" cy="7803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직선 화살표 연결선 38"/>
          <p:cNvCxnSpPr/>
          <p:nvPr/>
        </p:nvCxnSpPr>
        <p:spPr>
          <a:xfrm flipH="1">
            <a:off x="3714744" y="5000638"/>
            <a:ext cx="1428760" cy="14287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143504" y="3214686"/>
            <a:ext cx="3500462" cy="400110"/>
          </a:xfrm>
          <a:prstGeom prst="rect">
            <a:avLst/>
          </a:prstGeom>
          <a:noFill/>
        </p:spPr>
        <p:txBody>
          <a:bodyPr wrap="square" rtlCol="0">
            <a:spAutoFit/>
          </a:bodyPr>
          <a:lstStyle/>
          <a:p>
            <a:r>
              <a:rPr lang="en-US" altLang="ko-KR" sz="2000" b="1" dirty="0" smtClean="0">
                <a:latin typeface="Arial" pitchFamily="34" charset="0"/>
                <a:cs typeface="Arial" pitchFamily="34" charset="0"/>
              </a:rPr>
              <a:t>For </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dependent </a:t>
            </a:r>
            <a:r>
              <a:rPr lang="en-US" altLang="ko-KR" sz="2000" b="1" dirty="0" smtClean="0">
                <a:latin typeface="Arial" pitchFamily="34" charset="0"/>
                <a:cs typeface="Arial" pitchFamily="34" charset="0"/>
              </a:rPr>
              <a:t>views,</a:t>
            </a:r>
            <a:endParaRPr lang="ko-KR" altLang="en-US" sz="2000" b="1"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Proposed Method (2)</a:t>
            </a:r>
            <a:endParaRPr lang="ko-KR" altLang="en-US" dirty="0"/>
          </a:p>
        </p:txBody>
      </p:sp>
      <p:sp>
        <p:nvSpPr>
          <p:cNvPr id="3" name="내용 개체 틀 2"/>
          <p:cNvSpPr>
            <a:spLocks noGrp="1"/>
          </p:cNvSpPr>
          <p:nvPr>
            <p:ph idx="1"/>
          </p:nvPr>
        </p:nvSpPr>
        <p:spPr/>
        <p:txBody>
          <a:bodyPr/>
          <a:lstStyle/>
          <a:p>
            <a:r>
              <a:rPr lang="en-US" altLang="ko-KR" dirty="0"/>
              <a:t>Inter-view SAO Process w/ Global Disp.</a:t>
            </a:r>
          </a:p>
          <a:p>
            <a:pPr lvl="1"/>
            <a:r>
              <a:rPr lang="en-US" altLang="ko-KR" dirty="0" smtClean="0"/>
              <a:t>Dependent views</a:t>
            </a:r>
            <a:endParaRPr lang="ko-KR" altLang="en-US" dirty="0"/>
          </a:p>
        </p:txBody>
      </p:sp>
      <p:sp>
        <p:nvSpPr>
          <p:cNvPr id="5" name="직사각형 4"/>
          <p:cNvSpPr/>
          <p:nvPr/>
        </p:nvSpPr>
        <p:spPr>
          <a:xfrm>
            <a:off x="2376108" y="4714884"/>
            <a:ext cx="2195892" cy="1643074"/>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6" name="직사각형 5"/>
          <p:cNvSpPr/>
          <p:nvPr/>
        </p:nvSpPr>
        <p:spPr>
          <a:xfrm>
            <a:off x="1733166" y="2857496"/>
            <a:ext cx="2195892"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sp>
        <p:nvSpPr>
          <p:cNvPr id="7" name="TextBox 85"/>
          <p:cNvSpPr txBox="1"/>
          <p:nvPr/>
        </p:nvSpPr>
        <p:spPr>
          <a:xfrm>
            <a:off x="-214346" y="5336366"/>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Base View</a:t>
            </a:r>
            <a:endParaRPr lang="ko-KR" altLang="en-US" sz="1600" b="1" dirty="0">
              <a:latin typeface="Arial" pitchFamily="34" charset="0"/>
              <a:cs typeface="Arial" pitchFamily="34" charset="0"/>
            </a:endParaRPr>
          </a:p>
        </p:txBody>
      </p:sp>
      <p:sp>
        <p:nvSpPr>
          <p:cNvPr id="8" name="TextBox 85"/>
          <p:cNvSpPr txBox="1"/>
          <p:nvPr/>
        </p:nvSpPr>
        <p:spPr>
          <a:xfrm>
            <a:off x="-214346" y="3478978"/>
            <a:ext cx="2214578" cy="33855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600" b="1" dirty="0" smtClean="0">
                <a:latin typeface="Arial" pitchFamily="34" charset="0"/>
                <a:cs typeface="Arial" pitchFamily="34" charset="0"/>
              </a:rPr>
              <a:t>Dependent View</a:t>
            </a:r>
            <a:endParaRPr lang="ko-KR" altLang="en-US" sz="1600" b="1" dirty="0">
              <a:latin typeface="Arial" pitchFamily="34" charset="0"/>
              <a:cs typeface="Arial" pitchFamily="34" charset="0"/>
            </a:endParaRPr>
          </a:p>
        </p:txBody>
      </p:sp>
      <p:sp>
        <p:nvSpPr>
          <p:cNvPr id="9" name="직사각형 8"/>
          <p:cNvSpPr/>
          <p:nvPr/>
        </p:nvSpPr>
        <p:spPr>
          <a:xfrm>
            <a:off x="2376108" y="2857496"/>
            <a:ext cx="2195892" cy="1643074"/>
          </a:xfrm>
          <a:prstGeom prst="rect">
            <a:avLst/>
          </a:prstGeom>
          <a:noFill/>
          <a:ln>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2400" b="1" dirty="0">
              <a:solidFill>
                <a:schemeClr val="tx1"/>
              </a:solidFill>
              <a:latin typeface="Times New Roman" pitchFamily="18" charset="0"/>
              <a:cs typeface="Times New Roman" pitchFamily="18" charset="0"/>
            </a:endParaRPr>
          </a:p>
        </p:txBody>
      </p:sp>
      <p:cxnSp>
        <p:nvCxnSpPr>
          <p:cNvPr id="10" name="직선 화살표 연결선 9"/>
          <p:cNvCxnSpPr/>
          <p:nvPr/>
        </p:nvCxnSpPr>
        <p:spPr>
          <a:xfrm flipV="1">
            <a:off x="3922918" y="3679033"/>
            <a:ext cx="642942"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85"/>
          <p:cNvSpPr txBox="1"/>
          <p:nvPr/>
        </p:nvSpPr>
        <p:spPr>
          <a:xfrm>
            <a:off x="3786182" y="3381941"/>
            <a:ext cx="922554" cy="600164"/>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100" b="1" dirty="0" smtClean="0">
                <a:latin typeface="Arial" pitchFamily="34" charset="0"/>
                <a:cs typeface="Arial" pitchFamily="34" charset="0"/>
              </a:rPr>
              <a:t>Global</a:t>
            </a:r>
          </a:p>
          <a:p>
            <a:pPr algn="ctr"/>
            <a:endParaRPr lang="en-US" altLang="ko-KR" sz="1100" b="1" dirty="0" smtClean="0">
              <a:latin typeface="Arial" pitchFamily="34" charset="0"/>
              <a:cs typeface="Arial" pitchFamily="34" charset="0"/>
            </a:endParaRPr>
          </a:p>
          <a:p>
            <a:pPr algn="ctr"/>
            <a:r>
              <a:rPr lang="en-US" altLang="ko-KR" sz="1100" b="1" dirty="0" smtClean="0">
                <a:latin typeface="Arial" pitchFamily="34" charset="0"/>
                <a:cs typeface="Arial" pitchFamily="34" charset="0"/>
              </a:rPr>
              <a:t> Disparity</a:t>
            </a:r>
            <a:endParaRPr lang="ko-KR" altLang="en-US" sz="1100" b="1" dirty="0">
              <a:latin typeface="Arial" pitchFamily="34" charset="0"/>
              <a:cs typeface="Arial" pitchFamily="34" charset="0"/>
            </a:endParaRPr>
          </a:p>
        </p:txBody>
      </p:sp>
      <p:graphicFrame>
        <p:nvGraphicFramePr>
          <p:cNvPr id="15" name="표 14"/>
          <p:cNvGraphicFramePr>
            <a:graphicFrameLocks noGrp="1"/>
          </p:cNvGraphicFramePr>
          <p:nvPr/>
        </p:nvGraphicFramePr>
        <p:xfrm>
          <a:off x="5028138" y="3013728"/>
          <a:ext cx="4044456" cy="2987040"/>
        </p:xfrm>
        <a:graphic>
          <a:graphicData uri="http://schemas.openxmlformats.org/drawingml/2006/table">
            <a:tbl>
              <a:tblPr/>
              <a:tblGrid>
                <a:gridCol w="3472984"/>
                <a:gridCol w="571472"/>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a:latin typeface="Arial" pitchFamily="34" charset="0"/>
                          <a:ea typeface="맑은 고딕"/>
                          <a:cs typeface="Arial" pitchFamily="34" charset="0"/>
                        </a:rPr>
                        <a:t>parseSliceHeader</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defRPr/>
                      </a:pPr>
                      <a:r>
                        <a:rPr lang="en-GB" altLang="ko-KR" sz="1400" kern="100" dirty="0" smtClean="0">
                          <a:latin typeface="Arial" pitchFamily="34" charset="0"/>
                          <a:ea typeface="+mn-ea"/>
                          <a:cs typeface="Arial" pitchFamily="34" charset="0"/>
                        </a:rPr>
                        <a:t>	</a:t>
                      </a:r>
                      <a:r>
                        <a:rPr lang="en-GB" altLang="ko-KR" sz="1400" kern="100" dirty="0" smtClean="0">
                          <a:highlight>
                            <a:srgbClr val="FFFF00"/>
                          </a:highlight>
                          <a:latin typeface="Arial" pitchFamily="34" charset="0"/>
                          <a:ea typeface="+mn-ea"/>
                          <a:cs typeface="Arial" pitchFamily="34" charset="0"/>
                        </a:rPr>
                        <a:t>if (</a:t>
                      </a:r>
                      <a:r>
                        <a:rPr lang="en-GB" altLang="ko-KR" sz="1400" kern="100" dirty="0" err="1" smtClean="0">
                          <a:highlight>
                            <a:srgbClr val="FFFF00"/>
                          </a:highlight>
                          <a:latin typeface="Arial" pitchFamily="34" charset="0"/>
                          <a:ea typeface="+mn-ea"/>
                          <a:cs typeface="Arial" pitchFamily="34" charset="0"/>
                        </a:rPr>
                        <a:t>viewIdx</a:t>
                      </a:r>
                      <a:r>
                        <a:rPr lang="en-GB" altLang="ko-KR" sz="1400" kern="100" dirty="0" smtClean="0">
                          <a:highlight>
                            <a:srgbClr val="FFFF00"/>
                          </a:highlight>
                          <a:latin typeface="Arial" pitchFamily="34" charset="0"/>
                          <a:ea typeface="+mn-ea"/>
                          <a:cs typeface="Arial" pitchFamily="34" charset="0"/>
                        </a:rPr>
                        <a:t>==0){</a:t>
                      </a:r>
                      <a:endParaRPr lang="ko-KR" altLang="ko-KR" sz="140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sao_interleaving_flag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sao_flag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sao_interleaving_flag</a:t>
                      </a:r>
                      <a:r>
                        <a:rPr lang="en-GB" sz="1400" kern="100" dirty="0" smtClean="0">
                          <a:latin typeface="Arial" pitchFamily="34" charset="0"/>
                          <a:ea typeface="맑은 고딕"/>
                          <a:cs typeface="Arial" pitchFamily="34" charset="0"/>
                        </a:rPr>
                        <a:t> &amp;&amp; </a:t>
                      </a:r>
                      <a:r>
                        <a:rPr lang="en-GB" sz="1400" kern="100" dirty="0" err="1" smtClean="0">
                          <a:latin typeface="Arial" pitchFamily="34" charset="0"/>
                          <a:ea typeface="맑은 고딕"/>
                          <a:cs typeface="Arial" pitchFamily="34" charset="0"/>
                        </a:rPr>
                        <a:t>sao_flag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sao_flag_cb</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sao_flag_cr</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highlight>
                            <a:srgbClr val="FFFF00"/>
                          </a:highlight>
                          <a:latin typeface="Arial" pitchFamily="34" charset="0"/>
                          <a:ea typeface="맑은 고딕"/>
                          <a:cs typeface="Arial" pitchFamily="34" charset="0"/>
                        </a:rPr>
                        <a:t>   }else if (</a:t>
                      </a:r>
                      <a:r>
                        <a:rPr lang="en-GB" sz="1400" kern="100" dirty="0" err="1">
                          <a:highlight>
                            <a:srgbClr val="FFFF00"/>
                          </a:highlight>
                          <a:latin typeface="Arial" pitchFamily="34" charset="0"/>
                          <a:ea typeface="맑은 고딕"/>
                          <a:cs typeface="Arial" pitchFamily="34" charset="0"/>
                        </a:rPr>
                        <a:t>viewIdx</a:t>
                      </a:r>
                      <a:r>
                        <a:rPr lang="en-GB" sz="1400" kern="100" dirty="0">
                          <a:highlight>
                            <a:srgbClr val="FFFF00"/>
                          </a:highlight>
                          <a:latin typeface="Arial" pitchFamily="34" charset="0"/>
                          <a:ea typeface="맑은 고딕"/>
                          <a:cs typeface="Arial" pitchFamily="34" charset="0"/>
                        </a:rPr>
                        <a:t>!=0){</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90500"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highlight>
                            <a:srgbClr val="FFFF00"/>
                          </a:highlight>
                          <a:latin typeface="Arial" pitchFamily="34" charset="0"/>
                          <a:ea typeface="맑은 고딕"/>
                          <a:cs typeface="Arial" pitchFamily="34" charset="0"/>
                        </a:rPr>
                        <a:t>	</a:t>
                      </a:r>
                      <a:r>
                        <a:rPr lang="en-GB" sz="1400" b="1" kern="100" dirty="0" err="1">
                          <a:highlight>
                            <a:srgbClr val="FFFF00"/>
                          </a:highlight>
                          <a:latin typeface="Arial" pitchFamily="34" charset="0"/>
                          <a:ea typeface="맑은 고딕"/>
                          <a:cs typeface="Arial" pitchFamily="34" charset="0"/>
                        </a:rPr>
                        <a:t>delta_global_disparity</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se(v)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highlight>
                            <a:srgbClr val="FFFF00"/>
                          </a:highlight>
                          <a:latin typeface="Arial" pitchFamily="34" charset="0"/>
                          <a:ea typeface="맑은 고딕"/>
                          <a:cs typeface="Arial" pitchFamily="34" charset="0"/>
                        </a:rPr>
                        <a:t>   }</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ctr"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a:t>
                      </a:r>
                      <a:endParaRPr lang="ko-KR" altLang="ko-KR" sz="1400" b="1"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16" name="직사각형 15"/>
          <p:cNvSpPr/>
          <p:nvPr/>
        </p:nvSpPr>
        <p:spPr>
          <a:xfrm>
            <a:off x="5649983" y="2357430"/>
            <a:ext cx="2800767" cy="646331"/>
          </a:xfrm>
          <a:prstGeom prst="rect">
            <a:avLst/>
          </a:prstGeom>
        </p:spPr>
        <p:txBody>
          <a:bodyPr wrap="none">
            <a:spAutoFit/>
          </a:bodyPr>
          <a:lstStyle/>
          <a:p>
            <a:pPr algn="ctr"/>
            <a:r>
              <a:rPr lang="en-US" altLang="ko-KR" b="1" dirty="0">
                <a:latin typeface="Arial" pitchFamily="34" charset="0"/>
                <a:cs typeface="Arial" pitchFamily="34" charset="0"/>
              </a:rPr>
              <a:t>Proposed syntax </a:t>
            </a:r>
            <a:endParaRPr lang="en-US" altLang="ko-KR" b="1" dirty="0" smtClean="0">
              <a:latin typeface="Arial" pitchFamily="34" charset="0"/>
              <a:cs typeface="Arial" pitchFamily="34" charset="0"/>
            </a:endParaRPr>
          </a:p>
          <a:p>
            <a:pPr algn="ctr"/>
            <a:r>
              <a:rPr lang="en-US" altLang="ko-KR" b="1" dirty="0" smtClean="0">
                <a:latin typeface="Arial" pitchFamily="34" charset="0"/>
                <a:cs typeface="Arial" pitchFamily="34" charset="0"/>
              </a:rPr>
              <a:t>change </a:t>
            </a:r>
            <a:r>
              <a:rPr lang="en-US" altLang="ko-KR" b="1" dirty="0">
                <a:latin typeface="Arial" pitchFamily="34" charset="0"/>
                <a:cs typeface="Arial" pitchFamily="34" charset="0"/>
              </a:rPr>
              <a:t>on slice header </a:t>
            </a:r>
            <a:endParaRPr lang="ko-KR" altLang="en-US" b="1" dirty="0">
              <a:latin typeface="Arial" pitchFamily="34" charset="0"/>
              <a:cs typeface="Arial" pitchFamily="34" charset="0"/>
            </a:endParaRPr>
          </a:p>
        </p:txBody>
      </p:sp>
    </p:spTree>
    <p:extLst>
      <p:ext uri="{BB962C8B-B14F-4D97-AF65-F5344CB8AC3E}">
        <p14:creationId xmlns:p14="http://schemas.microsoft.com/office/powerpoint/2010/main" xmlns="" val="1419735961"/>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Simulation Results</a:t>
            </a:r>
            <a:endParaRPr lang="ko-KR" altLang="en-US" dirty="0"/>
          </a:p>
        </p:txBody>
      </p:sp>
      <p:graphicFrame>
        <p:nvGraphicFramePr>
          <p:cNvPr id="5" name="내용 개체 틀 4"/>
          <p:cNvGraphicFramePr>
            <a:graphicFrameLocks noGrp="1"/>
          </p:cNvGraphicFramePr>
          <p:nvPr>
            <p:ph idx="1"/>
            <p:extLst>
              <p:ext uri="{D42A27DB-BD31-4B8C-83A1-F6EECF244321}">
                <p14:modId xmlns:p14="http://schemas.microsoft.com/office/powerpoint/2010/main" xmlns="" val="2393003595"/>
              </p:ext>
            </p:extLst>
          </p:nvPr>
        </p:nvGraphicFramePr>
        <p:xfrm>
          <a:off x="357157" y="2509143"/>
          <a:ext cx="8429686" cy="3440137"/>
        </p:xfrm>
        <a:graphic>
          <a:graphicData uri="http://schemas.openxmlformats.org/drawingml/2006/table">
            <a:tbl>
              <a:tblPr/>
              <a:tblGrid>
                <a:gridCol w="1201762"/>
                <a:gridCol w="988075"/>
                <a:gridCol w="988075"/>
                <a:gridCol w="988075"/>
                <a:gridCol w="1201762"/>
                <a:gridCol w="1366137"/>
                <a:gridCol w="1695800"/>
              </a:tblGrid>
              <a:tr h="368312">
                <a:tc>
                  <a:txBody>
                    <a:bodyPr/>
                    <a:lstStyle/>
                    <a:p>
                      <a:endParaRPr lang="ko-KR" sz="1400" b="1" kern="100" dirty="0">
                        <a:latin typeface="Arial" pitchFamily="34" charset="0"/>
                        <a:ea typeface="맑은 고딕"/>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1</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2</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only</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synthesized only</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coded &amp; synthesized</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Balloons</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0.0%</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-1.5%</a:t>
                      </a:r>
                      <a:endParaRPr lang="ko-KR" sz="1800" b="1">
                        <a:effectLst/>
                        <a:latin typeface="Times New Roman"/>
                        <a:ea typeface="MS Mincho"/>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-1.6%</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Kendo</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0.0%</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-1.8%</a:t>
                      </a:r>
                      <a:endParaRPr lang="ko-KR" sz="1800" b="1" dirty="0">
                        <a:effectLst/>
                        <a:latin typeface="Times New Roman"/>
                        <a:ea typeface="MS Mincho"/>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-1.4%</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-0.5%</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Newspapercc</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-1.4%</a:t>
                      </a:r>
                      <a:endParaRPr lang="ko-KR" sz="1800" b="1" dirty="0">
                        <a:effectLst/>
                        <a:latin typeface="Times New Roman"/>
                        <a:ea typeface="MS Mincho"/>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-1.1%</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-0.3%</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-0.4%</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-0.3%</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368312">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GhostTownFly</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-2.5%</a:t>
                      </a:r>
                      <a:endParaRPr lang="ko-KR" sz="1800" b="1" dirty="0">
                        <a:effectLst/>
                        <a:latin typeface="Times New Roman"/>
                        <a:ea typeface="MS Mincho"/>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-2.3%</a:t>
                      </a:r>
                      <a:endParaRPr lang="ko-KR" sz="1800" b="1" dirty="0">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-0.4%</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-0.1%</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PoznanHall2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-1.4%</a:t>
                      </a:r>
                      <a:endParaRPr lang="ko-KR" sz="1800" b="1">
                        <a:effectLst/>
                        <a:latin typeface="Times New Roman"/>
                        <a:ea typeface="MS Mincho"/>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-2.4%</a:t>
                      </a:r>
                      <a:endParaRPr lang="ko-KR" sz="1800" b="1" dirty="0">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-0.6%</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-0.7%</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-0.6%</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PoznanStreet</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-2.1%</a:t>
                      </a:r>
                      <a:endParaRPr lang="ko-KR" sz="1800" b="1">
                        <a:effectLst/>
                        <a:latin typeface="Times New Roman"/>
                        <a:ea typeface="MS Mincho"/>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-1.1%</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-0.1%</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-0.4%</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-0.3%</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309485">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UndoDancer</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-1.2%</a:t>
                      </a:r>
                      <a:endParaRPr lang="ko-KR" sz="1800" b="1">
                        <a:effectLst/>
                        <a:latin typeface="Times New Roman"/>
                        <a:ea typeface="MS Mincho"/>
                      </a:endParaRPr>
                    </a:p>
                  </a:txBody>
                  <a:tcPr marL="62865" marR="62865" marT="0" marB="0" anchor="ctr">
                    <a:lnL>
                      <a:noFill/>
                    </a:lnL>
                    <a:lnR>
                      <a:noFill/>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-1.2%</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-0.1%</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-0.3%</a:t>
                      </a:r>
                      <a:endParaRPr lang="ko-KR" sz="1800" b="1" dirty="0">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-0.2%</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295843">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1024x768</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-1.6%</a:t>
                      </a:r>
                      <a:endParaRPr lang="ko-KR" sz="1800" b="1">
                        <a:effectLst/>
                        <a:latin typeface="Times New Roman"/>
                        <a:ea typeface="MS Mincho"/>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-1.4%</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-0.4%</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-0.5%</a:t>
                      </a:r>
                      <a:endParaRPr lang="ko-KR" sz="1800" b="1" dirty="0">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-0.4%</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9485">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1920x1088</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0.0%</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-1.8%</a:t>
                      </a:r>
                      <a:endParaRPr lang="ko-KR" sz="1800" b="1">
                        <a:effectLst/>
                        <a:latin typeface="Times New Roman"/>
                        <a:ea typeface="MS Mincho"/>
                      </a:endParaRPr>
                    </a:p>
                  </a:txBody>
                  <a:tcPr marL="62865" marR="62865" marT="0" marB="0" anchor="ctr">
                    <a:lnL>
                      <a:noFill/>
                    </a:lnL>
                    <a:lnR>
                      <a:noFill/>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-1.8%</a:t>
                      </a:r>
                      <a:endParaRPr lang="ko-KR" sz="1800" b="1">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effectLst/>
                          <a:latin typeface="Arial"/>
                          <a:ea typeface="MS Mincho"/>
                        </a:rPr>
                        <a:t>-0.3%</a:t>
                      </a:r>
                      <a:endParaRPr lang="ko-KR" sz="1800" b="1">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-0.3%</a:t>
                      </a:r>
                      <a:endParaRPr lang="ko-KR" sz="1800" b="1" dirty="0">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dirty="0">
                          <a:effectLst/>
                          <a:latin typeface="Arial"/>
                          <a:ea typeface="MS Mincho"/>
                        </a:rPr>
                        <a:t>-0.3%</a:t>
                      </a:r>
                      <a:endParaRPr lang="ko-KR" sz="1800" b="1" dirty="0">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09485">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400" b="1" kern="100" dirty="0">
                          <a:solidFill>
                            <a:srgbClr val="000000"/>
                          </a:solidFill>
                          <a:latin typeface="Arial" pitchFamily="34" charset="0"/>
                          <a:ea typeface="MS Mincho"/>
                          <a:cs typeface="Arial" pitchFamily="34" charset="0"/>
                        </a:rPr>
                        <a:t>average</a:t>
                      </a:r>
                      <a:endParaRPr lang="ko-KR" sz="1800"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0.0%</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-1.7%</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-1.6%</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-0.4%</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-0.4%</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600" b="1" dirty="0">
                          <a:effectLst>
                            <a:outerShdw blurRad="38100" dist="38100" dir="2700000" algn="tl">
                              <a:srgbClr val="000000">
                                <a:alpha val="43137"/>
                              </a:srgbClr>
                            </a:outerShdw>
                          </a:effectLst>
                          <a:latin typeface="Arial"/>
                          <a:ea typeface="MS Mincho"/>
                        </a:rPr>
                        <a:t>-0.4%</a:t>
                      </a:r>
                      <a:endParaRPr lang="ko-KR" sz="2000" dirty="0">
                        <a:effectLst>
                          <a:outerShdw blurRad="38100" dist="38100" dir="2700000" algn="tl">
                            <a:srgbClr val="000000">
                              <a:alpha val="43137"/>
                            </a:srgbClr>
                          </a:outerShdw>
                        </a:effectLst>
                        <a:latin typeface="Times New Roman"/>
                        <a:ea typeface="MS Mincho"/>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7" name="직사각형 6"/>
          <p:cNvSpPr/>
          <p:nvPr/>
        </p:nvSpPr>
        <p:spPr>
          <a:xfrm>
            <a:off x="500034" y="1500174"/>
            <a:ext cx="8143932" cy="830997"/>
          </a:xfrm>
          <a:prstGeom prst="rect">
            <a:avLst/>
          </a:prstGeom>
        </p:spPr>
        <p:txBody>
          <a:bodyPr wrap="square">
            <a:spAutoFit/>
          </a:bodyPr>
          <a:lstStyle/>
          <a:p>
            <a:pPr algn="ctr"/>
            <a:r>
              <a:rPr lang="en-US" altLang="ko-KR" sz="2400" b="1" dirty="0">
                <a:effectLst>
                  <a:outerShdw blurRad="38100" dist="38100" dir="2700000" algn="tl">
                    <a:srgbClr val="000000">
                      <a:alpha val="43137"/>
                    </a:srgbClr>
                  </a:outerShdw>
                </a:effectLst>
                <a:latin typeface="Arial" pitchFamily="34" charset="0"/>
                <a:cs typeface="Arial" pitchFamily="34" charset="0"/>
              </a:rPr>
              <a:t>Rate-distortion results </a:t>
            </a:r>
            <a:r>
              <a:rPr lang="en-US" altLang="ko-KR" sz="2400" b="1" dirty="0" smtClean="0">
                <a:effectLst>
                  <a:outerShdw blurRad="38100" dist="38100" dir="2700000" algn="tl">
                    <a:srgbClr val="000000">
                      <a:alpha val="43137"/>
                    </a:srgbClr>
                  </a:outerShdw>
                </a:effectLst>
                <a:latin typeface="Arial" pitchFamily="34" charset="0"/>
                <a:cs typeface="Arial" pitchFamily="34" charset="0"/>
              </a:rPr>
              <a:t>of proposed method (1)</a:t>
            </a:r>
          </a:p>
          <a:p>
            <a:pPr algn="ctr"/>
            <a:r>
              <a:rPr lang="en-US" altLang="ko-KR" sz="2400" b="1" dirty="0" smtClean="0">
                <a:effectLst>
                  <a:outerShdw blurRad="38100" dist="38100" dir="2700000" algn="tl">
                    <a:srgbClr val="000000">
                      <a:alpha val="43137"/>
                    </a:srgbClr>
                  </a:outerShdw>
                </a:effectLst>
                <a:latin typeface="Arial" pitchFamily="34" charset="0"/>
                <a:cs typeface="Arial" pitchFamily="34" charset="0"/>
              </a:rPr>
              <a:t>‘Simple Inter-view SAO Process’</a:t>
            </a:r>
            <a:endParaRPr lang="ko-KR" altLang="en-US" sz="2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Simulation Results</a:t>
            </a:r>
            <a:endParaRPr lang="ko-KR" altLang="en-US" dirty="0"/>
          </a:p>
        </p:txBody>
      </p:sp>
      <p:graphicFrame>
        <p:nvGraphicFramePr>
          <p:cNvPr id="7" name="내용 개체 틀 6"/>
          <p:cNvGraphicFramePr>
            <a:graphicFrameLocks noGrp="1"/>
          </p:cNvGraphicFramePr>
          <p:nvPr>
            <p:ph idx="1"/>
            <p:extLst>
              <p:ext uri="{D42A27DB-BD31-4B8C-83A1-F6EECF244321}">
                <p14:modId xmlns:p14="http://schemas.microsoft.com/office/powerpoint/2010/main" xmlns="" val="258442344"/>
              </p:ext>
            </p:extLst>
          </p:nvPr>
        </p:nvGraphicFramePr>
        <p:xfrm>
          <a:off x="1250133" y="2507678"/>
          <a:ext cx="6643734" cy="3441602"/>
        </p:xfrm>
        <a:graphic>
          <a:graphicData uri="http://schemas.openxmlformats.org/drawingml/2006/table">
            <a:tbl>
              <a:tblPr/>
              <a:tblGrid>
                <a:gridCol w="1393041"/>
                <a:gridCol w="1750231"/>
                <a:gridCol w="1750231"/>
                <a:gridCol w="1750231"/>
              </a:tblGrid>
              <a:tr h="340750">
                <a:tc>
                  <a:txBody>
                    <a:bodyPr/>
                    <a:lstStyle/>
                    <a:p>
                      <a:endParaRPr lang="ko-KR" sz="1400" b="1" kern="100" dirty="0">
                        <a:latin typeface="Arial" pitchFamily="34" charset="0"/>
                        <a:ea typeface="맑은 고딕"/>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enc time</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dec</a:t>
                      </a:r>
                      <a:r>
                        <a:rPr lang="en-US" sz="1200" b="1" kern="100" dirty="0">
                          <a:solidFill>
                            <a:srgbClr val="000000"/>
                          </a:solidFill>
                          <a:latin typeface="Arial" pitchFamily="34" charset="0"/>
                          <a:ea typeface="MS Mincho"/>
                          <a:cs typeface="Arial" pitchFamily="34" charset="0"/>
                        </a:rPr>
                        <a:t> time</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ren</a:t>
                      </a:r>
                      <a:r>
                        <a:rPr lang="en-US" sz="1200" b="1" kern="100" dirty="0">
                          <a:solidFill>
                            <a:srgbClr val="000000"/>
                          </a:solidFill>
                          <a:latin typeface="Arial" pitchFamily="34" charset="0"/>
                          <a:ea typeface="MS Mincho"/>
                          <a:cs typeface="Arial" pitchFamily="34" charset="0"/>
                        </a:rPr>
                        <a:t> time</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Balloons</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100.1%</a:t>
                      </a:r>
                      <a:endParaRPr lang="ko-KR" sz="1800" b="1" dirty="0">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92.1%</a:t>
                      </a:r>
                      <a:endParaRPr lang="ko-KR" sz="1800" b="1">
                        <a:effectLst/>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101.5%</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Kendo</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100.1%</a:t>
                      </a:r>
                      <a:endParaRPr lang="ko-KR" sz="1800" b="1" dirty="0">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101.2%</a:t>
                      </a:r>
                      <a:endParaRPr lang="ko-KR" sz="1800" b="1">
                        <a:effectLst/>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98.8%</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Newspapercc</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100.4%</a:t>
                      </a:r>
                      <a:endParaRPr lang="ko-KR" sz="1800" b="1" dirty="0">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95.1%</a:t>
                      </a:r>
                      <a:endParaRPr lang="ko-KR" sz="1800" b="1">
                        <a:effectLst/>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99.0%</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GhostTownFly</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99.6%</a:t>
                      </a:r>
                      <a:endParaRPr lang="ko-KR" sz="1800" b="1" dirty="0">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97.8%</a:t>
                      </a:r>
                      <a:endParaRPr lang="ko-KR" sz="1800" b="1" dirty="0">
                        <a:effectLst/>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105.0%</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PoznanHall2</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99.9%</a:t>
                      </a:r>
                      <a:endParaRPr lang="ko-KR" sz="1800" b="1">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108.9%</a:t>
                      </a:r>
                      <a:endParaRPr lang="ko-KR" sz="1800" b="1" dirty="0">
                        <a:effectLst/>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105.4%</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PoznanStreet</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99.9%</a:t>
                      </a:r>
                      <a:endParaRPr lang="ko-KR" sz="1800" b="1">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98.1%</a:t>
                      </a:r>
                      <a:endParaRPr lang="ko-KR" sz="1800" b="1" dirty="0">
                        <a:effectLst/>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105.6%</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UndoDancer</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99.5%</a:t>
                      </a:r>
                      <a:endParaRPr lang="ko-KR" sz="1800" b="1">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96.1%</a:t>
                      </a:r>
                      <a:endParaRPr lang="ko-KR" sz="1800" b="1" dirty="0">
                        <a:effectLst/>
                        <a:latin typeface="Arial" pitchFamily="34" charset="0"/>
                        <a:ea typeface="MS Mincho"/>
                        <a:cs typeface="Arial" pitchFamily="34" charset="0"/>
                      </a:endParaRPr>
                    </a:p>
                  </a:txBody>
                  <a:tcPr marL="62865" marR="62865" marT="0" marB="0" anchor="b">
                    <a:lnL>
                      <a:noFill/>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107.2%</a:t>
                      </a:r>
                      <a:endParaRPr lang="ko-KR" sz="1800" b="1">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06678">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1024x768</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100.2%</a:t>
                      </a:r>
                      <a:endParaRPr lang="ko-KR" sz="1800" b="1">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96.1%</a:t>
                      </a:r>
                      <a:endParaRPr lang="ko-KR" sz="1800" b="1" dirty="0">
                        <a:effectLst/>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99.8%</a:t>
                      </a:r>
                      <a:endParaRPr lang="ko-KR" sz="1800" b="1" dirty="0">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6678">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1920x1088</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99.7%</a:t>
                      </a:r>
                      <a:endParaRPr lang="ko-KR" sz="1800" b="1">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a:solidFill>
                            <a:srgbClr val="000000"/>
                          </a:solidFill>
                          <a:effectLst/>
                          <a:latin typeface="Arial" pitchFamily="34" charset="0"/>
                          <a:ea typeface="MS Mincho"/>
                          <a:cs typeface="Arial" pitchFamily="34" charset="0"/>
                        </a:rPr>
                        <a:t>100.1%</a:t>
                      </a:r>
                      <a:endParaRPr lang="ko-KR" sz="1800" b="1">
                        <a:effectLst/>
                        <a:latin typeface="Arial" pitchFamily="34" charset="0"/>
                        <a:ea typeface="MS Mincho"/>
                        <a:cs typeface="Arial" pitchFamily="34" charset="0"/>
                      </a:endParaRPr>
                    </a:p>
                  </a:txBody>
                  <a:tcPr marL="62865" marR="62865" marT="0" marB="0" anchor="b">
                    <a:lnL>
                      <a:noFill/>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dirty="0">
                          <a:solidFill>
                            <a:srgbClr val="000000"/>
                          </a:solidFill>
                          <a:effectLst/>
                          <a:latin typeface="Arial" pitchFamily="34" charset="0"/>
                          <a:ea typeface="MS Mincho"/>
                          <a:cs typeface="Arial" pitchFamily="34" charset="0"/>
                        </a:rPr>
                        <a:t>105.8%</a:t>
                      </a:r>
                      <a:endParaRPr lang="ko-KR" sz="1800" b="1" dirty="0">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40750">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400" b="1" kern="100" dirty="0">
                          <a:solidFill>
                            <a:srgbClr val="000000"/>
                          </a:solidFill>
                          <a:latin typeface="Arial" pitchFamily="34" charset="0"/>
                          <a:ea typeface="MS Mincho"/>
                          <a:cs typeface="Arial" pitchFamily="34" charset="0"/>
                        </a:rPr>
                        <a:t>average</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400" b="1"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99.9%</a:t>
                      </a:r>
                      <a:endParaRPr lang="ko-KR" sz="18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98.4%</a:t>
                      </a:r>
                      <a:endParaRPr lang="ko-KR" sz="18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103.2%</a:t>
                      </a:r>
                      <a:endParaRPr lang="ko-KR" sz="18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8" name="직사각형 7"/>
          <p:cNvSpPr/>
          <p:nvPr/>
        </p:nvSpPr>
        <p:spPr>
          <a:xfrm>
            <a:off x="500034" y="1500174"/>
            <a:ext cx="8143932" cy="1200329"/>
          </a:xfrm>
          <a:prstGeom prst="rect">
            <a:avLst/>
          </a:prstGeom>
        </p:spPr>
        <p:txBody>
          <a:bodyPr wrap="square">
            <a:spAutoFit/>
          </a:bodyPr>
          <a:lstStyle/>
          <a:p>
            <a:pPr algn="ctr"/>
            <a:r>
              <a:rPr lang="en-US" altLang="ko-KR" sz="2400" b="1" dirty="0" smtClean="0">
                <a:effectLst>
                  <a:outerShdw blurRad="38100" dist="38100" dir="2700000" algn="tl">
                    <a:srgbClr val="000000">
                      <a:alpha val="43137"/>
                    </a:srgbClr>
                  </a:outerShdw>
                </a:effectLst>
                <a:latin typeface="Arial" pitchFamily="34" charset="0"/>
                <a:cs typeface="Arial" pitchFamily="34" charset="0"/>
              </a:rPr>
              <a:t>Running time ratio of </a:t>
            </a:r>
            <a:r>
              <a:rPr lang="en-US" altLang="ko-KR" sz="2400" b="1" dirty="0">
                <a:effectLst>
                  <a:outerShdw blurRad="38100" dist="38100" dir="2700000" algn="tl">
                    <a:srgbClr val="000000">
                      <a:alpha val="43137"/>
                    </a:srgbClr>
                  </a:outerShdw>
                </a:effectLst>
                <a:latin typeface="Arial" pitchFamily="34" charset="0"/>
                <a:cs typeface="Arial" pitchFamily="34" charset="0"/>
              </a:rPr>
              <a:t>proposed method (1)</a:t>
            </a:r>
          </a:p>
          <a:p>
            <a:pPr algn="ctr"/>
            <a:r>
              <a:rPr lang="en-US" altLang="ko-KR" sz="2400" b="1" dirty="0">
                <a:effectLst>
                  <a:outerShdw blurRad="38100" dist="38100" dir="2700000" algn="tl">
                    <a:srgbClr val="000000">
                      <a:alpha val="43137"/>
                    </a:srgbClr>
                  </a:outerShdw>
                </a:effectLst>
                <a:latin typeface="Arial" pitchFamily="34" charset="0"/>
                <a:cs typeface="Arial" pitchFamily="34" charset="0"/>
              </a:rPr>
              <a:t>‘Simple Inter-view SAO </a:t>
            </a:r>
            <a:r>
              <a:rPr lang="en-US" altLang="ko-KR" sz="2400" b="1" dirty="0" smtClean="0">
                <a:effectLst>
                  <a:outerShdw blurRad="38100" dist="38100" dir="2700000" algn="tl">
                    <a:srgbClr val="000000">
                      <a:alpha val="43137"/>
                    </a:srgbClr>
                  </a:outerShdw>
                </a:effectLst>
                <a:latin typeface="Arial" pitchFamily="34" charset="0"/>
                <a:cs typeface="Arial" pitchFamily="34" charset="0"/>
              </a:rPr>
              <a:t>Process</a:t>
            </a:r>
            <a:r>
              <a:rPr lang="en-US" altLang="ko-KR" sz="2400" b="1" dirty="0">
                <a:effectLst>
                  <a:outerShdw blurRad="38100" dist="38100" dir="2700000" algn="tl">
                    <a:srgbClr val="000000">
                      <a:alpha val="43137"/>
                    </a:srgbClr>
                  </a:outerShdw>
                </a:effectLst>
                <a:latin typeface="Arial" pitchFamily="34" charset="0"/>
                <a:cs typeface="Arial" pitchFamily="34" charset="0"/>
              </a:rPr>
              <a:t>’</a:t>
            </a:r>
            <a:endParaRPr lang="ko-KR" altLang="en-US" sz="2400" b="1" dirty="0">
              <a:effectLst>
                <a:outerShdw blurRad="38100" dist="38100" dir="2700000" algn="tl">
                  <a:srgbClr val="000000">
                    <a:alpha val="43137"/>
                  </a:srgbClr>
                </a:outerShdw>
              </a:effectLst>
              <a:latin typeface="Arial" pitchFamily="34" charset="0"/>
              <a:cs typeface="Arial" pitchFamily="34" charset="0"/>
            </a:endParaRPr>
          </a:p>
          <a:p>
            <a:pPr algn="ctr"/>
            <a:endParaRPr lang="ko-KR" altLang="en-US" sz="2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Simulation Results</a:t>
            </a:r>
            <a:endParaRPr lang="ko-KR" altLang="en-US" dirty="0"/>
          </a:p>
        </p:txBody>
      </p:sp>
      <p:graphicFrame>
        <p:nvGraphicFramePr>
          <p:cNvPr id="5" name="내용 개체 틀 4"/>
          <p:cNvGraphicFramePr>
            <a:graphicFrameLocks noGrp="1"/>
          </p:cNvGraphicFramePr>
          <p:nvPr>
            <p:ph idx="1"/>
            <p:extLst>
              <p:ext uri="{D42A27DB-BD31-4B8C-83A1-F6EECF244321}">
                <p14:modId xmlns:p14="http://schemas.microsoft.com/office/powerpoint/2010/main" xmlns="" val="3135186016"/>
              </p:ext>
            </p:extLst>
          </p:nvPr>
        </p:nvGraphicFramePr>
        <p:xfrm>
          <a:off x="357157" y="2509143"/>
          <a:ext cx="8429686" cy="3440137"/>
        </p:xfrm>
        <a:graphic>
          <a:graphicData uri="http://schemas.openxmlformats.org/drawingml/2006/table">
            <a:tbl>
              <a:tblPr/>
              <a:tblGrid>
                <a:gridCol w="1201762"/>
                <a:gridCol w="988075"/>
                <a:gridCol w="988075"/>
                <a:gridCol w="988075"/>
                <a:gridCol w="1201762"/>
                <a:gridCol w="1366137"/>
                <a:gridCol w="1695800"/>
              </a:tblGrid>
              <a:tr h="368312">
                <a:tc>
                  <a:txBody>
                    <a:bodyPr/>
                    <a:lstStyle/>
                    <a:p>
                      <a:endParaRPr lang="ko-KR" sz="1400" b="1" kern="100" dirty="0">
                        <a:latin typeface="Arial" pitchFamily="34" charset="0"/>
                        <a:ea typeface="맑은 고딕"/>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1</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2</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video only</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synthesized only</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coded &amp; synthesized</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Balloons</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-1.5%</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-1.4%</a:t>
                      </a:r>
                      <a:endParaRPr lang="ko-KR" sz="1800" b="1" kern="10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Kendo</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-1.7%</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-1.3%</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-0.5%</a:t>
                      </a:r>
                      <a:endParaRPr lang="ko-KR" sz="1800" b="1" kern="10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-0.5%</a:t>
                      </a:r>
                      <a:endParaRPr lang="ko-KR" sz="1800" b="1" kern="10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Newspapercc</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-1.3%</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-0.9%</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-0.3%</a:t>
                      </a:r>
                      <a:endParaRPr lang="ko-KR" sz="1800" b="1" kern="10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368312">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GhostTownFly</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-2.2%</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-2.2%</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-0.1%</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PoznanHall2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-1.8%</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-2.6%</a:t>
                      </a:r>
                      <a:endParaRPr lang="ko-KR" sz="1800" b="1" kern="10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-0.7%</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-0.7%</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-0.7%</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95843">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PoznanStreet</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-1.8%</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-0.8%</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-0.3%</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309485">
                <a:tc>
                  <a:txBody>
                    <a:bodyPr/>
                    <a:lstStyle/>
                    <a:p>
                      <a:pPr algn="just"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UndoDancer</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0.0%</a:t>
                      </a:r>
                      <a:endParaRPr lang="ko-KR" sz="1800" b="1" kern="10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-1.4%</a:t>
                      </a:r>
                      <a:endParaRPr lang="ko-KR" sz="1800" b="1" kern="100" dirty="0">
                        <a:latin typeface="Arial" pitchFamily="34" charset="0"/>
                        <a:ea typeface="MS Mincho"/>
                        <a:cs typeface="Arial" pitchFamily="34" charset="0"/>
                      </a:endParaRPr>
                    </a:p>
                  </a:txBody>
                  <a:tcPr marL="62865" marR="62865" marT="0" marB="0" anchor="ctr">
                    <a:lnL>
                      <a:noFill/>
                    </a:lnL>
                    <a:lnR>
                      <a:noFill/>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-1.3%</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-0.2%</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295843">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1024x768</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0.0%</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-1.5%</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-1.2%</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-0.4%</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-0.3%</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9485">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1920x1088</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0.0%</a:t>
                      </a:r>
                      <a:endParaRPr lang="ko-KR" sz="1800" b="1" kern="10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a:solidFill>
                            <a:srgbClr val="000000"/>
                          </a:solidFill>
                          <a:latin typeface="Arial" pitchFamily="34" charset="0"/>
                          <a:ea typeface="맑은 고딕"/>
                          <a:cs typeface="Arial" pitchFamily="34" charset="0"/>
                        </a:rPr>
                        <a:t>-1.8%</a:t>
                      </a:r>
                      <a:endParaRPr lang="ko-KR" sz="1800" b="1" kern="100">
                        <a:latin typeface="Arial" pitchFamily="34" charset="0"/>
                        <a:ea typeface="MS Mincho"/>
                        <a:cs typeface="Arial" pitchFamily="34" charset="0"/>
                      </a:endParaRPr>
                    </a:p>
                  </a:txBody>
                  <a:tcPr marL="62865" marR="62865" marT="0" marB="0" anchor="ctr">
                    <a:lnL>
                      <a:noFill/>
                    </a:lnL>
                    <a:lnR>
                      <a:noFill/>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-1.7%</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-0.3%</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-0.3%</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맑은 고딕"/>
                          <a:cs typeface="Arial" pitchFamily="34" charset="0"/>
                        </a:rPr>
                        <a:t>-0.3%</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09485">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400" b="1" kern="100" dirty="0">
                          <a:solidFill>
                            <a:srgbClr val="000000"/>
                          </a:solidFill>
                          <a:latin typeface="Arial" pitchFamily="34" charset="0"/>
                          <a:ea typeface="MS Mincho"/>
                          <a:cs typeface="Arial" pitchFamily="34" charset="0"/>
                        </a:rPr>
                        <a:t>average</a:t>
                      </a:r>
                      <a:endParaRPr lang="ko-KR" sz="1800"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0.0%</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-1.7%</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-1.5%</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-0.3%</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-0.3%</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6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-0.3%</a:t>
                      </a:r>
                      <a:endParaRPr lang="ko-KR" sz="2000"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7" name="직사각형 6"/>
          <p:cNvSpPr/>
          <p:nvPr/>
        </p:nvSpPr>
        <p:spPr>
          <a:xfrm>
            <a:off x="500034" y="1500174"/>
            <a:ext cx="8143932" cy="830997"/>
          </a:xfrm>
          <a:prstGeom prst="rect">
            <a:avLst/>
          </a:prstGeom>
        </p:spPr>
        <p:txBody>
          <a:bodyPr wrap="square">
            <a:spAutoFit/>
          </a:bodyPr>
          <a:lstStyle/>
          <a:p>
            <a:pPr algn="ctr"/>
            <a:r>
              <a:rPr lang="en-US" altLang="ko-KR" sz="2400" b="1" dirty="0">
                <a:effectLst>
                  <a:outerShdw blurRad="38100" dist="38100" dir="2700000" algn="tl">
                    <a:srgbClr val="000000">
                      <a:alpha val="43137"/>
                    </a:srgbClr>
                  </a:outerShdw>
                </a:effectLst>
                <a:latin typeface="Arial" pitchFamily="34" charset="0"/>
                <a:cs typeface="Arial" pitchFamily="34" charset="0"/>
              </a:rPr>
              <a:t>Rate-distortion results </a:t>
            </a:r>
            <a:r>
              <a:rPr lang="en-US" altLang="ko-KR" sz="2400" b="1" dirty="0" smtClean="0">
                <a:effectLst>
                  <a:outerShdw blurRad="38100" dist="38100" dir="2700000" algn="tl">
                    <a:srgbClr val="000000">
                      <a:alpha val="43137"/>
                    </a:srgbClr>
                  </a:outerShdw>
                </a:effectLst>
                <a:latin typeface="Arial" pitchFamily="34" charset="0"/>
                <a:cs typeface="Arial" pitchFamily="34" charset="0"/>
              </a:rPr>
              <a:t>of proposed method (2)</a:t>
            </a:r>
          </a:p>
          <a:p>
            <a:pPr algn="ctr"/>
            <a:r>
              <a:rPr lang="en-US" altLang="ko-KR" sz="2400" b="1" dirty="0" smtClean="0">
                <a:effectLst>
                  <a:outerShdw blurRad="38100" dist="38100" dir="2700000" algn="tl">
                    <a:srgbClr val="000000">
                      <a:alpha val="43137"/>
                    </a:srgbClr>
                  </a:outerShdw>
                </a:effectLst>
                <a:latin typeface="Arial" pitchFamily="34" charset="0"/>
                <a:cs typeface="Arial" pitchFamily="34" charset="0"/>
              </a:rPr>
              <a:t>‘Inter-view SAO Process w/ Global Disp.’</a:t>
            </a:r>
            <a:endParaRPr lang="ko-KR" altLang="en-US" sz="2400" b="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2211314414"/>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Simulation Results</a:t>
            </a:r>
            <a:endParaRPr lang="ko-KR" altLang="en-US" dirty="0"/>
          </a:p>
        </p:txBody>
      </p:sp>
      <p:graphicFrame>
        <p:nvGraphicFramePr>
          <p:cNvPr id="7" name="내용 개체 틀 6"/>
          <p:cNvGraphicFramePr>
            <a:graphicFrameLocks noGrp="1"/>
          </p:cNvGraphicFramePr>
          <p:nvPr>
            <p:ph idx="1"/>
            <p:extLst>
              <p:ext uri="{D42A27DB-BD31-4B8C-83A1-F6EECF244321}">
                <p14:modId xmlns:p14="http://schemas.microsoft.com/office/powerpoint/2010/main" xmlns="" val="2151060591"/>
              </p:ext>
            </p:extLst>
          </p:nvPr>
        </p:nvGraphicFramePr>
        <p:xfrm>
          <a:off x="1250133" y="2507678"/>
          <a:ext cx="6643734" cy="3441602"/>
        </p:xfrm>
        <a:graphic>
          <a:graphicData uri="http://schemas.openxmlformats.org/drawingml/2006/table">
            <a:tbl>
              <a:tblPr/>
              <a:tblGrid>
                <a:gridCol w="1393041"/>
                <a:gridCol w="1750231"/>
                <a:gridCol w="1750231"/>
                <a:gridCol w="1750231"/>
              </a:tblGrid>
              <a:tr h="340750">
                <a:tc>
                  <a:txBody>
                    <a:bodyPr/>
                    <a:lstStyle/>
                    <a:p>
                      <a:endParaRPr lang="ko-KR" sz="1400" b="1" kern="100" dirty="0">
                        <a:latin typeface="Arial" pitchFamily="34" charset="0"/>
                        <a:ea typeface="맑은 고딕"/>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enc time</a:t>
                      </a:r>
                      <a:endParaRPr lang="ko-KR" sz="1800" b="1" kern="100" dirty="0">
                        <a:latin typeface="Arial" pitchFamily="34" charset="0"/>
                        <a:ea typeface="MS Mincho"/>
                        <a:cs typeface="Arial" pitchFamily="34" charset="0"/>
                      </a:endParaRPr>
                    </a:p>
                  </a:txBody>
                  <a:tcPr marL="62865" marR="62865" marT="0" marB="0" anchor="ctr">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dec</a:t>
                      </a:r>
                      <a:r>
                        <a:rPr lang="en-US" sz="1200" b="1" kern="100" dirty="0">
                          <a:solidFill>
                            <a:srgbClr val="000000"/>
                          </a:solidFill>
                          <a:latin typeface="Arial" pitchFamily="34" charset="0"/>
                          <a:ea typeface="MS Mincho"/>
                          <a:cs typeface="Arial" pitchFamily="34" charset="0"/>
                        </a:rPr>
                        <a:t> time</a:t>
                      </a:r>
                      <a:endParaRPr lang="ko-KR" sz="1800" b="1" kern="100" dirty="0">
                        <a:latin typeface="Arial" pitchFamily="34" charset="0"/>
                        <a:ea typeface="MS Mincho"/>
                        <a:cs typeface="Arial" pitchFamily="34" charset="0"/>
                      </a:endParaRPr>
                    </a:p>
                  </a:txBody>
                  <a:tcPr marL="62865" marR="6286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ren</a:t>
                      </a:r>
                      <a:r>
                        <a:rPr lang="en-US" sz="1200" b="1" kern="100" dirty="0">
                          <a:solidFill>
                            <a:srgbClr val="000000"/>
                          </a:solidFill>
                          <a:latin typeface="Arial" pitchFamily="34" charset="0"/>
                          <a:ea typeface="MS Mincho"/>
                          <a:cs typeface="Arial" pitchFamily="34" charset="0"/>
                        </a:rPr>
                        <a:t> time</a:t>
                      </a:r>
                      <a:endParaRPr lang="ko-KR" sz="1800" b="1" kern="100" dirty="0">
                        <a:latin typeface="Arial" pitchFamily="34" charset="0"/>
                        <a:ea typeface="MS Mincho"/>
                        <a:cs typeface="Arial" pitchFamily="34" charset="0"/>
                      </a:endParaRPr>
                    </a:p>
                  </a:txBody>
                  <a:tcPr marL="62865" marR="62865" marT="0" marB="0" anchor="ctr">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Balloons</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101.4%</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104.1%</a:t>
                      </a:r>
                      <a:endParaRPr lang="ko-KR" sz="1800" b="1" kern="100">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103.7%</a:t>
                      </a:r>
                      <a:endParaRPr lang="ko-KR" sz="1800" b="1" kern="10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Kendo</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101.3%</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104.1%</a:t>
                      </a:r>
                      <a:endParaRPr lang="ko-KR" sz="1800" b="1" kern="100">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102.0%</a:t>
                      </a:r>
                      <a:endParaRPr lang="ko-KR" sz="1800" b="1" kern="10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Newspapercc</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101.5%</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97.1%</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100.0%</a:t>
                      </a:r>
                      <a:endParaRPr lang="ko-KR" sz="1800" b="1" kern="10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GhostTownFly</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101.8%</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102.0%</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109.0%</a:t>
                      </a:r>
                      <a:endParaRPr lang="ko-KR" sz="1800" b="1" kern="10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PoznanHall2</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102.1%</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105.9%</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103.7%</a:t>
                      </a:r>
                      <a:endParaRPr lang="ko-KR" sz="1800" b="1" kern="10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PoznanStreet</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102.1%</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104.9%</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98.7%</a:t>
                      </a:r>
                      <a:endParaRPr lang="ko-KR" sz="1800" b="1" kern="100" dirty="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a:noFill/>
                    </a:lnB>
                  </a:tcPr>
                </a:tc>
              </a:tr>
              <a:tr h="306678">
                <a:tc>
                  <a:txBody>
                    <a:bodyPr/>
                    <a:lstStyle/>
                    <a:p>
                      <a:pPr algn="l" fontAlgn="auto" hangingPunct="1">
                        <a:spcBef>
                          <a:spcPts val="680"/>
                        </a:spcBef>
                        <a:spcAft>
                          <a:spcPts val="0"/>
                        </a:spcAft>
                        <a:tabLst>
                          <a:tab pos="228600" algn="l"/>
                          <a:tab pos="457200" algn="l"/>
                          <a:tab pos="685800" algn="l"/>
                          <a:tab pos="914400" algn="l"/>
                          <a:tab pos="508000" algn="l"/>
                        </a:tabLst>
                      </a:pPr>
                      <a:r>
                        <a:rPr lang="en-US" sz="1200" b="1" kern="100" dirty="0" err="1">
                          <a:solidFill>
                            <a:srgbClr val="000000"/>
                          </a:solidFill>
                          <a:latin typeface="Arial" pitchFamily="34" charset="0"/>
                          <a:ea typeface="MS Mincho"/>
                          <a:cs typeface="Arial" pitchFamily="34" charset="0"/>
                        </a:rPr>
                        <a:t>UndoDancer</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102.1%</a:t>
                      </a:r>
                      <a:endParaRPr lang="ko-KR" sz="1800" b="1" kern="10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102.0%</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106.8%</a:t>
                      </a:r>
                      <a:endParaRPr lang="ko-KR" sz="1800" b="1" kern="100" dirty="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06678">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1024x768</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a:solidFill>
                            <a:srgbClr val="000000"/>
                          </a:solidFill>
                          <a:latin typeface="Arial" pitchFamily="34" charset="0"/>
                          <a:ea typeface="MS Mincho"/>
                          <a:cs typeface="Arial" pitchFamily="34" charset="0"/>
                        </a:rPr>
                        <a:t>101.4%</a:t>
                      </a:r>
                      <a:endParaRPr lang="ko-KR" sz="1800" b="1" kern="10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101.7%</a:t>
                      </a:r>
                      <a:endParaRPr lang="ko-KR" sz="1800" b="1" kern="100" dirty="0">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a:noFill/>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101.9%</a:t>
                      </a:r>
                      <a:endParaRPr lang="ko-KR" sz="1800" b="1" kern="100" dirty="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tcPr>
                </a:tc>
              </a:tr>
              <a:tr h="306678">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200" b="1" kern="100" dirty="0">
                          <a:solidFill>
                            <a:srgbClr val="000000"/>
                          </a:solidFill>
                          <a:latin typeface="Arial" pitchFamily="34" charset="0"/>
                          <a:ea typeface="MS Mincho"/>
                          <a:cs typeface="Arial" pitchFamily="34" charset="0"/>
                        </a:rPr>
                        <a:t>1920x1088</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102.0%</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103.7%</a:t>
                      </a:r>
                      <a:endParaRPr lang="ko-KR" sz="1800" b="1" kern="100" dirty="0">
                        <a:latin typeface="Arial" pitchFamily="34" charset="0"/>
                        <a:ea typeface="MS Mincho"/>
                        <a:cs typeface="Arial" pitchFamily="34" charset="0"/>
                      </a:endParaRPr>
                    </a:p>
                  </a:txBody>
                  <a:tcPr marL="62865" marR="62865" marT="0" marB="0" anchor="b">
                    <a:lnL>
                      <a:noFill/>
                    </a:lnL>
                    <a:lnR>
                      <a:noFill/>
                    </a:lnR>
                    <a:lnT>
                      <a:noFill/>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200" b="1" kern="100" dirty="0">
                          <a:solidFill>
                            <a:srgbClr val="000000"/>
                          </a:solidFill>
                          <a:latin typeface="Arial" pitchFamily="34" charset="0"/>
                          <a:ea typeface="MS Mincho"/>
                          <a:cs typeface="Arial" pitchFamily="34" charset="0"/>
                        </a:rPr>
                        <a:t>104.5%</a:t>
                      </a:r>
                      <a:endParaRPr lang="ko-KR" sz="1800" b="1" kern="100" dirty="0">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tcPr>
                </a:tc>
              </a:tr>
              <a:tr h="340750">
                <a:tc>
                  <a:txBody>
                    <a:bodyPr/>
                    <a:lstStyle/>
                    <a:p>
                      <a:pPr algn="ctr" fontAlgn="auto" hangingPunct="1">
                        <a:spcBef>
                          <a:spcPts val="680"/>
                        </a:spcBef>
                        <a:spcAft>
                          <a:spcPts val="0"/>
                        </a:spcAft>
                        <a:tabLst>
                          <a:tab pos="228600" algn="l"/>
                          <a:tab pos="457200" algn="l"/>
                          <a:tab pos="685800" algn="l"/>
                          <a:tab pos="914400" algn="l"/>
                          <a:tab pos="508000" algn="l"/>
                        </a:tabLst>
                      </a:pPr>
                      <a:r>
                        <a:rPr lang="en-US" sz="1400" b="1" kern="100" dirty="0">
                          <a:solidFill>
                            <a:srgbClr val="000000"/>
                          </a:solidFill>
                          <a:latin typeface="Arial" pitchFamily="34" charset="0"/>
                          <a:ea typeface="MS Mincho"/>
                          <a:cs typeface="Arial" pitchFamily="34" charset="0"/>
                        </a:rPr>
                        <a:t>average</a:t>
                      </a:r>
                      <a:endParaRPr lang="ko-KR" sz="1800" b="1" kern="100" dirty="0">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hangingPunct="0">
                        <a:spcBef>
                          <a:spcPts val="680"/>
                        </a:spcBef>
                        <a:spcAft>
                          <a:spcPts val="0"/>
                        </a:spcAft>
                        <a:tabLst>
                          <a:tab pos="228600" algn="l"/>
                          <a:tab pos="457200" algn="l"/>
                          <a:tab pos="685800" algn="l"/>
                          <a:tab pos="914400" algn="l"/>
                        </a:tabLst>
                      </a:pPr>
                      <a:r>
                        <a:rPr lang="en-US" sz="14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101.8%</a:t>
                      </a:r>
                      <a:endParaRPr lang="ko-KR" sz="1800" b="1"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102.8%</a:t>
                      </a:r>
                      <a:endParaRPr lang="ko-KR" sz="1800" b="1"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dirty="0">
                          <a:solidFill>
                            <a:srgbClr val="000000"/>
                          </a:solidFill>
                          <a:effectLst>
                            <a:outerShdw blurRad="38100" dist="38100" dir="2700000" algn="tl">
                              <a:srgbClr val="000000">
                                <a:alpha val="43137"/>
                              </a:srgbClr>
                            </a:outerShdw>
                          </a:effectLst>
                          <a:latin typeface="Arial" pitchFamily="34" charset="0"/>
                          <a:ea typeface="MS Mincho"/>
                          <a:cs typeface="Arial" pitchFamily="34" charset="0"/>
                        </a:rPr>
                        <a:t>103.4%</a:t>
                      </a:r>
                      <a:endParaRPr lang="ko-KR" sz="1800" b="1" kern="100" dirty="0">
                        <a:effectLst>
                          <a:outerShdw blurRad="38100" dist="38100" dir="2700000" algn="tl">
                            <a:srgbClr val="000000">
                              <a:alpha val="43137"/>
                            </a:srgbClr>
                          </a:outerShdw>
                        </a:effectLst>
                        <a:latin typeface="Arial" pitchFamily="34" charset="0"/>
                        <a:ea typeface="MS Mincho"/>
                        <a:cs typeface="Arial" pitchFamily="34" charset="0"/>
                      </a:endParaRPr>
                    </a:p>
                  </a:txBody>
                  <a:tcPr marL="62865" marR="62865" marT="0" marB="0" anchor="b">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8" name="직사각형 7"/>
          <p:cNvSpPr/>
          <p:nvPr/>
        </p:nvSpPr>
        <p:spPr>
          <a:xfrm>
            <a:off x="500034" y="1500174"/>
            <a:ext cx="8143932" cy="830997"/>
          </a:xfrm>
          <a:prstGeom prst="rect">
            <a:avLst/>
          </a:prstGeom>
        </p:spPr>
        <p:txBody>
          <a:bodyPr wrap="square">
            <a:spAutoFit/>
          </a:bodyPr>
          <a:lstStyle/>
          <a:p>
            <a:pPr algn="ctr"/>
            <a:r>
              <a:rPr lang="en-US" altLang="ko-KR" sz="2400" b="1" dirty="0" smtClean="0">
                <a:effectLst>
                  <a:outerShdw blurRad="38100" dist="38100" dir="2700000" algn="tl">
                    <a:srgbClr val="000000">
                      <a:alpha val="43137"/>
                    </a:srgbClr>
                  </a:outerShdw>
                </a:effectLst>
                <a:latin typeface="Arial" pitchFamily="34" charset="0"/>
                <a:cs typeface="Arial" pitchFamily="34" charset="0"/>
              </a:rPr>
              <a:t>Running time ratio of </a:t>
            </a:r>
            <a:r>
              <a:rPr lang="en-US" altLang="ko-KR" sz="2400" b="1" dirty="0">
                <a:effectLst>
                  <a:outerShdw blurRad="38100" dist="38100" dir="2700000" algn="tl">
                    <a:srgbClr val="000000">
                      <a:alpha val="43137"/>
                    </a:srgbClr>
                  </a:outerShdw>
                </a:effectLst>
                <a:latin typeface="Arial" pitchFamily="34" charset="0"/>
                <a:cs typeface="Arial" pitchFamily="34" charset="0"/>
              </a:rPr>
              <a:t>proposed method </a:t>
            </a:r>
            <a:r>
              <a:rPr lang="en-US" altLang="ko-KR" sz="2400" b="1" dirty="0" smtClean="0">
                <a:effectLst>
                  <a:outerShdw blurRad="38100" dist="38100" dir="2700000" algn="tl">
                    <a:srgbClr val="000000">
                      <a:alpha val="43137"/>
                    </a:srgbClr>
                  </a:outerShdw>
                </a:effectLst>
                <a:latin typeface="Arial" pitchFamily="34" charset="0"/>
                <a:cs typeface="Arial" pitchFamily="34" charset="0"/>
              </a:rPr>
              <a:t>(2)</a:t>
            </a:r>
            <a:endParaRPr lang="en-US" altLang="ko-KR" sz="2400" b="1" dirty="0">
              <a:effectLst>
                <a:outerShdw blurRad="38100" dist="38100" dir="2700000" algn="tl">
                  <a:srgbClr val="000000">
                    <a:alpha val="43137"/>
                  </a:srgbClr>
                </a:outerShdw>
              </a:effectLst>
              <a:latin typeface="Arial" pitchFamily="34" charset="0"/>
              <a:cs typeface="Arial" pitchFamily="34" charset="0"/>
            </a:endParaRPr>
          </a:p>
          <a:p>
            <a:pPr algn="ctr"/>
            <a:r>
              <a:rPr lang="en-US" altLang="ko-KR" sz="2400" b="1" dirty="0">
                <a:effectLst>
                  <a:outerShdw blurRad="38100" dist="38100" dir="2700000" algn="tl">
                    <a:srgbClr val="000000">
                      <a:alpha val="43137"/>
                    </a:srgbClr>
                  </a:outerShdw>
                </a:effectLst>
                <a:latin typeface="Arial" pitchFamily="34" charset="0"/>
                <a:cs typeface="Arial" pitchFamily="34" charset="0"/>
              </a:rPr>
              <a:t>‘Inter-view SAO Process w/ Global Disp</a:t>
            </a:r>
            <a:r>
              <a:rPr lang="en-US" altLang="ko-KR" sz="2400" b="1" dirty="0" smtClean="0">
                <a:effectLst>
                  <a:outerShdw blurRad="38100" dist="38100" dir="2700000" algn="tl">
                    <a:srgbClr val="000000">
                      <a:alpha val="43137"/>
                    </a:srgbClr>
                  </a:outerShdw>
                </a:effectLst>
                <a:latin typeface="Arial" pitchFamily="34" charset="0"/>
                <a:cs typeface="Arial" pitchFamily="34" charset="0"/>
              </a:rPr>
              <a:t>.’</a:t>
            </a:r>
            <a:endParaRPr lang="ko-KR" altLang="en-US" sz="2400" b="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1112737589"/>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idx="1"/>
          </p:nvPr>
        </p:nvSpPr>
        <p:spPr>
          <a:xfrm>
            <a:off x="225184" y="1531960"/>
            <a:ext cx="8686800" cy="4525963"/>
          </a:xfrm>
        </p:spPr>
        <p:txBody>
          <a:bodyPr>
            <a:normAutofit fontScale="92500" lnSpcReduction="10000"/>
          </a:bodyPr>
          <a:lstStyle/>
          <a:p>
            <a:r>
              <a:rPr lang="en-US" altLang="ko-KR" dirty="0" smtClean="0"/>
              <a:t>Report about 1.5% gains on all dependent views (both proposed methods)</a:t>
            </a:r>
          </a:p>
          <a:p>
            <a:pPr lvl="1">
              <a:buFont typeface="Wingdings" pitchFamily="2" charset="2"/>
              <a:buChar char="Ø"/>
            </a:pPr>
            <a:r>
              <a:rPr lang="en-US" altLang="ko-KR" dirty="0" smtClean="0">
                <a:solidFill>
                  <a:srgbClr val="FF0000"/>
                </a:solidFill>
              </a:rPr>
              <a:t> No complexity impact, removal of SAO parameter parsing &amp; line-memory reduction for dependent views for LCU decoding, simplification of SAO encoding process </a:t>
            </a:r>
          </a:p>
          <a:p>
            <a:pPr lvl="1">
              <a:buFont typeface="Wingdings" pitchFamily="2" charset="2"/>
              <a:buChar char="Ø"/>
            </a:pPr>
            <a:r>
              <a:rPr lang="en-US" altLang="ko-KR" dirty="0" smtClean="0">
                <a:solidFill>
                  <a:srgbClr val="FF0000"/>
                </a:solidFill>
              </a:rPr>
              <a:t> </a:t>
            </a:r>
            <a:r>
              <a:rPr lang="en-US" altLang="ko-KR" dirty="0" smtClean="0">
                <a:solidFill>
                  <a:srgbClr val="FF0000"/>
                </a:solidFill>
              </a:rPr>
              <a:t>Orthogonal to </a:t>
            </a:r>
            <a:r>
              <a:rPr lang="en-US" altLang="ko-KR" dirty="0" err="1" smtClean="0">
                <a:solidFill>
                  <a:srgbClr val="FF0000"/>
                </a:solidFill>
              </a:rPr>
              <a:t>m</a:t>
            </a:r>
            <a:r>
              <a:rPr lang="en-US" altLang="ko-KR" dirty="0" err="1" smtClean="0">
                <a:solidFill>
                  <a:srgbClr val="FF0000"/>
                </a:solidFill>
              </a:rPr>
              <a:t>igrational</a:t>
            </a:r>
            <a:r>
              <a:rPr lang="en-US" altLang="ko-KR" dirty="0" smtClean="0">
                <a:solidFill>
                  <a:srgbClr val="FF0000"/>
                </a:solidFill>
              </a:rPr>
              <a:t> changes (</a:t>
            </a:r>
            <a:r>
              <a:rPr lang="en-US" altLang="ko-KR" dirty="0" smtClean="0">
                <a:solidFill>
                  <a:srgbClr val="FF0000"/>
                </a:solidFill>
              </a:rPr>
              <a:t>to </a:t>
            </a:r>
            <a:r>
              <a:rPr lang="en-US" altLang="ko-KR" dirty="0" smtClean="0">
                <a:solidFill>
                  <a:srgbClr val="FF0000"/>
                </a:solidFill>
              </a:rPr>
              <a:t>HM8.X)</a:t>
            </a:r>
            <a:endParaRPr lang="en-US" altLang="ko-KR" dirty="0" smtClean="0">
              <a:solidFill>
                <a:srgbClr val="FF0000"/>
              </a:solidFill>
            </a:endParaRPr>
          </a:p>
          <a:p>
            <a:pPr lvl="1">
              <a:buFont typeface="Wingdings" pitchFamily="2" charset="2"/>
              <a:buChar char="Ø"/>
            </a:pPr>
            <a:endParaRPr lang="en-US" altLang="ko-KR" dirty="0" smtClean="0"/>
          </a:p>
          <a:p>
            <a:r>
              <a:rPr lang="en-US" altLang="ko-KR" dirty="0" smtClean="0"/>
              <a:t>Recommend that ‘inter-view SAO process’ be adopted into 3DV-HEVC</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511156"/>
          </a:xfrm>
        </p:spPr>
        <p:txBody>
          <a:bodyPr>
            <a:normAutofit/>
          </a:bodyPr>
          <a:lstStyle/>
          <a:p>
            <a:r>
              <a:rPr lang="en-US" altLang="ko-KR" sz="2400" dirty="0" smtClean="0"/>
              <a:t>Q&amp;A #1/2</a:t>
            </a:r>
            <a:endParaRPr lang="ko-KR" altLang="en-US" sz="2400" dirty="0"/>
          </a:p>
        </p:txBody>
      </p:sp>
      <p:sp>
        <p:nvSpPr>
          <p:cNvPr id="3" name="내용 개체 틀 2"/>
          <p:cNvSpPr>
            <a:spLocks noGrp="1"/>
          </p:cNvSpPr>
          <p:nvPr>
            <p:ph idx="1"/>
          </p:nvPr>
        </p:nvSpPr>
        <p:spPr>
          <a:xfrm>
            <a:off x="214282" y="928670"/>
            <a:ext cx="8686800" cy="5168905"/>
          </a:xfrm>
        </p:spPr>
        <p:txBody>
          <a:bodyPr>
            <a:normAutofit/>
          </a:bodyPr>
          <a:lstStyle/>
          <a:p>
            <a:r>
              <a:rPr lang="en-US" altLang="ko-KR" sz="2200" dirty="0" smtClean="0"/>
              <a:t>Change of </a:t>
            </a:r>
            <a:r>
              <a:rPr lang="en-US" altLang="ko-KR" sz="2200" dirty="0" err="1" smtClean="0"/>
              <a:t>signalling</a:t>
            </a:r>
            <a:r>
              <a:rPr lang="en-US" altLang="ko-KR" sz="2200" dirty="0" smtClean="0"/>
              <a:t> of SAO parameters: In HM8.2 SAO parameter is </a:t>
            </a:r>
            <a:r>
              <a:rPr lang="en-US" altLang="ko-KR" sz="2200" dirty="0" err="1" smtClean="0"/>
              <a:t>signalled</a:t>
            </a:r>
            <a:r>
              <a:rPr lang="en-US" altLang="ko-KR" sz="2200" dirty="0" smtClean="0"/>
              <a:t> on CTU level, while in HM6.1 SAO parameters were </a:t>
            </a:r>
            <a:r>
              <a:rPr lang="en-US" altLang="ko-KR" sz="2200" dirty="0" err="1" smtClean="0"/>
              <a:t>signalled</a:t>
            </a:r>
            <a:r>
              <a:rPr lang="en-US" altLang="ko-KR" sz="2200" dirty="0" smtClean="0"/>
              <a:t> on picture level. This may be relevant for the contribution.</a:t>
            </a:r>
          </a:p>
          <a:p>
            <a:r>
              <a:rPr lang="en-US" altLang="ko-KR" sz="2200" dirty="0" smtClean="0"/>
              <a:t>One expert expressed, that the encoder </a:t>
            </a:r>
            <a:r>
              <a:rPr lang="en-US" altLang="ko-KR" sz="2200" dirty="0" err="1" smtClean="0"/>
              <a:t>behaviour</a:t>
            </a:r>
            <a:r>
              <a:rPr lang="en-US" altLang="ko-KR" sz="2200" dirty="0" smtClean="0"/>
              <a:t> is completely changed.</a:t>
            </a:r>
          </a:p>
          <a:p>
            <a:r>
              <a:rPr lang="en-US" altLang="ko-KR" sz="2200" dirty="0" smtClean="0"/>
              <a:t>There was a question, whether the gains will still be maintained with newer HM-version.</a:t>
            </a:r>
          </a:p>
          <a:p>
            <a:pPr lvl="1">
              <a:buFont typeface="Symbol"/>
              <a:buChar char="Þ"/>
            </a:pPr>
            <a:r>
              <a:rPr lang="en-US" altLang="ko-KR" sz="2400" dirty="0" smtClean="0">
                <a:solidFill>
                  <a:srgbClr val="FF0000"/>
                </a:solidFill>
              </a:rPr>
              <a:t>This </a:t>
            </a:r>
            <a:r>
              <a:rPr lang="en-US" altLang="ko-KR" sz="2400" dirty="0" err="1" smtClean="0">
                <a:solidFill>
                  <a:srgbClr val="FF0000"/>
                </a:solidFill>
              </a:rPr>
              <a:t>migrational</a:t>
            </a:r>
            <a:r>
              <a:rPr lang="en-US" altLang="ko-KR" sz="2400" dirty="0" smtClean="0">
                <a:solidFill>
                  <a:srgbClr val="FF0000"/>
                </a:solidFill>
              </a:rPr>
              <a:t> changes are orthogonal to the proposal (“migration-proof”)</a:t>
            </a:r>
          </a:p>
          <a:p>
            <a:pPr lvl="1">
              <a:buFont typeface="Symbol"/>
              <a:buChar char="Þ"/>
            </a:pPr>
            <a:endParaRPr lang="en-US" altLang="ko-KR" sz="2000" dirty="0" smtClean="0">
              <a:solidFill>
                <a:srgbClr val="FF0000"/>
              </a:solidFill>
            </a:endParaRPr>
          </a:p>
          <a:p>
            <a:pPr lvl="1">
              <a:buNone/>
            </a:pPr>
            <a:endParaRPr lang="en-US" altLang="ko-KR" sz="2000" dirty="0" smtClean="0">
              <a:solidFill>
                <a:srgbClr val="FF0000"/>
              </a:solidFill>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a:t>
            </a:r>
            <a:endParaRPr lang="ko-KR" altLang="en-US" dirty="0"/>
          </a:p>
        </p:txBody>
      </p:sp>
      <p:sp>
        <p:nvSpPr>
          <p:cNvPr id="3" name="내용 개체 틀 2"/>
          <p:cNvSpPr>
            <a:spLocks noGrp="1"/>
          </p:cNvSpPr>
          <p:nvPr>
            <p:ph idx="1"/>
          </p:nvPr>
        </p:nvSpPr>
        <p:spPr/>
        <p:txBody>
          <a:bodyPr/>
          <a:lstStyle/>
          <a:p>
            <a:r>
              <a:rPr lang="en-US" altLang="ko-KR" dirty="0" smtClean="0"/>
              <a:t>Sample Adaptive Offset (SAO) Process</a:t>
            </a:r>
          </a:p>
          <a:p>
            <a:pPr lvl="1"/>
            <a:r>
              <a:rPr lang="en-US" altLang="ko-KR" dirty="0" smtClean="0"/>
              <a:t>In-loop filter for reconstructed signal by using offset values </a:t>
            </a:r>
            <a:r>
              <a:rPr lang="en-US" altLang="ko-KR" sz="2000" dirty="0" smtClean="0"/>
              <a:t>(</a:t>
            </a:r>
            <a:r>
              <a:rPr lang="en-US" altLang="ko-KR" sz="2000" dirty="0" err="1" smtClean="0"/>
              <a:t>org</a:t>
            </a:r>
            <a:r>
              <a:rPr lang="en-US" altLang="ko-KR" sz="2000" dirty="0" err="1" smtClean="0">
                <a:latin typeface="맑은 고딕"/>
                <a:ea typeface="맑은 고딕"/>
              </a:rPr>
              <a:t>∽</a:t>
            </a:r>
            <a:r>
              <a:rPr lang="en-US" altLang="ko-KR" sz="2000" dirty="0" err="1" smtClean="0"/>
              <a:t>rec</a:t>
            </a:r>
            <a:r>
              <a:rPr lang="en-US" altLang="ko-KR" sz="2000" dirty="0" smtClean="0"/>
              <a:t>’=</a:t>
            </a:r>
            <a:r>
              <a:rPr lang="en-US" altLang="ko-KR" sz="2000" dirty="0" err="1" smtClean="0"/>
              <a:t>rec+offset</a:t>
            </a:r>
            <a:r>
              <a:rPr lang="en-US" altLang="ko-KR" sz="2000" dirty="0" smtClean="0"/>
              <a:t>)</a:t>
            </a:r>
            <a:endParaRPr lang="en-US" altLang="ko-KR" dirty="0" smtClean="0"/>
          </a:p>
          <a:p>
            <a:pPr lvl="1"/>
            <a:r>
              <a:rPr lang="en-US" altLang="ko-KR" dirty="0" smtClean="0"/>
              <a:t>SAO parameters : LCU-based merge flags, offset type and values</a:t>
            </a:r>
            <a:endParaRPr lang="ko-KR" altLang="en-US" dirty="0"/>
          </a:p>
        </p:txBody>
      </p:sp>
      <p:grpSp>
        <p:nvGrpSpPr>
          <p:cNvPr id="8" name="그룹 7"/>
          <p:cNvGrpSpPr/>
          <p:nvPr/>
        </p:nvGrpSpPr>
        <p:grpSpPr>
          <a:xfrm>
            <a:off x="2277438" y="4077072"/>
            <a:ext cx="2303554" cy="2303554"/>
            <a:chOff x="1563058" y="4277710"/>
            <a:chExt cx="2303554" cy="2303554"/>
          </a:xfrm>
          <a:effectLst>
            <a:outerShdw blurRad="50800" dist="38100" dir="2700000" algn="tl" rotWithShape="0">
              <a:prstClr val="black">
                <a:alpha val="40000"/>
              </a:prstClr>
            </a:outerShdw>
          </a:effectLst>
        </p:grpSpPr>
        <p:sp>
          <p:nvSpPr>
            <p:cNvPr id="4" name="직사각형 3"/>
            <p:cNvSpPr/>
            <p:nvPr/>
          </p:nvSpPr>
          <p:spPr>
            <a:xfrm>
              <a:off x="2714612" y="5429264"/>
              <a:ext cx="1152000" cy="1152000"/>
            </a:xfrm>
            <a:prstGeom prst="rect">
              <a:avLst/>
            </a:prstGeom>
            <a:solidFill>
              <a:schemeClr val="bg1">
                <a:lumMod val="8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Current</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sp>
          <p:nvSpPr>
            <p:cNvPr id="5" name="직사각형 4"/>
            <p:cNvSpPr/>
            <p:nvPr/>
          </p:nvSpPr>
          <p:spPr>
            <a:xfrm>
              <a:off x="2714612" y="4277710"/>
              <a:ext cx="1152000" cy="1152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Up</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1563058" y="5429264"/>
              <a:ext cx="1152000" cy="1152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Left</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grpSp>
      <p:sp>
        <p:nvSpPr>
          <p:cNvPr id="12" name="TextBox 11"/>
          <p:cNvSpPr txBox="1"/>
          <p:nvPr/>
        </p:nvSpPr>
        <p:spPr>
          <a:xfrm>
            <a:off x="4786314" y="4094611"/>
            <a:ext cx="2714644" cy="2308324"/>
          </a:xfrm>
          <a:prstGeom prst="rect">
            <a:avLst/>
          </a:prstGeom>
          <a:noFill/>
        </p:spPr>
        <p:txBody>
          <a:bodyPr wrap="square" rtlCol="0">
            <a:spAutoFit/>
          </a:bodyPr>
          <a:lstStyle/>
          <a:p>
            <a:pPr marL="342900" indent="-342900">
              <a:buAutoNum type="arabicParenR"/>
            </a:pPr>
            <a:r>
              <a:rPr lang="en-US" altLang="ko-KR" b="1" dirty="0" smtClean="0">
                <a:latin typeface="Arial" pitchFamily="34" charset="0"/>
                <a:cs typeface="Arial" pitchFamily="34" charset="0"/>
              </a:rPr>
              <a:t>Merge Left Flag</a:t>
            </a: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r>
              <a:rPr lang="en-US" altLang="ko-KR" b="1" dirty="0" smtClean="0">
                <a:latin typeface="Arial" pitchFamily="34" charset="0"/>
                <a:cs typeface="Arial" pitchFamily="34" charset="0"/>
              </a:rPr>
              <a:t>Merge Up Flag</a:t>
            </a: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r>
              <a:rPr lang="en-US" altLang="ko-KR" b="1" dirty="0" smtClean="0">
                <a:latin typeface="Arial" pitchFamily="34" charset="0"/>
                <a:cs typeface="Arial" pitchFamily="34" charset="0"/>
              </a:rPr>
              <a:t>Offset Type,</a:t>
            </a:r>
          </a:p>
          <a:p>
            <a:pPr marL="342900" indent="-342900"/>
            <a:r>
              <a:rPr lang="en-US" altLang="ko-KR" b="1" dirty="0" smtClean="0">
                <a:latin typeface="Arial" pitchFamily="34" charset="0"/>
                <a:cs typeface="Arial" pitchFamily="34" charset="0"/>
              </a:rPr>
              <a:t>      Offset Values</a:t>
            </a:r>
            <a:endParaRPr lang="ko-KR" altLang="en-US" b="1" dirty="0">
              <a:latin typeface="Arial" pitchFamily="34" charset="0"/>
              <a:cs typeface="Arial" pitchFamily="34" charset="0"/>
            </a:endParaRPr>
          </a:p>
        </p:txBody>
      </p:sp>
      <p:sp>
        <p:nvSpPr>
          <p:cNvPr id="13" name="아래쪽 화살표 12"/>
          <p:cNvSpPr/>
          <p:nvPr/>
        </p:nvSpPr>
        <p:spPr>
          <a:xfrm>
            <a:off x="5723554" y="4485984"/>
            <a:ext cx="500066" cy="357190"/>
          </a:xfrm>
          <a:prstGeom prst="downArrow">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아래쪽 화살표 13"/>
          <p:cNvSpPr/>
          <p:nvPr/>
        </p:nvSpPr>
        <p:spPr>
          <a:xfrm>
            <a:off x="5735170" y="5380494"/>
            <a:ext cx="500066" cy="357190"/>
          </a:xfrm>
          <a:prstGeom prst="downArrow">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511156"/>
          </a:xfrm>
        </p:spPr>
        <p:txBody>
          <a:bodyPr>
            <a:normAutofit/>
          </a:bodyPr>
          <a:lstStyle/>
          <a:p>
            <a:r>
              <a:rPr lang="en-US" altLang="ko-KR" sz="2400" dirty="0" smtClean="0"/>
              <a:t>Q&amp;A #2/2</a:t>
            </a:r>
            <a:endParaRPr lang="ko-KR" altLang="en-US" sz="2400" dirty="0"/>
          </a:p>
        </p:txBody>
      </p:sp>
      <p:sp>
        <p:nvSpPr>
          <p:cNvPr id="3" name="내용 개체 틀 2"/>
          <p:cNvSpPr>
            <a:spLocks noGrp="1"/>
          </p:cNvSpPr>
          <p:nvPr>
            <p:ph idx="1"/>
          </p:nvPr>
        </p:nvSpPr>
        <p:spPr>
          <a:xfrm>
            <a:off x="214282" y="928670"/>
            <a:ext cx="8686800" cy="5168905"/>
          </a:xfrm>
        </p:spPr>
        <p:txBody>
          <a:bodyPr>
            <a:normAutofit fontScale="92500" lnSpcReduction="20000"/>
          </a:bodyPr>
          <a:lstStyle/>
          <a:p>
            <a:pPr lvl="1">
              <a:buNone/>
            </a:pPr>
            <a:endParaRPr lang="en-US" altLang="ko-KR" sz="2000" dirty="0" smtClean="0">
              <a:solidFill>
                <a:srgbClr val="FF0000"/>
              </a:solidFill>
            </a:endParaRPr>
          </a:p>
          <a:p>
            <a:pPr lvl="0"/>
            <a:r>
              <a:rPr lang="en-US" altLang="ko-KR" sz="2000" dirty="0" smtClean="0">
                <a:solidFill>
                  <a:prstClr val="black"/>
                </a:solidFill>
              </a:rPr>
              <a:t>There were concerns about seeing this proposal for the first time and imposing significant changes.</a:t>
            </a:r>
          </a:p>
          <a:p>
            <a:pPr lvl="0"/>
            <a:endParaRPr lang="en-US" altLang="ko-KR" sz="2000" dirty="0" smtClean="0">
              <a:solidFill>
                <a:prstClr val="black"/>
              </a:solidFill>
            </a:endParaRPr>
          </a:p>
          <a:p>
            <a:pPr lvl="0">
              <a:buFont typeface="Symbol"/>
              <a:buChar char="Þ"/>
            </a:pPr>
            <a:r>
              <a:rPr lang="en-US" altLang="ko-KR" sz="2400" dirty="0" smtClean="0">
                <a:solidFill>
                  <a:srgbClr val="FF0000"/>
                </a:solidFill>
                <a:effectLst/>
              </a:rPr>
              <a:t>Changes are limited (does not touch upon SAO process itself, nor does it SE parsing process, it just proposes to copy the stored filter data from the base view and use it without having to parse &amp; derive the filter parameter).</a:t>
            </a:r>
          </a:p>
          <a:p>
            <a:pPr lvl="0">
              <a:buFont typeface="Symbol"/>
              <a:buChar char="Þ"/>
            </a:pPr>
            <a:endParaRPr lang="en-US" altLang="ko-KR" sz="2400" dirty="0" smtClean="0">
              <a:solidFill>
                <a:srgbClr val="FF0000"/>
              </a:solidFill>
              <a:effectLst/>
            </a:endParaRPr>
          </a:p>
          <a:p>
            <a:pPr lvl="0">
              <a:buFont typeface="Symbol"/>
              <a:buChar char="Þ"/>
            </a:pPr>
            <a:r>
              <a:rPr lang="en-US" altLang="ko-KR" sz="2400" dirty="0" smtClean="0">
                <a:solidFill>
                  <a:srgbClr val="FF0000"/>
                </a:solidFill>
                <a:effectLst/>
              </a:rPr>
              <a:t> In fact, we will copy SAO parameters from the exactly same data-structure (or memory area) used for decoding LCUs in both cases.</a:t>
            </a:r>
          </a:p>
          <a:p>
            <a:pPr lvl="0">
              <a:buFont typeface="Symbol"/>
              <a:buChar char="Þ"/>
            </a:pPr>
            <a:endParaRPr lang="en-US" altLang="ko-KR" sz="2400" dirty="0" smtClean="0">
              <a:solidFill>
                <a:srgbClr val="FF0000"/>
              </a:solidFill>
              <a:effectLst/>
            </a:endParaRPr>
          </a:p>
          <a:p>
            <a:pPr lvl="0">
              <a:buFont typeface="Symbol"/>
              <a:buChar char="Þ"/>
            </a:pPr>
            <a:r>
              <a:rPr lang="en-US" altLang="ko-KR" sz="2400" dirty="0" smtClean="0">
                <a:solidFill>
                  <a:srgbClr val="FF0000"/>
                </a:solidFill>
                <a:effectLst/>
              </a:rPr>
              <a:t> Gains are big, no complexity impact, reduction of parsing &amp; line-memory for dependent views for LCU decoding, simplification of SAO encoding process .</a:t>
            </a:r>
          </a:p>
          <a:p>
            <a:pPr lvl="1">
              <a:buNone/>
            </a:pPr>
            <a:endParaRPr lang="en-US" altLang="ko-KR" sz="2000" dirty="0" smtClean="0">
              <a:solidFill>
                <a:srgbClr val="FF0000"/>
              </a:solidFill>
            </a:endParaRP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그룹 14"/>
          <p:cNvGrpSpPr/>
          <p:nvPr/>
        </p:nvGrpSpPr>
        <p:grpSpPr>
          <a:xfrm>
            <a:off x="1331640" y="1222712"/>
            <a:ext cx="6379769" cy="4086267"/>
            <a:chOff x="1259632" y="1222712"/>
            <a:chExt cx="6379769" cy="4086267"/>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59632" y="1222712"/>
              <a:ext cx="2381134" cy="40784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249016" y="1222712"/>
              <a:ext cx="2390385" cy="4086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19" name="그룹 18"/>
          <p:cNvGrpSpPr/>
          <p:nvPr/>
        </p:nvGrpSpPr>
        <p:grpSpPr>
          <a:xfrm>
            <a:off x="827784" y="5338149"/>
            <a:ext cx="7488432" cy="727851"/>
            <a:chOff x="755576" y="5373216"/>
            <a:chExt cx="7488432" cy="727851"/>
          </a:xfrm>
        </p:grpSpPr>
        <p:sp>
          <p:nvSpPr>
            <p:cNvPr id="20" name="TextBox 19"/>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21" name="TextBox 20"/>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
        <p:nvSpPr>
          <p:cNvPr id="16" name="직사각형 15"/>
          <p:cNvSpPr/>
          <p:nvPr/>
        </p:nvSpPr>
        <p:spPr>
          <a:xfrm>
            <a:off x="4427984" y="1196752"/>
            <a:ext cx="4176464" cy="4858390"/>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제목 1"/>
          <p:cNvSpPr>
            <a:spLocks noGrp="1"/>
          </p:cNvSpPr>
          <p:nvPr>
            <p:ph type="title"/>
          </p:nvPr>
        </p:nvSpPr>
        <p:spPr/>
        <p:txBody>
          <a:bodyPr>
            <a:normAutofit/>
          </a:bodyPr>
          <a:lstStyle/>
          <a:p>
            <a:r>
              <a:rPr lang="en-US" altLang="ko-KR" dirty="0"/>
              <a:t>Sample Adaptive Offset (SAO) </a:t>
            </a:r>
            <a:endParaRPr lang="ko-KR" altLang="en-US" dirty="0"/>
          </a:p>
        </p:txBody>
      </p:sp>
    </p:spTree>
    <p:extLst>
      <p:ext uri="{BB962C8B-B14F-4D97-AF65-F5344CB8AC3E}">
        <p14:creationId xmlns:p14="http://schemas.microsoft.com/office/powerpoint/2010/main" xmlns="" val="3268718970"/>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dirty="0"/>
              <a:t>Sample Adaptive Offset (SAO) </a:t>
            </a:r>
            <a:endParaRPr lang="ko-KR" altLang="en-US" dirty="0"/>
          </a:p>
        </p:txBody>
      </p:sp>
      <p:grpSp>
        <p:nvGrpSpPr>
          <p:cNvPr id="15" name="그룹 14"/>
          <p:cNvGrpSpPr/>
          <p:nvPr/>
        </p:nvGrpSpPr>
        <p:grpSpPr>
          <a:xfrm>
            <a:off x="1331640" y="1222712"/>
            <a:ext cx="6379769" cy="4086267"/>
            <a:chOff x="1259632" y="1222712"/>
            <a:chExt cx="6379769" cy="4086267"/>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59632" y="1222712"/>
              <a:ext cx="2381134" cy="40784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249016" y="1222712"/>
              <a:ext cx="2390385" cy="4086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9" name="그룹 8"/>
          <p:cNvGrpSpPr/>
          <p:nvPr/>
        </p:nvGrpSpPr>
        <p:grpSpPr>
          <a:xfrm>
            <a:off x="827784" y="5338149"/>
            <a:ext cx="7488432" cy="727851"/>
            <a:chOff x="755576" y="5373216"/>
            <a:chExt cx="7488432" cy="727851"/>
          </a:xfrm>
        </p:grpSpPr>
        <p:sp>
          <p:nvSpPr>
            <p:cNvPr id="10" name="TextBox 9"/>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11" name="TextBox 10"/>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Tree>
    <p:extLst>
      <p:ext uri="{BB962C8B-B14F-4D97-AF65-F5344CB8AC3E}">
        <p14:creationId xmlns:p14="http://schemas.microsoft.com/office/powerpoint/2010/main" xmlns="" val="1521805793"/>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그룹 8"/>
          <p:cNvGrpSpPr/>
          <p:nvPr/>
        </p:nvGrpSpPr>
        <p:grpSpPr>
          <a:xfrm>
            <a:off x="827784" y="5338149"/>
            <a:ext cx="7488432" cy="727851"/>
            <a:chOff x="755576" y="5373216"/>
            <a:chExt cx="7488432" cy="727851"/>
          </a:xfrm>
        </p:grpSpPr>
        <p:sp>
          <p:nvSpPr>
            <p:cNvPr id="10" name="TextBox 9"/>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15" name="TextBox 14"/>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graphicFrame>
        <p:nvGraphicFramePr>
          <p:cNvPr id="11" name="표 10"/>
          <p:cNvGraphicFramePr>
            <a:graphicFrameLocks noGrp="1"/>
          </p:cNvGraphicFramePr>
          <p:nvPr>
            <p:extLst>
              <p:ext uri="{D42A27DB-BD31-4B8C-83A1-F6EECF244321}">
                <p14:modId xmlns:p14="http://schemas.microsoft.com/office/powerpoint/2010/main" xmlns="" val="2648137755"/>
              </p:ext>
            </p:extLst>
          </p:nvPr>
        </p:nvGraphicFramePr>
        <p:xfrm>
          <a:off x="4572000" y="2276872"/>
          <a:ext cx="3900440" cy="2133600"/>
        </p:xfrm>
        <a:graphic>
          <a:graphicData uri="http://schemas.openxmlformats.org/drawingml/2006/table">
            <a:tbl>
              <a:tblPr/>
              <a:tblGrid>
                <a:gridCol w="3349317"/>
                <a:gridCol w="551123"/>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smtClean="0">
                          <a:latin typeface="Arial" pitchFamily="34" charset="0"/>
                          <a:ea typeface="맑은 고딕"/>
                          <a:cs typeface="Arial" pitchFamily="34" charset="0"/>
                        </a:rPr>
                        <a:t>parseSliceData</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mn-ea"/>
                          <a:cs typeface="Arial" pitchFamily="34" charset="0"/>
                        </a:rPr>
                        <a:t>do {</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altLang="ko-KR" sz="1400" b="1" kern="100" dirty="0" smtClean="0">
                          <a:latin typeface="Arial" pitchFamily="34" charset="0"/>
                          <a:ea typeface="맑은 고딕"/>
                          <a:cs typeface="Arial" pitchFamily="34" charset="0"/>
                        </a:rPr>
                        <a:t>    </a:t>
                      </a:r>
                      <a:r>
                        <a:rPr lang="en-GB" altLang="ko-KR" sz="1400" b="0" kern="100" dirty="0" smtClean="0">
                          <a:latin typeface="Arial" pitchFamily="34" charset="0"/>
                          <a:ea typeface="맑은 고딕"/>
                          <a:cs typeface="Arial" pitchFamily="34" charset="0"/>
                        </a:rPr>
                        <a:t>//</a:t>
                      </a:r>
                      <a:r>
                        <a:rPr lang="en-GB" altLang="ko-KR" sz="1400" b="0" kern="100" baseline="0" dirty="0" smtClean="0">
                          <a:latin typeface="Arial" pitchFamily="34" charset="0"/>
                          <a:ea typeface="맑은 고딕"/>
                          <a:cs typeface="Arial" pitchFamily="34" charset="0"/>
                        </a:rPr>
                        <a:t> for each LCU</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slice_sao_interleaving_flag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smtClean="0">
                          <a:latin typeface="Arial" pitchFamily="34" charset="0"/>
                          <a:ea typeface="맑은 고딕"/>
                          <a:cs typeface="Arial" pitchFamily="34" charset="0"/>
                        </a:rPr>
                        <a:t>         </a:t>
                      </a:r>
                      <a:r>
                        <a:rPr lang="en-US" sz="1400" kern="100" dirty="0" err="1" smtClean="0">
                          <a:latin typeface="Arial" pitchFamily="34" charset="0"/>
                          <a:ea typeface="맑은 고딕"/>
                          <a:cs typeface="Arial" pitchFamily="34" charset="0"/>
                        </a:rPr>
                        <a:t>parseSaoOneLcuInterleaving</a:t>
                      </a:r>
                      <a:r>
                        <a:rPr lang="en-US" sz="1400" kern="100" dirty="0" smtClean="0">
                          <a:latin typeface="Arial" pitchFamily="34" charset="0"/>
                          <a:ea typeface="맑은 고딕"/>
                          <a:cs typeface="Arial" pitchFamily="34" charset="0"/>
                        </a:rPr>
                        <a:t>(</a:t>
                      </a:r>
                      <a:r>
                        <a:rPr lang="en-US" sz="1400" kern="100" dirty="0" err="1" smtClean="0">
                          <a:latin typeface="Arial" pitchFamily="34" charset="0"/>
                          <a:ea typeface="맑은 고딕"/>
                          <a:cs typeface="Arial" pitchFamily="34" charset="0"/>
                        </a:rPr>
                        <a:t>x,y</a:t>
                      </a:r>
                      <a:r>
                        <a:rPr lang="en-US"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kern="100" baseline="0" dirty="0" smtClean="0">
                          <a:latin typeface="Arial" pitchFamily="34" charset="0"/>
                          <a:ea typeface="맑은 고딕"/>
                          <a:cs typeface="Arial" pitchFamily="34" charset="0"/>
                        </a:rPr>
                        <a:t>      }</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ctr"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a:t>
                      </a:r>
                      <a:endParaRPr lang="ko-KR" altLang="ko-KR" sz="1400" b="1"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mn-ea"/>
                          <a:cs typeface="Arial" pitchFamily="34" charset="0"/>
                        </a:rPr>
                        <a:t>	} while( !</a:t>
                      </a:r>
                      <a:r>
                        <a:rPr lang="en-US" altLang="ko-KR" sz="1400" b="0" kern="100" dirty="0" err="1" smtClean="0">
                          <a:latin typeface="Arial" pitchFamily="34" charset="0"/>
                          <a:ea typeface="+mn-ea"/>
                          <a:cs typeface="Arial" pitchFamily="34" charset="0"/>
                        </a:rPr>
                        <a:t>end_of_slice_flag</a:t>
                      </a:r>
                      <a:r>
                        <a:rPr lang="en-US" altLang="ko-KR" sz="1400" b="0" kern="100" dirty="0" smtClean="0">
                          <a:latin typeface="Arial" pitchFamily="34" charset="0"/>
                          <a:ea typeface="+mn-ea"/>
                          <a:cs typeface="Arial" pitchFamily="34" charset="0"/>
                        </a:rPr>
                        <a:t> )</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맑은 고딕"/>
                          <a:cs typeface="Arial" pitchFamily="34" charset="0"/>
                        </a:rPr>
                        <a:t>}</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7" name="직사각형 6"/>
          <p:cNvSpPr/>
          <p:nvPr/>
        </p:nvSpPr>
        <p:spPr>
          <a:xfrm>
            <a:off x="4427984" y="1222712"/>
            <a:ext cx="4176464" cy="4858390"/>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제목 1"/>
          <p:cNvSpPr>
            <a:spLocks noGrp="1"/>
          </p:cNvSpPr>
          <p:nvPr>
            <p:ph type="title"/>
          </p:nvPr>
        </p:nvSpPr>
        <p:spPr/>
        <p:txBody>
          <a:bodyPr/>
          <a:lstStyle/>
          <a:p>
            <a:r>
              <a:rPr lang="en-US" altLang="ko-KR" dirty="0"/>
              <a:t>Sample Adaptive Offset (SAO) </a:t>
            </a:r>
            <a:endParaRPr lang="ko-KR" altLang="en-US" dirty="0"/>
          </a:p>
        </p:txBody>
      </p:sp>
      <p:graphicFrame>
        <p:nvGraphicFramePr>
          <p:cNvPr id="8" name="표 7"/>
          <p:cNvGraphicFramePr>
            <a:graphicFrameLocks noGrp="1"/>
          </p:cNvGraphicFramePr>
          <p:nvPr>
            <p:extLst>
              <p:ext uri="{D42A27DB-BD31-4B8C-83A1-F6EECF244321}">
                <p14:modId xmlns:p14="http://schemas.microsoft.com/office/powerpoint/2010/main" xmlns="" val="896469257"/>
              </p:ext>
            </p:extLst>
          </p:nvPr>
        </p:nvGraphicFramePr>
        <p:xfrm>
          <a:off x="467544" y="2276872"/>
          <a:ext cx="3900440" cy="2133600"/>
        </p:xfrm>
        <a:graphic>
          <a:graphicData uri="http://schemas.openxmlformats.org/drawingml/2006/table">
            <a:tbl>
              <a:tblPr/>
              <a:tblGrid>
                <a:gridCol w="3349317"/>
                <a:gridCol w="551123"/>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smtClean="0">
                          <a:latin typeface="Arial" pitchFamily="34" charset="0"/>
                          <a:ea typeface="맑은 고딕"/>
                          <a:cs typeface="Arial" pitchFamily="34" charset="0"/>
                        </a:rPr>
                        <a:t>parseAPS</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viewIdx</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dirty="0" smtClean="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aps_sao_interleaving_flag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aps_sao_interleaving_flag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aps_sao_flag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baseline="0" dirty="0" smtClean="0">
                          <a:latin typeface="Arial" pitchFamily="34" charset="0"/>
                          <a:ea typeface="맑은 고딕"/>
                          <a:cs typeface="Arial" pitchFamily="34" charset="0"/>
                        </a:rPr>
                        <a:t>   if (</a:t>
                      </a:r>
                      <a:r>
                        <a:rPr lang="en-US" sz="1400" kern="100" baseline="0" dirty="0" err="1" smtClean="0">
                          <a:latin typeface="Arial" pitchFamily="34" charset="0"/>
                          <a:ea typeface="맑은 고딕"/>
                          <a:cs typeface="Arial" pitchFamily="34" charset="0"/>
                        </a:rPr>
                        <a:t>aps_sao_flag</a:t>
                      </a:r>
                      <a:r>
                        <a:rPr lang="en-US" sz="1400" kern="100" baseline="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err="1" smtClean="0">
                          <a:latin typeface="Arial" pitchFamily="34" charset="0"/>
                          <a:ea typeface="+mn-ea"/>
                          <a:cs typeface="Arial" pitchFamily="34" charset="0"/>
                        </a:rPr>
                        <a:t>aps_sao_param</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baseline="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맑은 고딕"/>
                          <a:cs typeface="Arial" pitchFamily="34" charset="0"/>
                        </a:rPr>
                        <a:t>}</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49213872"/>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표 10"/>
          <p:cNvGraphicFramePr>
            <a:graphicFrameLocks noGrp="1"/>
          </p:cNvGraphicFramePr>
          <p:nvPr>
            <p:extLst>
              <p:ext uri="{D42A27DB-BD31-4B8C-83A1-F6EECF244321}">
                <p14:modId xmlns:p14="http://schemas.microsoft.com/office/powerpoint/2010/main" xmlns="" val="2580501017"/>
              </p:ext>
            </p:extLst>
          </p:nvPr>
        </p:nvGraphicFramePr>
        <p:xfrm>
          <a:off x="4572000" y="2276872"/>
          <a:ext cx="3900440" cy="2133600"/>
        </p:xfrm>
        <a:graphic>
          <a:graphicData uri="http://schemas.openxmlformats.org/drawingml/2006/table">
            <a:tbl>
              <a:tblPr/>
              <a:tblGrid>
                <a:gridCol w="3349317"/>
                <a:gridCol w="551123"/>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smtClean="0">
                          <a:latin typeface="Arial" pitchFamily="34" charset="0"/>
                          <a:ea typeface="맑은 고딕"/>
                          <a:cs typeface="Arial" pitchFamily="34" charset="0"/>
                        </a:rPr>
                        <a:t>parseSliceData</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mn-ea"/>
                          <a:cs typeface="Arial" pitchFamily="34" charset="0"/>
                        </a:rPr>
                        <a:t>do {</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altLang="ko-KR" sz="1400" b="1" kern="100" dirty="0" smtClean="0">
                          <a:latin typeface="Arial" pitchFamily="34" charset="0"/>
                          <a:ea typeface="맑은 고딕"/>
                          <a:cs typeface="Arial" pitchFamily="34" charset="0"/>
                        </a:rPr>
                        <a:t>    </a:t>
                      </a:r>
                      <a:r>
                        <a:rPr lang="en-GB" altLang="ko-KR" sz="1400" b="0" kern="100" dirty="0" smtClean="0">
                          <a:latin typeface="Arial" pitchFamily="34" charset="0"/>
                          <a:ea typeface="맑은 고딕"/>
                          <a:cs typeface="Arial" pitchFamily="34" charset="0"/>
                        </a:rPr>
                        <a:t>//</a:t>
                      </a:r>
                      <a:r>
                        <a:rPr lang="en-GB" altLang="ko-KR" sz="1400" b="0" kern="100" baseline="0" dirty="0" smtClean="0">
                          <a:latin typeface="Arial" pitchFamily="34" charset="0"/>
                          <a:ea typeface="맑은 고딕"/>
                          <a:cs typeface="Arial" pitchFamily="34" charset="0"/>
                        </a:rPr>
                        <a:t> for each LCU</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slice_sao_interleaving_flag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smtClean="0">
                          <a:latin typeface="Arial" pitchFamily="34" charset="0"/>
                          <a:ea typeface="맑은 고딕"/>
                          <a:cs typeface="Arial" pitchFamily="34" charset="0"/>
                        </a:rPr>
                        <a:t>         </a:t>
                      </a:r>
                      <a:r>
                        <a:rPr lang="en-US" sz="1400" kern="100" dirty="0" err="1" smtClean="0">
                          <a:latin typeface="Arial" pitchFamily="34" charset="0"/>
                          <a:ea typeface="맑은 고딕"/>
                          <a:cs typeface="Arial" pitchFamily="34" charset="0"/>
                        </a:rPr>
                        <a:t>parseSaoOneLcuInterleaving</a:t>
                      </a:r>
                      <a:r>
                        <a:rPr lang="en-US"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kern="100" baseline="0" dirty="0" smtClean="0">
                          <a:latin typeface="Arial" pitchFamily="34" charset="0"/>
                          <a:ea typeface="맑은 고딕"/>
                          <a:cs typeface="Arial" pitchFamily="34" charset="0"/>
                        </a:rPr>
                        <a:t>      }</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ctr"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a:t>
                      </a:r>
                      <a:endParaRPr lang="ko-KR" altLang="ko-KR" sz="1400" b="1"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mn-ea"/>
                          <a:cs typeface="Arial" pitchFamily="34" charset="0"/>
                        </a:rPr>
                        <a:t>	} while( !</a:t>
                      </a:r>
                      <a:r>
                        <a:rPr lang="en-US" altLang="ko-KR" sz="1400" b="0" kern="100" dirty="0" err="1" smtClean="0">
                          <a:latin typeface="Arial" pitchFamily="34" charset="0"/>
                          <a:ea typeface="+mn-ea"/>
                          <a:cs typeface="Arial" pitchFamily="34" charset="0"/>
                        </a:rPr>
                        <a:t>end_of_slice_flag</a:t>
                      </a:r>
                      <a:r>
                        <a:rPr lang="en-US" altLang="ko-KR" sz="1400" b="0" kern="100" dirty="0" smtClean="0">
                          <a:latin typeface="Arial" pitchFamily="34" charset="0"/>
                          <a:ea typeface="+mn-ea"/>
                          <a:cs typeface="Arial" pitchFamily="34" charset="0"/>
                        </a:rPr>
                        <a:t> )</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맑은 고딕"/>
                          <a:cs typeface="Arial" pitchFamily="34" charset="0"/>
                        </a:rPr>
                        <a:t>}</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2" name="제목 1"/>
          <p:cNvSpPr>
            <a:spLocks noGrp="1"/>
          </p:cNvSpPr>
          <p:nvPr>
            <p:ph type="title"/>
          </p:nvPr>
        </p:nvSpPr>
        <p:spPr/>
        <p:txBody>
          <a:bodyPr/>
          <a:lstStyle/>
          <a:p>
            <a:r>
              <a:rPr lang="en-US" altLang="ko-KR" dirty="0"/>
              <a:t>Sample Adaptive Offset (SAO) </a:t>
            </a:r>
            <a:endParaRPr lang="ko-KR" altLang="en-US" dirty="0"/>
          </a:p>
        </p:txBody>
      </p:sp>
      <p:graphicFrame>
        <p:nvGraphicFramePr>
          <p:cNvPr id="8" name="표 7"/>
          <p:cNvGraphicFramePr>
            <a:graphicFrameLocks noGrp="1"/>
          </p:cNvGraphicFramePr>
          <p:nvPr>
            <p:extLst>
              <p:ext uri="{D42A27DB-BD31-4B8C-83A1-F6EECF244321}">
                <p14:modId xmlns:p14="http://schemas.microsoft.com/office/powerpoint/2010/main" xmlns="" val="3556941172"/>
              </p:ext>
            </p:extLst>
          </p:nvPr>
        </p:nvGraphicFramePr>
        <p:xfrm>
          <a:off x="467544" y="2276872"/>
          <a:ext cx="3900440" cy="2133600"/>
        </p:xfrm>
        <a:graphic>
          <a:graphicData uri="http://schemas.openxmlformats.org/drawingml/2006/table">
            <a:tbl>
              <a:tblPr/>
              <a:tblGrid>
                <a:gridCol w="3349317"/>
                <a:gridCol w="551123"/>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smtClean="0">
                          <a:latin typeface="Arial" pitchFamily="34" charset="0"/>
                          <a:ea typeface="맑은 고딕"/>
                          <a:cs typeface="Arial" pitchFamily="34" charset="0"/>
                        </a:rPr>
                        <a:t>parseAPS</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viewIdx</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dirty="0" smtClean="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aps_sao_interleaving_flag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aps_sao_interleaving_flag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aps_sao_flag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baseline="0" dirty="0" smtClean="0">
                          <a:latin typeface="Arial" pitchFamily="34" charset="0"/>
                          <a:ea typeface="맑은 고딕"/>
                          <a:cs typeface="Arial" pitchFamily="34" charset="0"/>
                        </a:rPr>
                        <a:t>   if (</a:t>
                      </a:r>
                      <a:r>
                        <a:rPr lang="en-US" sz="1400" kern="100" baseline="0" dirty="0" err="1" smtClean="0">
                          <a:latin typeface="Arial" pitchFamily="34" charset="0"/>
                          <a:ea typeface="맑은 고딕"/>
                          <a:cs typeface="Arial" pitchFamily="34" charset="0"/>
                        </a:rPr>
                        <a:t>aps_sao_flag</a:t>
                      </a:r>
                      <a:r>
                        <a:rPr lang="en-US" sz="1400" kern="100" baseline="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err="1" smtClean="0">
                          <a:latin typeface="Arial" pitchFamily="34" charset="0"/>
                          <a:ea typeface="+mn-ea"/>
                          <a:cs typeface="Arial" pitchFamily="34" charset="0"/>
                        </a:rPr>
                        <a:t>aps_sao_param</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baseline="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맑은 고딕"/>
                          <a:cs typeface="Arial" pitchFamily="34" charset="0"/>
                        </a:rPr>
                        <a:t>}</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grpSp>
        <p:nvGrpSpPr>
          <p:cNvPr id="9" name="그룹 8"/>
          <p:cNvGrpSpPr/>
          <p:nvPr/>
        </p:nvGrpSpPr>
        <p:grpSpPr>
          <a:xfrm>
            <a:off x="827784" y="5338149"/>
            <a:ext cx="7488432" cy="727851"/>
            <a:chOff x="755576" y="5373216"/>
            <a:chExt cx="7488432" cy="727851"/>
          </a:xfrm>
        </p:grpSpPr>
        <p:sp>
          <p:nvSpPr>
            <p:cNvPr id="10" name="TextBox 9"/>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15" name="TextBox 14"/>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Tree>
    <p:extLst>
      <p:ext uri="{BB962C8B-B14F-4D97-AF65-F5344CB8AC3E}">
        <p14:creationId xmlns:p14="http://schemas.microsoft.com/office/powerpoint/2010/main" xmlns="" val="649069924"/>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Sample Adaptive Offset (SAO) </a:t>
            </a:r>
            <a:endParaRPr lang="ko-KR" altLang="en-US" dirty="0"/>
          </a:p>
        </p:txBody>
      </p:sp>
      <p:grpSp>
        <p:nvGrpSpPr>
          <p:cNvPr id="3" name="그룹 2"/>
          <p:cNvGrpSpPr/>
          <p:nvPr/>
        </p:nvGrpSpPr>
        <p:grpSpPr>
          <a:xfrm>
            <a:off x="1960240" y="2204864"/>
            <a:ext cx="5223520" cy="2325863"/>
            <a:chOff x="2051720" y="2636912"/>
            <a:chExt cx="5223520" cy="2325863"/>
          </a:xfrm>
        </p:grpSpPr>
        <p:grpSp>
          <p:nvGrpSpPr>
            <p:cNvPr id="7" name="그룹 6"/>
            <p:cNvGrpSpPr/>
            <p:nvPr/>
          </p:nvGrpSpPr>
          <p:grpSpPr>
            <a:xfrm>
              <a:off x="2051720" y="2636912"/>
              <a:ext cx="2303554" cy="2303554"/>
              <a:chOff x="1563058" y="4277710"/>
              <a:chExt cx="2303554" cy="2303554"/>
            </a:xfrm>
            <a:effectLst>
              <a:outerShdw blurRad="50800" dist="38100" dir="2700000" algn="tl" rotWithShape="0">
                <a:prstClr val="black">
                  <a:alpha val="40000"/>
                </a:prstClr>
              </a:outerShdw>
            </a:effectLst>
          </p:grpSpPr>
          <p:sp>
            <p:nvSpPr>
              <p:cNvPr id="12" name="직사각형 11"/>
              <p:cNvSpPr/>
              <p:nvPr/>
            </p:nvSpPr>
            <p:spPr>
              <a:xfrm>
                <a:off x="2714612" y="5429264"/>
                <a:ext cx="1152000" cy="1152000"/>
              </a:xfrm>
              <a:prstGeom prst="rect">
                <a:avLst/>
              </a:prstGeom>
              <a:solidFill>
                <a:schemeClr val="bg1">
                  <a:lumMod val="8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Current</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sp>
            <p:nvSpPr>
              <p:cNvPr id="13" name="직사각형 12"/>
              <p:cNvSpPr/>
              <p:nvPr/>
            </p:nvSpPr>
            <p:spPr>
              <a:xfrm>
                <a:off x="2714612" y="4277710"/>
                <a:ext cx="1152000" cy="1152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Up</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sp>
            <p:nvSpPr>
              <p:cNvPr id="14" name="직사각형 13"/>
              <p:cNvSpPr/>
              <p:nvPr/>
            </p:nvSpPr>
            <p:spPr>
              <a:xfrm>
                <a:off x="1563058" y="5429264"/>
                <a:ext cx="1152000" cy="1152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Left</a:t>
                </a:r>
              </a:p>
              <a:p>
                <a:pPr lvl="0"/>
                <a:endParaRPr lang="en-US" altLang="ko-KR" b="1" dirty="0" smtClean="0">
                  <a:solidFill>
                    <a:prstClr val="black"/>
                  </a:solidFill>
                  <a:latin typeface="Arial" pitchFamily="34" charset="0"/>
                  <a:cs typeface="Arial" pitchFamily="34" charset="0"/>
                </a:endParaRPr>
              </a:p>
              <a:p>
                <a:pPr lvl="0"/>
                <a:endParaRPr lang="en-US" altLang="ko-KR" b="1" dirty="0" smtClean="0">
                  <a:solidFill>
                    <a:prstClr val="black"/>
                  </a:solidFill>
                  <a:latin typeface="Arial" pitchFamily="34" charset="0"/>
                  <a:cs typeface="Arial" pitchFamily="34" charset="0"/>
                </a:endParaRPr>
              </a:p>
              <a:p>
                <a:pPr lvl="0" algn="r"/>
                <a:r>
                  <a:rPr lang="en-US" altLang="ko-KR" b="1" dirty="0" smtClean="0">
                    <a:solidFill>
                      <a:prstClr val="black"/>
                    </a:solidFill>
                    <a:latin typeface="Arial" pitchFamily="34" charset="0"/>
                    <a:cs typeface="Arial" pitchFamily="34" charset="0"/>
                  </a:rPr>
                  <a:t>LCU</a:t>
                </a:r>
                <a:endParaRPr lang="ko-KR" altLang="en-US" b="1" dirty="0">
                  <a:solidFill>
                    <a:prstClr val="black"/>
                  </a:solidFill>
                  <a:latin typeface="Arial" pitchFamily="34" charset="0"/>
                  <a:cs typeface="Arial" pitchFamily="34" charset="0"/>
                </a:endParaRPr>
              </a:p>
            </p:txBody>
          </p:sp>
        </p:grpSp>
        <p:sp>
          <p:nvSpPr>
            <p:cNvPr id="15" name="TextBox 14"/>
            <p:cNvSpPr txBox="1"/>
            <p:nvPr/>
          </p:nvSpPr>
          <p:spPr>
            <a:xfrm>
              <a:off x="4560596" y="2654451"/>
              <a:ext cx="2714644" cy="2308324"/>
            </a:xfrm>
            <a:prstGeom prst="rect">
              <a:avLst/>
            </a:prstGeom>
            <a:noFill/>
          </p:spPr>
          <p:txBody>
            <a:bodyPr wrap="square" rtlCol="0">
              <a:spAutoFit/>
            </a:bodyPr>
            <a:lstStyle/>
            <a:p>
              <a:pPr marL="342900" indent="-342900">
                <a:buAutoNum type="arabicParenR"/>
              </a:pPr>
              <a:r>
                <a:rPr lang="en-US" altLang="ko-KR" b="1" dirty="0" smtClean="0">
                  <a:latin typeface="Arial" pitchFamily="34" charset="0"/>
                  <a:cs typeface="Arial" pitchFamily="34" charset="0"/>
                </a:rPr>
                <a:t>Merge Left Flag</a:t>
              </a: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r>
                <a:rPr lang="en-US" altLang="ko-KR" b="1" dirty="0" smtClean="0">
                  <a:latin typeface="Arial" pitchFamily="34" charset="0"/>
                  <a:cs typeface="Arial" pitchFamily="34" charset="0"/>
                </a:rPr>
                <a:t>Merge Up Flag</a:t>
              </a: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endParaRPr lang="en-US" altLang="ko-KR" b="1" dirty="0" smtClean="0">
                <a:latin typeface="Arial" pitchFamily="34" charset="0"/>
                <a:cs typeface="Arial" pitchFamily="34" charset="0"/>
              </a:endParaRPr>
            </a:p>
            <a:p>
              <a:pPr marL="342900" indent="-342900">
                <a:buAutoNum type="arabicParenR"/>
              </a:pPr>
              <a:r>
                <a:rPr lang="en-US" altLang="ko-KR" b="1" dirty="0" smtClean="0">
                  <a:latin typeface="Arial" pitchFamily="34" charset="0"/>
                  <a:cs typeface="Arial" pitchFamily="34" charset="0"/>
                </a:rPr>
                <a:t>Offset Type,</a:t>
              </a:r>
            </a:p>
            <a:p>
              <a:pPr marL="342900" indent="-342900"/>
              <a:r>
                <a:rPr lang="en-US" altLang="ko-KR" b="1" dirty="0" smtClean="0">
                  <a:latin typeface="Arial" pitchFamily="34" charset="0"/>
                  <a:cs typeface="Arial" pitchFamily="34" charset="0"/>
                </a:rPr>
                <a:t>      Offset Values</a:t>
              </a:r>
              <a:endParaRPr lang="ko-KR" altLang="en-US" b="1" dirty="0">
                <a:latin typeface="Arial" pitchFamily="34" charset="0"/>
                <a:cs typeface="Arial" pitchFamily="34" charset="0"/>
              </a:endParaRPr>
            </a:p>
          </p:txBody>
        </p:sp>
        <p:sp>
          <p:nvSpPr>
            <p:cNvPr id="16" name="아래쪽 화살표 15"/>
            <p:cNvSpPr/>
            <p:nvPr/>
          </p:nvSpPr>
          <p:spPr>
            <a:xfrm>
              <a:off x="5497836" y="3045824"/>
              <a:ext cx="500066" cy="357190"/>
            </a:xfrm>
            <a:prstGeom prst="downArrow">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아래쪽 화살표 16"/>
            <p:cNvSpPr/>
            <p:nvPr/>
          </p:nvSpPr>
          <p:spPr>
            <a:xfrm>
              <a:off x="5509452" y="3940334"/>
              <a:ext cx="500066" cy="357190"/>
            </a:xfrm>
            <a:prstGeom prst="downArrow">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1" name="그룹 20"/>
          <p:cNvGrpSpPr/>
          <p:nvPr/>
        </p:nvGrpSpPr>
        <p:grpSpPr>
          <a:xfrm>
            <a:off x="827784" y="5338149"/>
            <a:ext cx="7488432" cy="727851"/>
            <a:chOff x="755576" y="5373216"/>
            <a:chExt cx="7488432" cy="727851"/>
          </a:xfrm>
        </p:grpSpPr>
        <p:sp>
          <p:nvSpPr>
            <p:cNvPr id="22" name="TextBox 21"/>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23" name="TextBox 22"/>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Tree>
    <p:extLst>
      <p:ext uri="{BB962C8B-B14F-4D97-AF65-F5344CB8AC3E}">
        <p14:creationId xmlns:p14="http://schemas.microsoft.com/office/powerpoint/2010/main" xmlns="" val="3511632254"/>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Sample Adaptive Offset (SAO) </a:t>
            </a:r>
            <a:endParaRPr lang="ko-KR" altLang="en-US" dirty="0"/>
          </a:p>
        </p:txBody>
      </p:sp>
      <p:pic>
        <p:nvPicPr>
          <p:cNvPr id="9" name="그림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195736" y="1628800"/>
            <a:ext cx="4321707" cy="2602777"/>
          </a:xfrm>
          <a:prstGeom prst="rect">
            <a:avLst/>
          </a:prstGeom>
          <a:scene3d>
            <a:camera prst="perspectiveHeroicExtremeLeftFacing">
              <a:rot lat="20500246" lon="2258716" rev="19550916"/>
            </a:camera>
            <a:lightRig rig="threePt" dir="t"/>
          </a:scene3d>
        </p:spPr>
      </p:pic>
      <p:grpSp>
        <p:nvGrpSpPr>
          <p:cNvPr id="21" name="그룹 20"/>
          <p:cNvGrpSpPr/>
          <p:nvPr/>
        </p:nvGrpSpPr>
        <p:grpSpPr>
          <a:xfrm>
            <a:off x="827784" y="5338149"/>
            <a:ext cx="7488432" cy="727851"/>
            <a:chOff x="755576" y="5373216"/>
            <a:chExt cx="7488432" cy="727851"/>
          </a:xfrm>
        </p:grpSpPr>
        <p:sp>
          <p:nvSpPr>
            <p:cNvPr id="22" name="TextBox 21"/>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23" name="TextBox 22"/>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
        <p:nvSpPr>
          <p:cNvPr id="10" name="TextBox 9"/>
          <p:cNvSpPr txBox="1"/>
          <p:nvPr/>
        </p:nvSpPr>
        <p:spPr>
          <a:xfrm>
            <a:off x="1403848" y="1805915"/>
            <a:ext cx="2592088" cy="830997"/>
          </a:xfrm>
          <a:prstGeom prst="rect">
            <a:avLst/>
          </a:prstGeom>
          <a:noFill/>
        </p:spPr>
        <p:txBody>
          <a:bodyPr wrap="square" rtlCol="0">
            <a:spAutoFit/>
          </a:bodyPr>
          <a:lstStyle/>
          <a:p>
            <a:r>
              <a:rPr lang="en-US" altLang="ko-KR" sz="2400" b="1" i="1" dirty="0" smtClean="0">
                <a:effectLst>
                  <a:outerShdw blurRad="38100" dist="38100" dir="2700000" algn="tl">
                    <a:srgbClr val="000000">
                      <a:alpha val="43137"/>
                    </a:srgbClr>
                  </a:outerShdw>
                </a:effectLst>
                <a:latin typeface="Arial" pitchFamily="34" charset="0"/>
                <a:cs typeface="Arial" pitchFamily="34" charset="0"/>
              </a:rPr>
              <a:t> LCU-based</a:t>
            </a:r>
          </a:p>
          <a:p>
            <a:r>
              <a:rPr lang="en-US" altLang="ko-KR" sz="2400" b="1" i="1" dirty="0">
                <a:effectLst>
                  <a:outerShdw blurRad="38100" dist="38100" dir="2700000" algn="tl">
                    <a:srgbClr val="000000">
                      <a:alpha val="43137"/>
                    </a:srgbClr>
                  </a:outerShdw>
                </a:effectLst>
                <a:latin typeface="Arial" pitchFamily="34" charset="0"/>
                <a:cs typeface="Arial" pitchFamily="34" charset="0"/>
              </a:rPr>
              <a:t> </a:t>
            </a:r>
            <a:r>
              <a:rPr lang="en-US" altLang="ko-KR" sz="2400" b="1" i="1" dirty="0" smtClean="0">
                <a:effectLst>
                  <a:outerShdw blurRad="38100" dist="38100" dir="2700000" algn="tl">
                    <a:srgbClr val="000000">
                      <a:alpha val="43137"/>
                    </a:srgbClr>
                  </a:outerShdw>
                </a:effectLst>
                <a:latin typeface="Arial" pitchFamily="34" charset="0"/>
                <a:cs typeface="Arial" pitchFamily="34" charset="0"/>
              </a:rPr>
              <a:t> Process</a:t>
            </a:r>
            <a:endParaRPr lang="ko-KR" altLang="en-US" sz="2400" b="1" i="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1207372861"/>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Sample Adaptive Offset (SAO) </a:t>
            </a:r>
            <a:endParaRPr lang="ko-KR" altLang="en-US" dirty="0"/>
          </a:p>
        </p:txBody>
      </p:sp>
      <p:pic>
        <p:nvPicPr>
          <p:cNvPr id="5" name="그림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87624" y="2162652"/>
            <a:ext cx="6768752" cy="3138556"/>
          </a:xfrm>
          <a:prstGeom prst="rect">
            <a:avLst/>
          </a:prstGeom>
        </p:spPr>
      </p:pic>
      <p:sp>
        <p:nvSpPr>
          <p:cNvPr id="27" name="TextBox 26"/>
          <p:cNvSpPr txBox="1"/>
          <p:nvPr/>
        </p:nvSpPr>
        <p:spPr>
          <a:xfrm>
            <a:off x="1619672" y="1548081"/>
            <a:ext cx="5760640" cy="584775"/>
          </a:xfrm>
          <a:prstGeom prst="rect">
            <a:avLst/>
          </a:prstGeom>
          <a:noFill/>
        </p:spPr>
        <p:txBody>
          <a:bodyPr wrap="square" rtlCol="0">
            <a:spAutoFit/>
          </a:bodyPr>
          <a:lstStyle/>
          <a:p>
            <a:pPr algn="ctr"/>
            <a:r>
              <a:rPr lang="en-US" altLang="ko-KR" sz="3200" b="1" dirty="0" smtClean="0">
                <a:effectLst>
                  <a:outerShdw blurRad="38100" dist="38100" dir="2700000" algn="tl">
                    <a:srgbClr val="000000">
                      <a:alpha val="43137"/>
                    </a:srgbClr>
                  </a:outerShdw>
                </a:effectLst>
                <a:latin typeface="Arial" pitchFamily="34" charset="0"/>
                <a:cs typeface="Arial" pitchFamily="34" charset="0"/>
              </a:rPr>
              <a:t>Proposed Method</a:t>
            </a:r>
            <a:endParaRPr lang="ko-KR" altLang="en-US" sz="3200" b="1" dirty="0">
              <a:effectLst>
                <a:outerShdw blurRad="38100" dist="38100" dir="2700000" algn="tl">
                  <a:srgbClr val="000000">
                    <a:alpha val="43137"/>
                  </a:srgbClr>
                </a:outerShdw>
              </a:effectLst>
              <a:latin typeface="Arial" pitchFamily="34" charset="0"/>
              <a:cs typeface="Arial" pitchFamily="34" charset="0"/>
            </a:endParaRPr>
          </a:p>
        </p:txBody>
      </p:sp>
      <p:grpSp>
        <p:nvGrpSpPr>
          <p:cNvPr id="8" name="그룹 7"/>
          <p:cNvGrpSpPr/>
          <p:nvPr/>
        </p:nvGrpSpPr>
        <p:grpSpPr>
          <a:xfrm>
            <a:off x="827784" y="5338149"/>
            <a:ext cx="7488432" cy="727851"/>
            <a:chOff x="755576" y="5373216"/>
            <a:chExt cx="7488432" cy="727851"/>
          </a:xfrm>
        </p:grpSpPr>
        <p:sp>
          <p:nvSpPr>
            <p:cNvPr id="11" name="TextBox 10"/>
            <p:cNvSpPr txBox="1"/>
            <p:nvPr/>
          </p:nvSpPr>
          <p:spPr>
            <a:xfrm>
              <a:off x="755576" y="5373216"/>
              <a:ext cx="3600000" cy="707886"/>
            </a:xfrm>
            <a:prstGeom prst="rect">
              <a:avLst/>
            </a:prstGeom>
            <a:solidFill>
              <a:schemeClr val="bg1">
                <a:lumMod val="85000"/>
              </a:schemeClr>
            </a:solidFill>
          </p:spPr>
          <p:txBody>
            <a:bodyPr wrap="square" rtlCol="0">
              <a:spAutoFit/>
            </a:bodyPr>
            <a:lstStyle/>
            <a:p>
              <a:pPr algn="ctr"/>
              <a:r>
                <a:rPr lang="en-US" altLang="ko-KR" sz="2000" b="1" dirty="0" err="1" smtClean="0">
                  <a:effectLst>
                    <a:outerShdw blurRad="38100" dist="38100" dir="2700000" algn="tl">
                      <a:srgbClr val="000000">
                        <a:alpha val="43137"/>
                      </a:srgbClr>
                    </a:outerShdw>
                  </a:effectLst>
                  <a:latin typeface="Arial" pitchFamily="34" charset="0"/>
                  <a:cs typeface="Arial" pitchFamily="34" charset="0"/>
                </a:rPr>
                <a:t>Quadtree</a:t>
              </a:r>
              <a:r>
                <a:rPr lang="en-US" altLang="ko-KR" sz="2000" b="1" dirty="0" smtClean="0">
                  <a:effectLst>
                    <a:outerShdw blurRad="38100" dist="38100" dir="2700000" algn="tl">
                      <a:srgbClr val="000000">
                        <a:alpha val="43137"/>
                      </a:srgbClr>
                    </a:outerShdw>
                  </a:effectLst>
                  <a:latin typeface="Arial" pitchFamily="34" charset="0"/>
                  <a:cs typeface="Arial" pitchFamily="34" charset="0"/>
                </a:rPr>
                <a:t>-based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3DV-HEVC CTC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sp>
          <p:nvSpPr>
            <p:cNvPr id="12" name="TextBox 11"/>
            <p:cNvSpPr txBox="1"/>
            <p:nvPr/>
          </p:nvSpPr>
          <p:spPr>
            <a:xfrm>
              <a:off x="4644008" y="5393181"/>
              <a:ext cx="3600000" cy="707886"/>
            </a:xfrm>
            <a:prstGeom prst="rect">
              <a:avLst/>
            </a:prstGeom>
            <a:solidFill>
              <a:schemeClr val="bg1">
                <a:lumMod val="85000"/>
              </a:schemeClr>
            </a:solidFill>
          </p:spPr>
          <p:txBody>
            <a:bodyPr wrap="square" rtlCol="0">
              <a:spAutoFit/>
            </a:bodyPr>
            <a:lstStyle/>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LCU-based RD-opt.</a:t>
              </a:r>
            </a:p>
            <a:p>
              <a:pPr algn="ctr"/>
              <a:r>
                <a:rPr lang="en-US" altLang="ko-KR" sz="2000" b="1" dirty="0" smtClean="0">
                  <a:effectLst>
                    <a:outerShdw blurRad="38100" dist="38100" dir="2700000" algn="tl">
                      <a:srgbClr val="000000">
                        <a:alpha val="43137"/>
                      </a:srgbClr>
                    </a:outerShdw>
                  </a:effectLst>
                  <a:latin typeface="Arial" pitchFamily="34" charset="0"/>
                  <a:cs typeface="Arial" pitchFamily="34" charset="0"/>
                </a:rPr>
                <a:t>Current HEVC mode</a:t>
              </a:r>
              <a:endParaRPr lang="ko-KR" altLang="en-US" sz="2000" b="1" dirty="0">
                <a:effectLst>
                  <a:outerShdw blurRad="38100" dist="38100" dir="2700000" algn="tl">
                    <a:srgbClr val="000000">
                      <a:alpha val="43137"/>
                    </a:srgbClr>
                  </a:outerShdw>
                </a:effectLst>
                <a:latin typeface="Arial" pitchFamily="34" charset="0"/>
                <a:cs typeface="Arial" pitchFamily="34" charset="0"/>
              </a:endParaRPr>
            </a:p>
          </p:txBody>
        </p:sp>
      </p:grpSp>
    </p:spTree>
    <p:extLst>
      <p:ext uri="{BB962C8B-B14F-4D97-AF65-F5344CB8AC3E}">
        <p14:creationId xmlns:p14="http://schemas.microsoft.com/office/powerpoint/2010/main" xmlns="" val="854825259"/>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a:t>
            </a:r>
            <a:endParaRPr lang="ko-KR" altLang="en-US" dirty="0"/>
          </a:p>
        </p:txBody>
      </p:sp>
      <p:sp>
        <p:nvSpPr>
          <p:cNvPr id="3" name="내용 개체 틀 2"/>
          <p:cNvSpPr>
            <a:spLocks noGrp="1"/>
          </p:cNvSpPr>
          <p:nvPr>
            <p:ph idx="1"/>
          </p:nvPr>
        </p:nvSpPr>
        <p:spPr/>
        <p:txBody>
          <a:bodyPr/>
          <a:lstStyle/>
          <a:p>
            <a:r>
              <a:rPr lang="en-US" altLang="ko-KR" dirty="0" smtClean="0"/>
              <a:t>SAO Process in 3DV Coding</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a:t>
            </a:r>
            <a:endParaRPr lang="ko-KR" altLang="en-US" dirty="0"/>
          </a:p>
        </p:txBody>
      </p:sp>
      <p:sp>
        <p:nvSpPr>
          <p:cNvPr id="3" name="내용 개체 틀 2"/>
          <p:cNvSpPr>
            <a:spLocks noGrp="1"/>
          </p:cNvSpPr>
          <p:nvPr>
            <p:ph idx="1"/>
          </p:nvPr>
        </p:nvSpPr>
        <p:spPr/>
        <p:txBody>
          <a:bodyPr/>
          <a:lstStyle/>
          <a:p>
            <a:r>
              <a:rPr lang="en-US" altLang="ko-KR" dirty="0" smtClean="0"/>
              <a:t>SAO Process in 3DV Coding</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8" name="위쪽/아래쪽 화살표 7"/>
          <p:cNvSpPr/>
          <p:nvPr/>
        </p:nvSpPr>
        <p:spPr>
          <a:xfrm>
            <a:off x="1320036"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위쪽/아래쪽 화살표 9"/>
          <p:cNvSpPr/>
          <p:nvPr/>
        </p:nvSpPr>
        <p:spPr>
          <a:xfrm>
            <a:off x="6966708"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모서리가 둥근 직사각형 10"/>
          <p:cNvSpPr/>
          <p:nvPr/>
        </p:nvSpPr>
        <p:spPr>
          <a:xfrm>
            <a:off x="500034"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3" name="모서리가 둥근 직사각형 12"/>
          <p:cNvSpPr/>
          <p:nvPr/>
        </p:nvSpPr>
        <p:spPr>
          <a:xfrm>
            <a:off x="6160728"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4" name="직사각형 13"/>
          <p:cNvSpPr/>
          <p:nvPr/>
        </p:nvSpPr>
        <p:spPr>
          <a:xfrm>
            <a:off x="628275"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직사각형 14"/>
          <p:cNvSpPr/>
          <p:nvPr/>
        </p:nvSpPr>
        <p:spPr>
          <a:xfrm>
            <a:off x="1958955" y="4429132"/>
            <a:ext cx="889987" cy="369332"/>
          </a:xfrm>
          <a:prstGeom prst="rect">
            <a:avLst/>
          </a:prstGeom>
        </p:spPr>
        <p:txBody>
          <a:bodyPr wrap="none">
            <a:spAutoFit/>
          </a:bodyPr>
          <a:lstStyle/>
          <a:p>
            <a:r>
              <a:rPr lang="en-US" altLang="ko-KR" b="1" dirty="0" smtClean="0">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8" name="직사각형 17"/>
          <p:cNvSpPr/>
          <p:nvPr/>
        </p:nvSpPr>
        <p:spPr>
          <a:xfrm>
            <a:off x="6280423"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9" name="직사각형 18"/>
          <p:cNvSpPr/>
          <p:nvPr/>
        </p:nvSpPr>
        <p:spPr>
          <a:xfrm>
            <a:off x="7611103" y="4429132"/>
            <a:ext cx="889987" cy="369332"/>
          </a:xfrm>
          <a:prstGeom prst="rect">
            <a:avLst/>
          </a:prstGeom>
        </p:spPr>
        <p:txBody>
          <a:bodyPr wrap="none">
            <a:spAutoFit/>
          </a:bodyPr>
          <a:lstStyle/>
          <a:p>
            <a:r>
              <a:rPr lang="en-US" altLang="ko-KR" b="1" dirty="0" smtClean="0">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Proposed Method (1)</a:t>
            </a:r>
            <a:endParaRPr lang="ko-KR" altLang="en-US" dirty="0"/>
          </a:p>
        </p:txBody>
      </p:sp>
      <p:sp>
        <p:nvSpPr>
          <p:cNvPr id="3" name="내용 개체 틀 2"/>
          <p:cNvSpPr>
            <a:spLocks noGrp="1"/>
          </p:cNvSpPr>
          <p:nvPr>
            <p:ph idx="1"/>
          </p:nvPr>
        </p:nvSpPr>
        <p:spPr/>
        <p:txBody>
          <a:bodyPr/>
          <a:lstStyle/>
          <a:p>
            <a:r>
              <a:rPr lang="en-US" altLang="ko-KR" dirty="0" smtClean="0"/>
              <a:t>Simple Inter-view SAO Process</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Proposed Method (1)</a:t>
            </a:r>
            <a:endParaRPr lang="ko-KR" altLang="en-US" dirty="0"/>
          </a:p>
        </p:txBody>
      </p:sp>
      <p:sp>
        <p:nvSpPr>
          <p:cNvPr id="3" name="내용 개체 틀 2"/>
          <p:cNvSpPr>
            <a:spLocks noGrp="1"/>
          </p:cNvSpPr>
          <p:nvPr>
            <p:ph idx="1"/>
          </p:nvPr>
        </p:nvSpPr>
        <p:spPr/>
        <p:txBody>
          <a:bodyPr/>
          <a:lstStyle/>
          <a:p>
            <a:r>
              <a:rPr lang="en-US" altLang="ko-KR" dirty="0"/>
              <a:t>Simple Inter-view SAO Process</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2" name="굽은 화살표 21"/>
          <p:cNvSpPr/>
          <p:nvPr/>
        </p:nvSpPr>
        <p:spPr>
          <a:xfrm rot="16200000">
            <a:off x="1428728" y="410612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3" name="굽은 화살표 22"/>
          <p:cNvSpPr/>
          <p:nvPr/>
        </p:nvSpPr>
        <p:spPr>
          <a:xfrm rot="5400000" flipH="1">
            <a:off x="6072198" y="410919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xmlns="" val="1856841057"/>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Proposed Method (1)</a:t>
            </a:r>
            <a:endParaRPr lang="ko-KR" altLang="en-US" dirty="0"/>
          </a:p>
        </p:txBody>
      </p:sp>
      <p:sp>
        <p:nvSpPr>
          <p:cNvPr id="3" name="내용 개체 틀 2"/>
          <p:cNvSpPr>
            <a:spLocks noGrp="1"/>
          </p:cNvSpPr>
          <p:nvPr>
            <p:ph idx="1"/>
          </p:nvPr>
        </p:nvSpPr>
        <p:spPr/>
        <p:txBody>
          <a:bodyPr/>
          <a:lstStyle/>
          <a:p>
            <a:r>
              <a:rPr lang="en-US" altLang="ko-KR" dirty="0"/>
              <a:t>Simple Inter-view SAO Process</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2" name="굽은 화살표 21"/>
          <p:cNvSpPr/>
          <p:nvPr/>
        </p:nvSpPr>
        <p:spPr>
          <a:xfrm rot="16200000">
            <a:off x="1428728" y="410612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3" name="굽은 화살표 22"/>
          <p:cNvSpPr/>
          <p:nvPr/>
        </p:nvSpPr>
        <p:spPr>
          <a:xfrm rot="5400000" flipH="1">
            <a:off x="6072198" y="410919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3" name="직사각형 12"/>
          <p:cNvSpPr/>
          <p:nvPr/>
        </p:nvSpPr>
        <p:spPr>
          <a:xfrm>
            <a:off x="323528" y="2204864"/>
            <a:ext cx="8496944" cy="3807304"/>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14" name="표 13"/>
          <p:cNvGraphicFramePr>
            <a:graphicFrameLocks noGrp="1"/>
          </p:cNvGraphicFramePr>
          <p:nvPr>
            <p:extLst>
              <p:ext uri="{D42A27DB-BD31-4B8C-83A1-F6EECF244321}">
                <p14:modId xmlns:p14="http://schemas.microsoft.com/office/powerpoint/2010/main" xmlns="" val="3827850347"/>
              </p:ext>
            </p:extLst>
          </p:nvPr>
        </p:nvGraphicFramePr>
        <p:xfrm>
          <a:off x="455536" y="3003994"/>
          <a:ext cx="4044456" cy="2560320"/>
        </p:xfrm>
        <a:graphic>
          <a:graphicData uri="http://schemas.openxmlformats.org/drawingml/2006/table">
            <a:tbl>
              <a:tblPr/>
              <a:tblGrid>
                <a:gridCol w="3472984"/>
                <a:gridCol w="571472"/>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a:latin typeface="Arial" pitchFamily="34" charset="0"/>
                          <a:ea typeface="맑은 고딕"/>
                          <a:cs typeface="Arial" pitchFamily="34" charset="0"/>
                        </a:rPr>
                        <a:t>parseSliceHeader</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defRPr/>
                      </a:pPr>
                      <a:r>
                        <a:rPr lang="en-GB" altLang="ko-KR" sz="1400" kern="100" dirty="0" smtClean="0">
                          <a:latin typeface="Arial" pitchFamily="34" charset="0"/>
                          <a:ea typeface="+mn-ea"/>
                          <a:cs typeface="Arial" pitchFamily="34" charset="0"/>
                        </a:rPr>
                        <a:t>	</a:t>
                      </a:r>
                      <a:r>
                        <a:rPr lang="en-GB" altLang="ko-KR" sz="1400" kern="100" dirty="0" smtClean="0">
                          <a:highlight>
                            <a:srgbClr val="FFFF00"/>
                          </a:highlight>
                          <a:latin typeface="Arial" pitchFamily="34" charset="0"/>
                          <a:ea typeface="+mn-ea"/>
                          <a:cs typeface="Arial" pitchFamily="34" charset="0"/>
                        </a:rPr>
                        <a:t>if (</a:t>
                      </a:r>
                      <a:r>
                        <a:rPr lang="en-GB" altLang="ko-KR" sz="1400" kern="100" dirty="0" err="1" smtClean="0">
                          <a:highlight>
                            <a:srgbClr val="FFFF00"/>
                          </a:highlight>
                          <a:latin typeface="Arial" pitchFamily="34" charset="0"/>
                          <a:ea typeface="+mn-ea"/>
                          <a:cs typeface="Arial" pitchFamily="34" charset="0"/>
                        </a:rPr>
                        <a:t>viewIdx</a:t>
                      </a:r>
                      <a:r>
                        <a:rPr lang="en-GB" altLang="ko-KR" sz="1400" kern="100" dirty="0" smtClean="0">
                          <a:highlight>
                            <a:srgbClr val="FFFF00"/>
                          </a:highlight>
                          <a:latin typeface="Arial" pitchFamily="34" charset="0"/>
                          <a:ea typeface="+mn-ea"/>
                          <a:cs typeface="Arial" pitchFamily="34" charset="0"/>
                        </a:rPr>
                        <a:t>==0){</a:t>
                      </a:r>
                      <a:endParaRPr lang="ko-KR" altLang="ko-KR" sz="140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dirty="0" smtClean="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sao_interleaving_flag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dirty="0" smtClean="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sao_flag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sao_interleaving_flag</a:t>
                      </a:r>
                      <a:r>
                        <a:rPr lang="en-GB" sz="1400" kern="100" dirty="0" smtClean="0">
                          <a:latin typeface="Arial" pitchFamily="34" charset="0"/>
                          <a:ea typeface="맑은 고딕"/>
                          <a:cs typeface="Arial" pitchFamily="34" charset="0"/>
                        </a:rPr>
                        <a:t> &amp;&amp; </a:t>
                      </a:r>
                      <a:r>
                        <a:rPr lang="en-GB" sz="1400" kern="100" dirty="0" err="1" smtClean="0">
                          <a:latin typeface="Arial" pitchFamily="34" charset="0"/>
                          <a:ea typeface="맑은 고딕"/>
                          <a:cs typeface="Arial" pitchFamily="34" charset="0"/>
                        </a:rPr>
                        <a:t>sao_flag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sao_flag_cb</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sao_flag_cr</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a:latin typeface="Arial" pitchFamily="34" charset="0"/>
                          <a:ea typeface="맑은 고딕"/>
                          <a:cs typeface="Arial" pitchFamily="34" charset="0"/>
                        </a:rPr>
                        <a:t>u(1)</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smtClean="0">
                          <a:latin typeface="Arial" pitchFamily="34" charset="0"/>
                          <a:ea typeface="+mn-ea"/>
                          <a:cs typeface="Arial" pitchFamily="34" charset="0"/>
                        </a:rPr>
                        <a:t>}</a:t>
                      </a:r>
                      <a:r>
                        <a:rPr lang="en-US" altLang="ko-KR" sz="1400" b="1" kern="100" baseline="0" dirty="0" smtClean="0">
                          <a:latin typeface="Arial" pitchFamily="34" charset="0"/>
                          <a:ea typeface="+mn-ea"/>
                          <a:cs typeface="Arial" pitchFamily="34" charset="0"/>
                        </a:rPr>
                        <a:t> </a:t>
                      </a:r>
                      <a:endParaRPr lang="ko-KR" altLang="ko-KR" sz="1400" b="1"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15" name="직사각형 14"/>
          <p:cNvSpPr/>
          <p:nvPr/>
        </p:nvSpPr>
        <p:spPr>
          <a:xfrm>
            <a:off x="1077381" y="2348880"/>
            <a:ext cx="2800767" cy="646331"/>
          </a:xfrm>
          <a:prstGeom prst="rect">
            <a:avLst/>
          </a:prstGeom>
        </p:spPr>
        <p:txBody>
          <a:bodyPr wrap="none">
            <a:spAutoFit/>
          </a:bodyPr>
          <a:lstStyle/>
          <a:p>
            <a:pPr algn="ctr"/>
            <a:r>
              <a:rPr lang="en-US" altLang="ko-KR" b="1" dirty="0">
                <a:latin typeface="Arial" pitchFamily="34" charset="0"/>
                <a:cs typeface="Arial" pitchFamily="34" charset="0"/>
              </a:rPr>
              <a:t>Proposed syntax </a:t>
            </a:r>
            <a:endParaRPr lang="en-US" altLang="ko-KR" b="1" dirty="0" smtClean="0">
              <a:latin typeface="Arial" pitchFamily="34" charset="0"/>
              <a:cs typeface="Arial" pitchFamily="34" charset="0"/>
            </a:endParaRPr>
          </a:p>
          <a:p>
            <a:pPr algn="ctr"/>
            <a:r>
              <a:rPr lang="en-US" altLang="ko-KR" b="1" dirty="0" smtClean="0">
                <a:latin typeface="Arial" pitchFamily="34" charset="0"/>
                <a:cs typeface="Arial" pitchFamily="34" charset="0"/>
              </a:rPr>
              <a:t>change </a:t>
            </a:r>
            <a:r>
              <a:rPr lang="en-US" altLang="ko-KR" b="1" dirty="0">
                <a:latin typeface="Arial" pitchFamily="34" charset="0"/>
                <a:cs typeface="Arial" pitchFamily="34" charset="0"/>
              </a:rPr>
              <a:t>on slice header </a:t>
            </a:r>
            <a:endParaRPr lang="ko-KR" altLang="en-US" b="1" dirty="0">
              <a:latin typeface="Arial" pitchFamily="34" charset="0"/>
              <a:cs typeface="Arial" pitchFamily="34" charset="0"/>
            </a:endParaRPr>
          </a:p>
        </p:txBody>
      </p:sp>
      <p:graphicFrame>
        <p:nvGraphicFramePr>
          <p:cNvPr id="18" name="표 17"/>
          <p:cNvGraphicFramePr>
            <a:graphicFrameLocks noGrp="1"/>
          </p:cNvGraphicFramePr>
          <p:nvPr>
            <p:extLst>
              <p:ext uri="{D42A27DB-BD31-4B8C-83A1-F6EECF244321}">
                <p14:modId xmlns:p14="http://schemas.microsoft.com/office/powerpoint/2010/main" xmlns="" val="1941735505"/>
              </p:ext>
            </p:extLst>
          </p:nvPr>
        </p:nvGraphicFramePr>
        <p:xfrm>
          <a:off x="4704008" y="3003994"/>
          <a:ext cx="4044456" cy="2560320"/>
        </p:xfrm>
        <a:graphic>
          <a:graphicData uri="http://schemas.openxmlformats.org/drawingml/2006/table">
            <a:tbl>
              <a:tblPr/>
              <a:tblGrid>
                <a:gridCol w="3472984"/>
                <a:gridCol w="571472"/>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err="1" smtClean="0">
                          <a:latin typeface="Arial" pitchFamily="34" charset="0"/>
                          <a:ea typeface="맑은 고딕"/>
                          <a:cs typeface="Arial" pitchFamily="34" charset="0"/>
                        </a:rPr>
                        <a:t>parseAPS</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viewIdx</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r>
                        <a:rPr lang="en-US" altLang="ko-KR" sz="1200" b="1" kern="100" dirty="0" err="1" smtClean="0">
                          <a:latin typeface="Arial" pitchFamily="34" charset="0"/>
                          <a:ea typeface="맑은 고딕"/>
                          <a:cs typeface="Arial" pitchFamily="34" charset="0"/>
                        </a:rPr>
                        <a:t>Desc</a:t>
                      </a:r>
                      <a:r>
                        <a:rPr lang="en-US" altLang="ko-KR" sz="1200" b="1" kern="100" dirty="0" smtClean="0">
                          <a:latin typeface="Arial" pitchFamily="34" charset="0"/>
                          <a:ea typeface="맑은 고딕"/>
                          <a:cs typeface="Arial" pitchFamily="34" charset="0"/>
                        </a:rPr>
                        <a:t>.</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defRPr/>
                      </a:pPr>
                      <a:r>
                        <a:rPr lang="en-GB" altLang="ko-KR" sz="1400" kern="100" dirty="0" smtClean="0">
                          <a:latin typeface="Arial" pitchFamily="34" charset="0"/>
                          <a:ea typeface="+mn-ea"/>
                          <a:cs typeface="Arial" pitchFamily="34" charset="0"/>
                        </a:rPr>
                        <a:t>	</a:t>
                      </a:r>
                      <a:r>
                        <a:rPr lang="en-GB" altLang="ko-KR" sz="1400" kern="100" dirty="0" smtClean="0">
                          <a:highlight>
                            <a:srgbClr val="FFFF00"/>
                          </a:highlight>
                          <a:latin typeface="Arial" pitchFamily="34" charset="0"/>
                          <a:ea typeface="+mn-ea"/>
                          <a:cs typeface="Arial" pitchFamily="34" charset="0"/>
                        </a:rPr>
                        <a:t>if (</a:t>
                      </a:r>
                      <a:r>
                        <a:rPr lang="en-GB" altLang="ko-KR" sz="1400" kern="100" dirty="0" err="1" smtClean="0">
                          <a:highlight>
                            <a:srgbClr val="FFFF00"/>
                          </a:highlight>
                          <a:latin typeface="Arial" pitchFamily="34" charset="0"/>
                          <a:ea typeface="+mn-ea"/>
                          <a:cs typeface="Arial" pitchFamily="34" charset="0"/>
                        </a:rPr>
                        <a:t>viewIdx</a:t>
                      </a:r>
                      <a:r>
                        <a:rPr lang="en-GB" altLang="ko-KR" sz="1400" kern="100" dirty="0" smtClean="0">
                          <a:highlight>
                            <a:srgbClr val="FFFF00"/>
                          </a:highlight>
                          <a:latin typeface="Arial" pitchFamily="34" charset="0"/>
                          <a:ea typeface="+mn-ea"/>
                          <a:cs typeface="Arial" pitchFamily="34" charset="0"/>
                        </a:rPr>
                        <a:t>==0){</a:t>
                      </a:r>
                      <a:endParaRPr lang="ko-KR" altLang="ko-KR" sz="140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dirty="0" smtClean="0">
                          <a:latin typeface="Arial" pitchFamily="34" charset="0"/>
                          <a:ea typeface="맑은 고딕"/>
                          <a:cs typeface="Arial" pitchFamily="34" charset="0"/>
                        </a:rPr>
                        <a:t>   </a:t>
                      </a:r>
                      <a:r>
                        <a:rPr lang="en-GB" sz="1400" b="1" kern="100" dirty="0" err="1" smtClean="0">
                          <a:latin typeface="Arial" pitchFamily="34" charset="0"/>
                          <a:ea typeface="맑은 고딕"/>
                          <a:cs typeface="Arial" pitchFamily="34" charset="0"/>
                        </a:rPr>
                        <a:t>aps_sao_interleaving_flag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339725"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if </a:t>
                      </a:r>
                      <a:r>
                        <a:rPr lang="en-GB" sz="1400" kern="100" dirty="0" smtClean="0">
                          <a:latin typeface="Arial" pitchFamily="34" charset="0"/>
                          <a:ea typeface="맑은 고딕"/>
                          <a:cs typeface="Arial" pitchFamily="34" charset="0"/>
                        </a:rPr>
                        <a:t>(!</a:t>
                      </a:r>
                      <a:r>
                        <a:rPr lang="en-GB" sz="1400" kern="100" dirty="0" err="1" smtClean="0">
                          <a:latin typeface="Arial" pitchFamily="34" charset="0"/>
                          <a:ea typeface="맑은 고딕"/>
                          <a:cs typeface="Arial" pitchFamily="34" charset="0"/>
                        </a:rPr>
                        <a:t>aps_sao_interleaving_flag</a:t>
                      </a:r>
                      <a:r>
                        <a:rPr lang="en-GB" sz="1400" kern="10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kern="100" dirty="0">
                          <a:latin typeface="Arial" pitchFamily="34" charset="0"/>
                          <a:ea typeface="맑은 고딕"/>
                          <a:cs typeface="Arial" pitchFamily="34" charset="0"/>
                        </a:rPr>
                        <a:t>         </a:t>
                      </a:r>
                      <a:r>
                        <a:rPr lang="en-US" sz="1400" b="1" kern="100" dirty="0" err="1" smtClean="0">
                          <a:latin typeface="Arial" pitchFamily="34" charset="0"/>
                          <a:ea typeface="맑은 고딕"/>
                          <a:cs typeface="Arial" pitchFamily="34" charset="0"/>
                        </a:rPr>
                        <a:t>aps_sao_flag</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r>
                        <a:rPr lang="en-GB" sz="1200" b="0" kern="100" dirty="0" err="1" smtClean="0">
                          <a:latin typeface="Arial" pitchFamily="34" charset="0"/>
                          <a:ea typeface="맑은 고딕"/>
                          <a:cs typeface="Arial" pitchFamily="34" charset="0"/>
                        </a:rPr>
                        <a:t>ae</a:t>
                      </a:r>
                      <a:r>
                        <a:rPr lang="en-GB" sz="1200" b="0" kern="100" dirty="0" smtClean="0">
                          <a:latin typeface="Arial" pitchFamily="34" charset="0"/>
                          <a:ea typeface="맑은 고딕"/>
                          <a:cs typeface="Arial" pitchFamily="34" charset="0"/>
                        </a:rPr>
                        <a:t>(v)</a:t>
                      </a:r>
                      <a:endParaRPr lang="ko-KR"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Arial" pitchFamily="34" charset="0"/>
                          <a:ea typeface="맑은 고딕"/>
                          <a:cs typeface="Arial" pitchFamily="34" charset="0"/>
                        </a:rPr>
                        <a:t>      </a:t>
                      </a:r>
                      <a:r>
                        <a:rPr lang="en-GB" sz="1400" kern="100" baseline="0" dirty="0" smtClean="0">
                          <a:latin typeface="Arial" pitchFamily="34" charset="0"/>
                          <a:ea typeface="맑은 고딕"/>
                          <a:cs typeface="Arial" pitchFamily="34" charset="0"/>
                        </a:rPr>
                        <a:t>   if (</a:t>
                      </a:r>
                      <a:r>
                        <a:rPr lang="en-US" sz="1400" kern="100" baseline="0" dirty="0" err="1" smtClean="0">
                          <a:latin typeface="Arial" pitchFamily="34" charset="0"/>
                          <a:ea typeface="맑은 고딕"/>
                          <a:cs typeface="Arial" pitchFamily="34" charset="0"/>
                        </a:rPr>
                        <a:t>aps_sao_flag</a:t>
                      </a:r>
                      <a:r>
                        <a:rPr lang="en-US" sz="1400" kern="100" baseline="0" dirty="0" smtClean="0">
                          <a:latin typeface="Arial" pitchFamily="34" charset="0"/>
                          <a:ea typeface="맑은 고딕"/>
                          <a:cs typeface="Arial" pitchFamily="34" charset="0"/>
                        </a:rPr>
                        <a:t>)</a:t>
                      </a:r>
                      <a:endParaRPr lang="ko-KR" sz="140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0" kern="100" dirty="0">
                        <a:highlight>
                          <a:srgbClr val="FFFF00"/>
                        </a:highlight>
                        <a:latin typeface="Arial" pitchFamily="34" charset="0"/>
                        <a:ea typeface="PMingLiU"/>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err="1" smtClean="0">
                          <a:latin typeface="Arial" pitchFamily="34" charset="0"/>
                          <a:ea typeface="+mn-ea"/>
                          <a:cs typeface="Arial" pitchFamily="34" charset="0"/>
                        </a:rPr>
                        <a:t>aps_sao_param</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1" hangingPunct="0">
                        <a:lnSpc>
                          <a:spcPct val="100000"/>
                        </a:lnSpc>
                        <a:spcBef>
                          <a:spcPts val="0"/>
                        </a:spcBef>
                        <a:spcAft>
                          <a:spcPts val="0"/>
                        </a:spcAft>
                        <a:buClrTx/>
                        <a:buSzTx/>
                        <a:buFontTx/>
                        <a:buNone/>
                        <a:tabLst>
                          <a:tab pos="137160" algn="l"/>
                          <a:tab pos="274320" algn="l"/>
                          <a:tab pos="411480" algn="l"/>
                          <a:tab pos="548640" algn="l"/>
                          <a:tab pos="685800" algn="l"/>
                          <a:tab pos="822960" algn="l"/>
                          <a:tab pos="960120" algn="l"/>
                          <a:tab pos="1097280" algn="l"/>
                          <a:tab pos="1234440" algn="l"/>
                          <a:tab pos="1371600" algn="l"/>
                        </a:tabLst>
                        <a:defRPr/>
                      </a:pPr>
                      <a:r>
                        <a:rPr lang="en-US" altLang="ko-KR" sz="1400" b="1" kern="100" dirty="0" smtClean="0">
                          <a:latin typeface="Arial" pitchFamily="34" charset="0"/>
                          <a:ea typeface="+mn-ea"/>
                          <a:cs typeface="Arial" pitchFamily="34" charset="0"/>
                        </a:rPr>
                        <a:t>    </a:t>
                      </a:r>
                      <a:r>
                        <a:rPr lang="en-US" altLang="ko-KR" sz="1400" b="0" kern="100" dirty="0" smtClean="0">
                          <a:latin typeface="Arial" pitchFamily="34" charset="0"/>
                          <a:ea typeface="+mn-ea"/>
                          <a:cs typeface="Arial" pitchFamily="34" charset="0"/>
                        </a:rPr>
                        <a:t>}</a:t>
                      </a:r>
                      <a:endParaRPr lang="ko-KR" altLang="ko-KR" sz="1400" b="0" kern="100" dirty="0" smtClean="0">
                        <a:latin typeface="Arial" pitchFamily="34" charset="0"/>
                        <a:ea typeface="+mn-ea"/>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1" kern="100" baseline="0" dirty="0" smtClean="0">
                          <a:latin typeface="Arial" pitchFamily="34" charset="0"/>
                          <a:ea typeface="맑은 고딕"/>
                          <a:cs typeface="Arial" pitchFamily="34" charset="0"/>
                        </a:rPr>
                        <a:t>…</a:t>
                      </a:r>
                      <a:endParaRPr lang="ko-KR" sz="14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ko-KR" sz="1400" b="0" kern="100" dirty="0" smtClean="0">
                          <a:latin typeface="Arial" pitchFamily="34" charset="0"/>
                          <a:ea typeface="맑은 고딕"/>
                          <a:cs typeface="Arial" pitchFamily="34" charset="0"/>
                        </a:rPr>
                        <a:t>}</a:t>
                      </a:r>
                      <a:endParaRPr lang="ko-KR" sz="1400" b="0"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 hangingPunct="0">
                        <a:spcAft>
                          <a:spcPts val="300"/>
                        </a:spcAft>
                      </a:pPr>
                      <a:endParaRPr lang="en-GB" sz="1200" b="1" kern="100" dirty="0">
                        <a:latin typeface="Arial" pitchFamily="34" charset="0"/>
                        <a:ea typeface="맑은 고딕"/>
                        <a:cs typeface="Arial" pitchFamily="34" charset="0"/>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19" name="직사각형 18"/>
          <p:cNvSpPr/>
          <p:nvPr/>
        </p:nvSpPr>
        <p:spPr>
          <a:xfrm>
            <a:off x="5645874" y="2348880"/>
            <a:ext cx="2108269" cy="646331"/>
          </a:xfrm>
          <a:prstGeom prst="rect">
            <a:avLst/>
          </a:prstGeom>
        </p:spPr>
        <p:txBody>
          <a:bodyPr wrap="none">
            <a:spAutoFit/>
          </a:bodyPr>
          <a:lstStyle/>
          <a:p>
            <a:pPr algn="ctr"/>
            <a:r>
              <a:rPr lang="en-US" altLang="ko-KR" b="1" dirty="0">
                <a:latin typeface="Arial" pitchFamily="34" charset="0"/>
                <a:cs typeface="Arial" pitchFamily="34" charset="0"/>
              </a:rPr>
              <a:t>Proposed syntax </a:t>
            </a:r>
            <a:endParaRPr lang="en-US" altLang="ko-KR" b="1" dirty="0" smtClean="0">
              <a:latin typeface="Arial" pitchFamily="34" charset="0"/>
              <a:cs typeface="Arial" pitchFamily="34" charset="0"/>
            </a:endParaRPr>
          </a:p>
          <a:p>
            <a:pPr algn="ctr"/>
            <a:r>
              <a:rPr lang="en-US" altLang="ko-KR" b="1" dirty="0" smtClean="0">
                <a:latin typeface="Arial" pitchFamily="34" charset="0"/>
                <a:cs typeface="Arial" pitchFamily="34" charset="0"/>
              </a:rPr>
              <a:t>change </a:t>
            </a:r>
            <a:r>
              <a:rPr lang="en-US" altLang="ko-KR" b="1" dirty="0">
                <a:latin typeface="Arial" pitchFamily="34" charset="0"/>
                <a:cs typeface="Arial" pitchFamily="34" charset="0"/>
              </a:rPr>
              <a:t>on </a:t>
            </a:r>
            <a:r>
              <a:rPr lang="en-US" altLang="ko-KR" b="1" dirty="0" smtClean="0">
                <a:latin typeface="Arial" pitchFamily="34" charset="0"/>
                <a:cs typeface="Arial" pitchFamily="34" charset="0"/>
              </a:rPr>
              <a:t>SPS</a:t>
            </a:r>
            <a:endParaRPr lang="ko-KR" altLang="en-US" b="1" dirty="0">
              <a:latin typeface="Arial" pitchFamily="34" charset="0"/>
              <a:cs typeface="Arial" pitchFamily="34" charset="0"/>
            </a:endParaRPr>
          </a:p>
        </p:txBody>
      </p:sp>
    </p:spTree>
    <p:extLst>
      <p:ext uri="{BB962C8B-B14F-4D97-AF65-F5344CB8AC3E}">
        <p14:creationId xmlns:p14="http://schemas.microsoft.com/office/powerpoint/2010/main" xmlns="" val="1212197263"/>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Proposed Method (2)</a:t>
            </a:r>
            <a:endParaRPr lang="ko-KR" altLang="en-US" dirty="0"/>
          </a:p>
        </p:txBody>
      </p:sp>
      <p:sp>
        <p:nvSpPr>
          <p:cNvPr id="3" name="내용 개체 틀 2"/>
          <p:cNvSpPr>
            <a:spLocks noGrp="1"/>
          </p:cNvSpPr>
          <p:nvPr>
            <p:ph idx="1"/>
          </p:nvPr>
        </p:nvSpPr>
        <p:spPr>
          <a:xfrm>
            <a:off x="457200" y="1600200"/>
            <a:ext cx="8363272" cy="4525963"/>
          </a:xfrm>
        </p:spPr>
        <p:txBody>
          <a:bodyPr/>
          <a:lstStyle/>
          <a:p>
            <a:r>
              <a:rPr lang="en-US" altLang="ko-KR" dirty="0" smtClean="0"/>
              <a:t>Inter-view SAO Process w/ Global Disp.</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2" name="굽은 화살표 21"/>
          <p:cNvSpPr/>
          <p:nvPr/>
        </p:nvSpPr>
        <p:spPr>
          <a:xfrm rot="16200000">
            <a:off x="1428728" y="410612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3" name="굽은 화살표 22"/>
          <p:cNvSpPr/>
          <p:nvPr/>
        </p:nvSpPr>
        <p:spPr>
          <a:xfrm rot="5400000" flipH="1">
            <a:off x="6072198" y="410919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xmlns="" val="655102099"/>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Proposed Method (2)</a:t>
            </a:r>
            <a:endParaRPr lang="ko-KR" altLang="en-US" dirty="0"/>
          </a:p>
        </p:txBody>
      </p:sp>
      <p:sp>
        <p:nvSpPr>
          <p:cNvPr id="3" name="내용 개체 틀 2"/>
          <p:cNvSpPr>
            <a:spLocks noGrp="1"/>
          </p:cNvSpPr>
          <p:nvPr>
            <p:ph idx="1"/>
          </p:nvPr>
        </p:nvSpPr>
        <p:spPr>
          <a:xfrm>
            <a:off x="457200" y="1600200"/>
            <a:ext cx="8363272" cy="4525963"/>
          </a:xfrm>
        </p:spPr>
        <p:txBody>
          <a:bodyPr/>
          <a:lstStyle/>
          <a:p>
            <a:r>
              <a:rPr lang="en-US" altLang="ko-KR" dirty="0" smtClean="0"/>
              <a:t>Inter-view SAO Process w/ Global Disp.</a:t>
            </a:r>
          </a:p>
          <a:p>
            <a:pPr marL="971550" lvl="1" indent="-514350">
              <a:buAutoNum type="arabicParenR"/>
            </a:pPr>
            <a:endParaRPr lang="en-US" altLang="ko-KR" dirty="0" smtClean="0"/>
          </a:p>
          <a:p>
            <a:pPr marL="971550" lvl="1" indent="-514350">
              <a:buAutoNum type="arabicParenR"/>
            </a:pPr>
            <a:endParaRPr lang="ko-KR" altLang="en-US" dirty="0"/>
          </a:p>
        </p:txBody>
      </p:sp>
      <p:sp>
        <p:nvSpPr>
          <p:cNvPr id="4" name="직사각형 3"/>
          <p:cNvSpPr/>
          <p:nvPr/>
        </p:nvSpPr>
        <p:spPr>
          <a:xfrm>
            <a:off x="3321835"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r>
              <a:rPr lang="en-US" altLang="ko-KR" b="1" dirty="0" smtClean="0">
                <a:solidFill>
                  <a:schemeClr val="tx1"/>
                </a:solidFill>
                <a:latin typeface="Arial" pitchFamily="34" charset="0"/>
                <a:cs typeface="Arial" pitchFamily="34" charset="0"/>
              </a:rPr>
              <a:t>View 0</a:t>
            </a:r>
            <a:endParaRPr lang="ko-KR" altLang="en-US" b="1" dirty="0">
              <a:solidFill>
                <a:schemeClr val="tx1"/>
              </a:solidFill>
              <a:latin typeface="Arial" pitchFamily="34" charset="0"/>
              <a:cs typeface="Arial" pitchFamily="34" charset="0"/>
            </a:endParaRPr>
          </a:p>
        </p:txBody>
      </p:sp>
      <p:sp>
        <p:nvSpPr>
          <p:cNvPr id="5" name="직사각형 4"/>
          <p:cNvSpPr/>
          <p:nvPr/>
        </p:nvSpPr>
        <p:spPr>
          <a:xfrm>
            <a:off x="500034"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1</a:t>
            </a:r>
            <a:endParaRPr lang="ko-KR" altLang="en-US" b="1" dirty="0">
              <a:solidFill>
                <a:prstClr val="black"/>
              </a:solidFill>
              <a:latin typeface="Arial" pitchFamily="34" charset="0"/>
              <a:cs typeface="Arial" pitchFamily="34" charset="0"/>
            </a:endParaRPr>
          </a:p>
        </p:txBody>
      </p:sp>
      <p:sp>
        <p:nvSpPr>
          <p:cNvPr id="6" name="직사각형 5"/>
          <p:cNvSpPr/>
          <p:nvPr/>
        </p:nvSpPr>
        <p:spPr>
          <a:xfrm>
            <a:off x="6143636" y="2285992"/>
            <a:ext cx="2500330" cy="164307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lvl="0"/>
            <a:r>
              <a:rPr lang="en-US" altLang="ko-KR" b="1" dirty="0" smtClean="0">
                <a:solidFill>
                  <a:prstClr val="black"/>
                </a:solidFill>
                <a:latin typeface="Arial" pitchFamily="34" charset="0"/>
                <a:cs typeface="Arial" pitchFamily="34" charset="0"/>
              </a:rPr>
              <a:t>View 2</a:t>
            </a:r>
            <a:endParaRPr lang="ko-KR" altLang="en-US" b="1" dirty="0">
              <a:solidFill>
                <a:prstClr val="black"/>
              </a:solidFill>
              <a:latin typeface="Arial" pitchFamily="34" charset="0"/>
              <a:cs typeface="Arial" pitchFamily="34" charset="0"/>
            </a:endParaRPr>
          </a:p>
        </p:txBody>
      </p:sp>
      <p:sp>
        <p:nvSpPr>
          <p:cNvPr id="9" name="위쪽/아래쪽 화살표 8"/>
          <p:cNvSpPr/>
          <p:nvPr/>
        </p:nvSpPr>
        <p:spPr>
          <a:xfrm>
            <a:off x="4143372" y="4000504"/>
            <a:ext cx="857256" cy="1214446"/>
          </a:xfrm>
          <a:prstGeom prst="upDownArrow">
            <a:avLst>
              <a:gd name="adj1" fmla="val 49999"/>
              <a:gd name="adj2" fmla="val 44019"/>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모서리가 둥근 직사각형 11"/>
          <p:cNvSpPr/>
          <p:nvPr/>
        </p:nvSpPr>
        <p:spPr>
          <a:xfrm>
            <a:off x="3320300" y="5357826"/>
            <a:ext cx="2500330" cy="642942"/>
          </a:xfrm>
          <a:prstGeom prst="roundRect">
            <a:avLst/>
          </a:prstGeom>
          <a:solidFill>
            <a:schemeClr val="bg1">
              <a:lumMod val="9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SAO Parameters</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6" name="직사각형 15"/>
          <p:cNvSpPr/>
          <p:nvPr/>
        </p:nvSpPr>
        <p:spPr>
          <a:xfrm>
            <a:off x="3460157" y="4429132"/>
            <a:ext cx="889987" cy="369332"/>
          </a:xfrm>
          <a:prstGeom prst="rect">
            <a:avLst/>
          </a:prstGeom>
        </p:spPr>
        <p:txBody>
          <a:bodyPr wrap="none">
            <a:spAutoFit/>
          </a:bodyPr>
          <a:lstStyle/>
          <a:p>
            <a:pPr algn="r"/>
            <a:r>
              <a:rPr lang="en-US" altLang="ko-KR" b="1" dirty="0" smtClean="0">
                <a:effectLst>
                  <a:outerShdw blurRad="38100" dist="38100" dir="2700000" algn="tl">
                    <a:srgbClr val="000000">
                      <a:alpha val="43137"/>
                    </a:srgbClr>
                  </a:outerShdw>
                </a:effectLst>
                <a:latin typeface="Arial" pitchFamily="34" charset="0"/>
                <a:cs typeface="Arial" pitchFamily="34" charset="0"/>
              </a:rPr>
              <a:t>Derive</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7" name="직사각형 16"/>
          <p:cNvSpPr/>
          <p:nvPr/>
        </p:nvSpPr>
        <p:spPr>
          <a:xfrm>
            <a:off x="4790837" y="4429132"/>
            <a:ext cx="889987" cy="369332"/>
          </a:xfrm>
          <a:prstGeom prst="rect">
            <a:avLst/>
          </a:prstGeom>
        </p:spPr>
        <p:txBody>
          <a:bodyPr wrap="none">
            <a:spAutoFit/>
          </a:bodyPr>
          <a:lstStyle/>
          <a:p>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Codec</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2" name="굽은 화살표 21"/>
          <p:cNvSpPr/>
          <p:nvPr/>
        </p:nvSpPr>
        <p:spPr>
          <a:xfrm rot="16200000">
            <a:off x="1428728" y="410612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3" name="굽은 화살표 22"/>
          <p:cNvSpPr/>
          <p:nvPr/>
        </p:nvSpPr>
        <p:spPr>
          <a:xfrm rot="5400000" flipH="1">
            <a:off x="6072198" y="4109196"/>
            <a:ext cx="1643074" cy="1928826"/>
          </a:xfrm>
          <a:prstGeom prst="bentArrow">
            <a:avLst>
              <a:gd name="adj1" fmla="val 23439"/>
              <a:gd name="adj2" fmla="val 29681"/>
              <a:gd name="adj3" fmla="val 25000"/>
              <a:gd name="adj4" fmla="val 29707"/>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4" name="직사각형 23"/>
          <p:cNvSpPr/>
          <p:nvPr/>
        </p:nvSpPr>
        <p:spPr>
          <a:xfrm>
            <a:off x="1547664" y="6024677"/>
            <a:ext cx="2287807" cy="646331"/>
          </a:xfrm>
          <a:prstGeom prst="rect">
            <a:avLst/>
          </a:prstGeom>
          <a:ln w="28575">
            <a:noFill/>
          </a:ln>
        </p:spPr>
        <p:txBody>
          <a:bodyPr wrap="none">
            <a:spAutoFit/>
          </a:bodyP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w/ global disparity</a:t>
            </a:r>
          </a:p>
          <a:p>
            <a:pPr algn="ctr"/>
            <a:r>
              <a:rPr lang="en-US" altLang="ko-KR" b="1" dirty="0" smtClean="0">
                <a:effectLst>
                  <a:outerShdw blurRad="38100" dist="38100" dir="2700000" algn="tl">
                    <a:srgbClr val="000000">
                      <a:alpha val="43137"/>
                    </a:srgbClr>
                  </a:outerShdw>
                </a:effectLst>
                <a:latin typeface="Arial" pitchFamily="34" charset="0"/>
                <a:cs typeface="Arial" pitchFamily="34" charset="0"/>
              </a:rPr>
              <a:t>between view 0 &amp; 1</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5" name="직사각형 24"/>
          <p:cNvSpPr/>
          <p:nvPr/>
        </p:nvSpPr>
        <p:spPr>
          <a:xfrm>
            <a:off x="5333878" y="6021288"/>
            <a:ext cx="2287807" cy="646331"/>
          </a:xfrm>
          <a:prstGeom prst="rect">
            <a:avLst/>
          </a:prstGeom>
          <a:ln w="28575">
            <a:noFill/>
          </a:ln>
        </p:spPr>
        <p:txBody>
          <a:bodyPr wrap="none">
            <a:spAutoFit/>
          </a:bodyPr>
          <a:lstStyle/>
          <a:p>
            <a:pPr algn="ctr"/>
            <a:r>
              <a:rPr lang="en-US" altLang="ko-KR"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w/ global disparity</a:t>
            </a:r>
          </a:p>
          <a:p>
            <a:pPr algn="ctr"/>
            <a:r>
              <a:rPr lang="en-US" altLang="ko-KR" b="1" dirty="0" smtClean="0">
                <a:effectLst>
                  <a:outerShdw blurRad="38100" dist="38100" dir="2700000" algn="tl">
                    <a:srgbClr val="000000">
                      <a:alpha val="43137"/>
                    </a:srgbClr>
                  </a:outerShdw>
                </a:effectLst>
                <a:latin typeface="Arial" pitchFamily="34" charset="0"/>
                <a:cs typeface="Arial" pitchFamily="34" charset="0"/>
              </a:rPr>
              <a:t>between view 0 &amp; 2</a:t>
            </a:r>
            <a:endParaRPr lang="ko-KR" alt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3663</TotalTime>
  <Words>1551</Words>
  <Application>Microsoft Office PowerPoint</Application>
  <PresentationFormat>On-screen Show (4:3)</PresentationFormat>
  <Paragraphs>566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테마</vt:lpstr>
      <vt:lpstr>Inter-view SAO Process  in 3DV Coding (JCT3V-B0130)</vt:lpstr>
      <vt:lpstr>Introduction</vt:lpstr>
      <vt:lpstr>Introduction</vt:lpstr>
      <vt:lpstr>Introduction</vt:lpstr>
      <vt:lpstr>Proposed Method (1)</vt:lpstr>
      <vt:lpstr>Proposed Method (1)</vt:lpstr>
      <vt:lpstr>Proposed Method (1)</vt:lpstr>
      <vt:lpstr>Proposed Method (2)</vt:lpstr>
      <vt:lpstr>Proposed Method (2)</vt:lpstr>
      <vt:lpstr>Proposed Method (2)</vt:lpstr>
      <vt:lpstr>Proposed Method (2)</vt:lpstr>
      <vt:lpstr>Proposed Method (2)</vt:lpstr>
      <vt:lpstr>Proposed Method (2)</vt:lpstr>
      <vt:lpstr>Simulation Results</vt:lpstr>
      <vt:lpstr>Simulation Results</vt:lpstr>
      <vt:lpstr>Simulation Results</vt:lpstr>
      <vt:lpstr>Simulation Results</vt:lpstr>
      <vt:lpstr>Conclusion</vt:lpstr>
      <vt:lpstr>Q&amp;A #1/2</vt:lpstr>
      <vt:lpstr>Q&amp;A #2/2</vt:lpstr>
      <vt:lpstr>Sample Adaptive Offset (SAO) </vt:lpstr>
      <vt:lpstr>Sample Adaptive Offset (SAO) </vt:lpstr>
      <vt:lpstr>Sample Adaptive Offset (SAO) </vt:lpstr>
      <vt:lpstr>Sample Adaptive Offset (SAO) </vt:lpstr>
      <vt:lpstr>Sample Adaptive Offset (SAO) </vt:lpstr>
      <vt:lpstr>Sample Adaptive Offset (SAO) </vt:lpstr>
      <vt:lpstr>Sample Adaptive Offset (SAO)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Inter-view SAO Process  in 3DV Coding (B0130)</dc:title>
  <dc:creator>김태섭/연구원/Convergence(연)ATS그룹(taesup.kim@lge.com)</dc:creator>
  <cp:lastModifiedBy>SYea</cp:lastModifiedBy>
  <cp:revision>121</cp:revision>
  <dcterms:created xsi:type="dcterms:W3CDTF">2012-10-10T00:56:05Z</dcterms:created>
  <dcterms:modified xsi:type="dcterms:W3CDTF">2012-10-17T03:40:44Z</dcterms:modified>
</cp:coreProperties>
</file>