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499" r:id="rId2"/>
    <p:sldId id="585" r:id="rId3"/>
    <p:sldId id="584" r:id="rId4"/>
    <p:sldId id="567" r:id="rId5"/>
    <p:sldId id="583" r:id="rId6"/>
    <p:sldId id="586" r:id="rId7"/>
    <p:sldId id="591" r:id="rId8"/>
    <p:sldId id="592" r:id="rId9"/>
    <p:sldId id="587" r:id="rId10"/>
    <p:sldId id="593" r:id="rId11"/>
    <p:sldId id="594" r:id="rId12"/>
    <p:sldId id="595" r:id="rId13"/>
    <p:sldId id="578" r:id="rId14"/>
    <p:sldId id="561" r:id="rId15"/>
    <p:sldId id="563" r:id="rId16"/>
  </p:sldIdLst>
  <p:sldSz cx="9144000" cy="6858000" type="screen4x3"/>
  <p:notesSz cx="6797675" cy="987425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DDDDDD"/>
    <a:srgbClr val="FFCCFF"/>
    <a:srgbClr val="CCFFCC"/>
    <a:srgbClr val="99FFCC"/>
    <a:srgbClr val="CCECFF"/>
    <a:srgbClr val="00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6" autoAdjust="0"/>
    <p:restoredTop sz="86786" autoAdjust="0"/>
  </p:normalViewPr>
  <p:slideViewPr>
    <p:cSldViewPr showGuides="1">
      <p:cViewPr varScale="1">
        <p:scale>
          <a:sx n="85" d="100"/>
          <a:sy n="85" d="100"/>
        </p:scale>
        <p:origin x="-714" y="-84"/>
      </p:cViewPr>
      <p:guideLst>
        <p:guide orient="horz" pos="572"/>
        <p:guide orient="horz" pos="2568"/>
        <p:guide pos="839"/>
        <p:guide pos="24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Users\jws\Desktop\MPEG&#54364;_23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Users\jws\Desktop\MPEG&#54364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Users\jws\Desktop\MPEG&#5436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Results of warping stage (dB)</c:v>
                </c:pt>
              </c:strCache>
            </c:strRef>
          </c:tx>
          <c:invertIfNegative val="0"/>
          <c:cat>
            <c:multiLvlStrRef>
              <c:f>Sheet1!$A$2:$B$9</c:f>
              <c:multiLvlStrCache>
                <c:ptCount val="8"/>
                <c:lvl>
                  <c:pt idx="0">
                    <c:v>1D fast</c:v>
                  </c:pt>
                  <c:pt idx="1">
                    <c:v>VSRS</c:v>
                  </c:pt>
                  <c:pt idx="2">
                    <c:v>1D fast</c:v>
                  </c:pt>
                  <c:pt idx="3">
                    <c:v>VSRS</c:v>
                  </c:pt>
                  <c:pt idx="4">
                    <c:v>1D fast</c:v>
                  </c:pt>
                  <c:pt idx="5">
                    <c:v>VSRS</c:v>
                  </c:pt>
                  <c:pt idx="6">
                    <c:v>1D fast</c:v>
                  </c:pt>
                  <c:pt idx="7">
                    <c:v>VSRS</c:v>
                  </c:pt>
                </c:lvl>
                <c:lvl>
                  <c:pt idx="0">
                    <c:v>Dancer</c:v>
                  </c:pt>
                  <c:pt idx="2">
                    <c:v>Kendo</c:v>
                  </c:pt>
                  <c:pt idx="4">
                    <c:v>Balloons</c:v>
                  </c:pt>
                  <c:pt idx="6">
                    <c:v>Newspaper</c:v>
                  </c:pt>
                </c:lvl>
              </c:multiLvlStrCache>
            </c:multiLvl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40.8872</c:v>
                </c:pt>
                <c:pt idx="1">
                  <c:v>37.451300000000003</c:v>
                </c:pt>
                <c:pt idx="2">
                  <c:v>35.316099999999999</c:v>
                </c:pt>
                <c:pt idx="3">
                  <c:v>36.007300000000001</c:v>
                </c:pt>
                <c:pt idx="4">
                  <c:v>34.398899999999998</c:v>
                </c:pt>
                <c:pt idx="5">
                  <c:v>35.390500000000003</c:v>
                </c:pt>
                <c:pt idx="6">
                  <c:v>28.655200000000001</c:v>
                </c:pt>
                <c:pt idx="7">
                  <c:v>30.805399999999999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Gain (dB)</c:v>
                </c:pt>
              </c:strCache>
            </c:strRef>
          </c:tx>
          <c:invertIfNegative val="0"/>
          <c:cat>
            <c:multiLvlStrRef>
              <c:f>Sheet1!$A$2:$B$9</c:f>
              <c:multiLvlStrCache>
                <c:ptCount val="8"/>
                <c:lvl>
                  <c:pt idx="0">
                    <c:v>1D fast</c:v>
                  </c:pt>
                  <c:pt idx="1">
                    <c:v>VSRS</c:v>
                  </c:pt>
                  <c:pt idx="2">
                    <c:v>1D fast</c:v>
                  </c:pt>
                  <c:pt idx="3">
                    <c:v>VSRS</c:v>
                  </c:pt>
                  <c:pt idx="4">
                    <c:v>1D fast</c:v>
                  </c:pt>
                  <c:pt idx="5">
                    <c:v>VSRS</c:v>
                  </c:pt>
                  <c:pt idx="6">
                    <c:v>1D fast</c:v>
                  </c:pt>
                  <c:pt idx="7">
                    <c:v>VSRS</c:v>
                  </c:pt>
                </c:lvl>
                <c:lvl>
                  <c:pt idx="0">
                    <c:v>Dancer</c:v>
                  </c:pt>
                  <c:pt idx="2">
                    <c:v>Kendo</c:v>
                  </c:pt>
                  <c:pt idx="4">
                    <c:v>Balloons</c:v>
                  </c:pt>
                  <c:pt idx="6">
                    <c:v>Newspaper</c:v>
                  </c:pt>
                </c:lvl>
              </c:multiLvlStrCache>
            </c:multiLvl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1.5254000000000001</c:v>
                </c:pt>
                <c:pt idx="1">
                  <c:v>1.7243999999999999</c:v>
                </c:pt>
                <c:pt idx="2">
                  <c:v>1.8672</c:v>
                </c:pt>
                <c:pt idx="3">
                  <c:v>1.4536</c:v>
                </c:pt>
                <c:pt idx="4">
                  <c:v>1.9444999999999999</c:v>
                </c:pt>
                <c:pt idx="5">
                  <c:v>1.0679000000000001</c:v>
                </c:pt>
                <c:pt idx="6">
                  <c:v>4.5552000000000001</c:v>
                </c:pt>
                <c:pt idx="7">
                  <c:v>2.0745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7237504"/>
        <c:axId val="112799680"/>
      </c:barChart>
      <c:catAx>
        <c:axId val="57237504"/>
        <c:scaling>
          <c:orientation val="minMax"/>
        </c:scaling>
        <c:delete val="0"/>
        <c:axPos val="b"/>
        <c:majorTickMark val="out"/>
        <c:minorTickMark val="none"/>
        <c:tickLblPos val="nextTo"/>
        <c:crossAx val="112799680"/>
        <c:crosses val="autoZero"/>
        <c:auto val="1"/>
        <c:lblAlgn val="ctr"/>
        <c:lblOffset val="100"/>
        <c:noMultiLvlLbl val="0"/>
      </c:catAx>
      <c:valAx>
        <c:axId val="112799680"/>
        <c:scaling>
          <c:orientation val="minMax"/>
          <c:min val="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2375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Sheet1!$C$24</c:f>
              <c:strCache>
                <c:ptCount val="1"/>
                <c:pt idx="0">
                  <c:v>Results of warping stage (dB)</c:v>
                </c:pt>
              </c:strCache>
            </c:strRef>
          </c:tx>
          <c:invertIfNegative val="0"/>
          <c:cat>
            <c:multiLvlStrRef>
              <c:f>Sheet1!$A$25:$B$32</c:f>
              <c:multiLvlStrCache>
                <c:ptCount val="8"/>
                <c:lvl>
                  <c:pt idx="0">
                    <c:v>1D fast</c:v>
                  </c:pt>
                  <c:pt idx="1">
                    <c:v>VSRS</c:v>
                  </c:pt>
                  <c:pt idx="2">
                    <c:v>1D fast</c:v>
                  </c:pt>
                  <c:pt idx="3">
                    <c:v>VSRS</c:v>
                  </c:pt>
                  <c:pt idx="4">
                    <c:v>1D fast</c:v>
                  </c:pt>
                  <c:pt idx="5">
                    <c:v>VSRS</c:v>
                  </c:pt>
                  <c:pt idx="6">
                    <c:v>1D fast</c:v>
                  </c:pt>
                  <c:pt idx="7">
                    <c:v>VSRS</c:v>
                  </c:pt>
                </c:lvl>
                <c:lvl>
                  <c:pt idx="0">
                    <c:v>Dancer</c:v>
                  </c:pt>
                  <c:pt idx="2">
                    <c:v>Kendo</c:v>
                  </c:pt>
                  <c:pt idx="4">
                    <c:v>Balloons</c:v>
                  </c:pt>
                  <c:pt idx="6">
                    <c:v>Newspaper</c:v>
                  </c:pt>
                </c:lvl>
              </c:multiLvlStrCache>
            </c:multiLvlStrRef>
          </c:cat>
          <c:val>
            <c:numRef>
              <c:f>Sheet1!$C$25:$C$32</c:f>
              <c:numCache>
                <c:formatCode>General</c:formatCode>
                <c:ptCount val="8"/>
                <c:pt idx="0">
                  <c:v>35.780500000000004</c:v>
                </c:pt>
                <c:pt idx="1">
                  <c:v>32.851599999999998</c:v>
                </c:pt>
                <c:pt idx="2">
                  <c:v>34.025199999999998</c:v>
                </c:pt>
                <c:pt idx="3">
                  <c:v>34.637799999999999</c:v>
                </c:pt>
                <c:pt idx="4">
                  <c:v>33.2376</c:v>
                </c:pt>
                <c:pt idx="5">
                  <c:v>34.077599999999997</c:v>
                </c:pt>
                <c:pt idx="6">
                  <c:v>28.377199999999998</c:v>
                </c:pt>
                <c:pt idx="7">
                  <c:v>31.327400000000001</c:v>
                </c:pt>
              </c:numCache>
            </c:numRef>
          </c:val>
        </c:ser>
        <c:ser>
          <c:idx val="1"/>
          <c:order val="1"/>
          <c:tx>
            <c:strRef>
              <c:f>Sheet1!$D$24</c:f>
              <c:strCache>
                <c:ptCount val="1"/>
                <c:pt idx="0">
                  <c:v>Gain (dB)</c:v>
                </c:pt>
              </c:strCache>
            </c:strRef>
          </c:tx>
          <c:invertIfNegative val="0"/>
          <c:cat>
            <c:multiLvlStrRef>
              <c:f>Sheet1!$A$25:$B$32</c:f>
              <c:multiLvlStrCache>
                <c:ptCount val="8"/>
                <c:lvl>
                  <c:pt idx="0">
                    <c:v>1D fast</c:v>
                  </c:pt>
                  <c:pt idx="1">
                    <c:v>VSRS</c:v>
                  </c:pt>
                  <c:pt idx="2">
                    <c:v>1D fast</c:v>
                  </c:pt>
                  <c:pt idx="3">
                    <c:v>VSRS</c:v>
                  </c:pt>
                  <c:pt idx="4">
                    <c:v>1D fast</c:v>
                  </c:pt>
                  <c:pt idx="5">
                    <c:v>VSRS</c:v>
                  </c:pt>
                  <c:pt idx="6">
                    <c:v>1D fast</c:v>
                  </c:pt>
                  <c:pt idx="7">
                    <c:v>VSRS</c:v>
                  </c:pt>
                </c:lvl>
                <c:lvl>
                  <c:pt idx="0">
                    <c:v>Dancer</c:v>
                  </c:pt>
                  <c:pt idx="2">
                    <c:v>Kendo</c:v>
                  </c:pt>
                  <c:pt idx="4">
                    <c:v>Balloons</c:v>
                  </c:pt>
                  <c:pt idx="6">
                    <c:v>Newspaper</c:v>
                  </c:pt>
                </c:lvl>
              </c:multiLvlStrCache>
            </c:multiLvlStrRef>
          </c:cat>
          <c:val>
            <c:numRef>
              <c:f>Sheet1!$D$25:$D$32</c:f>
              <c:numCache>
                <c:formatCode>General</c:formatCode>
                <c:ptCount val="8"/>
                <c:pt idx="0">
                  <c:v>0.77149999999999996</c:v>
                </c:pt>
                <c:pt idx="1">
                  <c:v>0.4345</c:v>
                </c:pt>
                <c:pt idx="2">
                  <c:v>1.5427</c:v>
                </c:pt>
                <c:pt idx="3">
                  <c:v>0.73640000000000005</c:v>
                </c:pt>
                <c:pt idx="4">
                  <c:v>1.5261</c:v>
                </c:pt>
                <c:pt idx="5">
                  <c:v>0.80900000000000005</c:v>
                </c:pt>
                <c:pt idx="6">
                  <c:v>4.0449000000000002</c:v>
                </c:pt>
                <c:pt idx="7">
                  <c:v>1.0824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7239552"/>
        <c:axId val="35967488"/>
      </c:barChart>
      <c:catAx>
        <c:axId val="57239552"/>
        <c:scaling>
          <c:orientation val="minMax"/>
        </c:scaling>
        <c:delete val="0"/>
        <c:axPos val="b"/>
        <c:majorTickMark val="out"/>
        <c:minorTickMark val="none"/>
        <c:tickLblPos val="nextTo"/>
        <c:crossAx val="35967488"/>
        <c:crosses val="autoZero"/>
        <c:auto val="1"/>
        <c:lblAlgn val="ctr"/>
        <c:lblOffset val="100"/>
        <c:noMultiLvlLbl val="0"/>
      </c:catAx>
      <c:valAx>
        <c:axId val="35967488"/>
        <c:scaling>
          <c:orientation val="minMax"/>
          <c:min val="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23955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Sheet1!$C$41</c:f>
              <c:strCache>
                <c:ptCount val="1"/>
                <c:pt idx="0">
                  <c:v>Results of warping stage (dB)</c:v>
                </c:pt>
              </c:strCache>
            </c:strRef>
          </c:tx>
          <c:invertIfNegative val="0"/>
          <c:cat>
            <c:multiLvlStrRef>
              <c:f>Sheet1!$A$42:$B$49</c:f>
              <c:multiLvlStrCache>
                <c:ptCount val="8"/>
                <c:lvl>
                  <c:pt idx="0">
                    <c:v>1D fast</c:v>
                  </c:pt>
                  <c:pt idx="1">
                    <c:v>VSRS</c:v>
                  </c:pt>
                  <c:pt idx="2">
                    <c:v>1D fast</c:v>
                  </c:pt>
                  <c:pt idx="3">
                    <c:v>VSRS</c:v>
                  </c:pt>
                  <c:pt idx="4">
                    <c:v>1D fast</c:v>
                  </c:pt>
                  <c:pt idx="5">
                    <c:v>VSRS</c:v>
                  </c:pt>
                  <c:pt idx="6">
                    <c:v>1D fast</c:v>
                  </c:pt>
                  <c:pt idx="7">
                    <c:v>VSRS</c:v>
                  </c:pt>
                </c:lvl>
                <c:lvl>
                  <c:pt idx="0">
                    <c:v>Dancer</c:v>
                  </c:pt>
                  <c:pt idx="2">
                    <c:v>Kendo</c:v>
                  </c:pt>
                  <c:pt idx="4">
                    <c:v>Balloons</c:v>
                  </c:pt>
                  <c:pt idx="6">
                    <c:v>Newspaper</c:v>
                  </c:pt>
                </c:lvl>
              </c:multiLvlStrCache>
            </c:multiLvlStrRef>
          </c:cat>
          <c:val>
            <c:numRef>
              <c:f>Sheet1!$C$42:$C$49</c:f>
              <c:numCache>
                <c:formatCode>General</c:formatCode>
                <c:ptCount val="8"/>
                <c:pt idx="0">
                  <c:v>35.370399999999997</c:v>
                </c:pt>
                <c:pt idx="1">
                  <c:v>32.388399999999997</c:v>
                </c:pt>
                <c:pt idx="2">
                  <c:v>34.048299999999998</c:v>
                </c:pt>
                <c:pt idx="3">
                  <c:v>34.638399999999997</c:v>
                </c:pt>
                <c:pt idx="4">
                  <c:v>33.182099999999998</c:v>
                </c:pt>
                <c:pt idx="5">
                  <c:v>33.980699999999999</c:v>
                </c:pt>
                <c:pt idx="6">
                  <c:v>27.648700000000002</c:v>
                </c:pt>
                <c:pt idx="7">
                  <c:v>31.235700000000001</c:v>
                </c:pt>
              </c:numCache>
            </c:numRef>
          </c:val>
        </c:ser>
        <c:ser>
          <c:idx val="1"/>
          <c:order val="1"/>
          <c:tx>
            <c:strRef>
              <c:f>Sheet1!$D$41</c:f>
              <c:strCache>
                <c:ptCount val="1"/>
                <c:pt idx="0">
                  <c:v>Gain (dB)</c:v>
                </c:pt>
              </c:strCache>
            </c:strRef>
          </c:tx>
          <c:invertIfNegative val="0"/>
          <c:cat>
            <c:multiLvlStrRef>
              <c:f>Sheet1!$A$42:$B$49</c:f>
              <c:multiLvlStrCache>
                <c:ptCount val="8"/>
                <c:lvl>
                  <c:pt idx="0">
                    <c:v>1D fast</c:v>
                  </c:pt>
                  <c:pt idx="1">
                    <c:v>VSRS</c:v>
                  </c:pt>
                  <c:pt idx="2">
                    <c:v>1D fast</c:v>
                  </c:pt>
                  <c:pt idx="3">
                    <c:v>VSRS</c:v>
                  </c:pt>
                  <c:pt idx="4">
                    <c:v>1D fast</c:v>
                  </c:pt>
                  <c:pt idx="5">
                    <c:v>VSRS</c:v>
                  </c:pt>
                  <c:pt idx="6">
                    <c:v>1D fast</c:v>
                  </c:pt>
                  <c:pt idx="7">
                    <c:v>VSRS</c:v>
                  </c:pt>
                </c:lvl>
                <c:lvl>
                  <c:pt idx="0">
                    <c:v>Dancer</c:v>
                  </c:pt>
                  <c:pt idx="2">
                    <c:v>Kendo</c:v>
                  </c:pt>
                  <c:pt idx="4">
                    <c:v>Balloons</c:v>
                  </c:pt>
                  <c:pt idx="6">
                    <c:v>Newspaper</c:v>
                  </c:pt>
                </c:lvl>
              </c:multiLvlStrCache>
            </c:multiLvlStrRef>
          </c:cat>
          <c:val>
            <c:numRef>
              <c:f>Sheet1!$D$42:$D$49</c:f>
              <c:numCache>
                <c:formatCode>General</c:formatCode>
                <c:ptCount val="8"/>
                <c:pt idx="0">
                  <c:v>0.8236</c:v>
                </c:pt>
                <c:pt idx="1">
                  <c:v>0.65610000000000002</c:v>
                </c:pt>
                <c:pt idx="2">
                  <c:v>1.4839</c:v>
                </c:pt>
                <c:pt idx="3">
                  <c:v>0.76280000000000003</c:v>
                </c:pt>
                <c:pt idx="4">
                  <c:v>1.5261</c:v>
                </c:pt>
                <c:pt idx="5">
                  <c:v>0.86219999999999997</c:v>
                </c:pt>
                <c:pt idx="6">
                  <c:v>4.5476000000000001</c:v>
                </c:pt>
                <c:pt idx="7">
                  <c:v>1.1540999999999999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7586176"/>
        <c:axId val="35969792"/>
      </c:barChart>
      <c:catAx>
        <c:axId val="57586176"/>
        <c:scaling>
          <c:orientation val="minMax"/>
        </c:scaling>
        <c:delete val="0"/>
        <c:axPos val="b"/>
        <c:majorTickMark val="out"/>
        <c:minorTickMark val="none"/>
        <c:tickLblPos val="nextTo"/>
        <c:crossAx val="35969792"/>
        <c:crosses val="autoZero"/>
        <c:auto val="1"/>
        <c:lblAlgn val="ctr"/>
        <c:lblOffset val="100"/>
        <c:noMultiLvlLbl val="0"/>
      </c:catAx>
      <c:valAx>
        <c:axId val="35969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58617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E9C1B59F-0F09-45E8-A61C-9934C02626E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976050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37260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BB3762CF-BCDB-4F7D-A4B1-F2B8B9642A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3841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ko-KR" sz="1000" baseline="0" dirty="0" smtClean="0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ko-KR" altLang="ko-K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>
                <a:latin typeface="굴림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8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kumimoji="1" lang="ko-KR" altLang="en-US" sz="1400" b="1" kern="1200" smtClean="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</a:lstStyle>
          <a:p>
            <a:fld id="{93FFB738-4C49-4248-AFFC-C01ADEDF19E1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784225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2051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 둘째 수준</a:t>
            </a:r>
          </a:p>
          <a:p>
            <a:pPr lvl="2"/>
            <a:r>
              <a:rPr lang="ko-KR" altLang="en-US" dirty="0" smtClean="0"/>
              <a:t> 셋째 수준</a:t>
            </a:r>
          </a:p>
          <a:p>
            <a:pPr lvl="3"/>
            <a:r>
              <a:rPr lang="ko-KR" altLang="en-US" dirty="0" smtClean="0"/>
              <a:t> 넷째 수준</a:t>
            </a:r>
          </a:p>
          <a:p>
            <a:pPr lvl="4"/>
            <a:r>
              <a:rPr lang="ko-KR" altLang="en-US" dirty="0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>
              <a:ea typeface="굴림" pitchFamily="50" charset="-127"/>
            </a:endParaRPr>
          </a:p>
        </p:txBody>
      </p:sp>
      <p:pic>
        <p:nvPicPr>
          <p:cNvPr id="2055" name="Picture 13" descr="signature_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" y="6519863"/>
            <a:ext cx="14097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kumimoji="1" lang="ko-KR" altLang="en-US" sz="1400" b="1" kern="1200" smtClean="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</a:lstStyle>
          <a:p>
            <a:fld id="{93FFB738-4C49-4248-AFFC-C01ADEDF19E1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4" r:id="rId2"/>
  </p:sldLayoutIdLst>
  <p:transition>
    <p:fade/>
  </p:transition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200">
          <a:solidFill>
            <a:srgbClr val="000066"/>
          </a:solidFill>
          <a:latin typeface="+mn-lt"/>
          <a:ea typeface="굴림" pitchFamily="50" charset="-127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2000">
          <a:solidFill>
            <a:schemeClr val="accent2"/>
          </a:solidFill>
          <a:latin typeface="+mn-lt"/>
          <a:ea typeface="굴림" pitchFamily="50" charset="-127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5"/>
        </a:buBlip>
        <a:defRPr kumimoji="1" sz="1800">
          <a:solidFill>
            <a:schemeClr val="tx1"/>
          </a:solidFill>
          <a:latin typeface="+mn-lt"/>
          <a:ea typeface="굴림" pitchFamily="50" charset="-127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"/>
          <p:cNvSpPr>
            <a:spLocks noChangeArrowheads="1"/>
          </p:cNvSpPr>
          <p:nvPr/>
        </p:nvSpPr>
        <p:spPr bwMode="auto">
          <a:xfrm>
            <a:off x="1544638" y="4133850"/>
            <a:ext cx="5907087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altLang="ko-KR" sz="2000" b="0" dirty="0" smtClean="0">
                <a:latin typeface="Tahoma" pitchFamily="34" charset="0"/>
                <a:ea typeface="HY헤드라인M" pitchFamily="18" charset="-127"/>
              </a:rPr>
              <a:t>Do-Young Kim, Woo-</a:t>
            </a:r>
            <a:r>
              <a:rPr lang="en-US" altLang="ko-KR" sz="2000" b="0" dirty="0" err="1" smtClean="0">
                <a:latin typeface="Tahoma" pitchFamily="34" charset="0"/>
                <a:ea typeface="HY헤드라인M" pitchFamily="18" charset="-127"/>
              </a:rPr>
              <a:t>Seok</a:t>
            </a:r>
            <a:r>
              <a:rPr lang="en-US" altLang="ko-KR" sz="2000" b="0" dirty="0" smtClean="0">
                <a:latin typeface="Tahoma" pitchFamily="34" charset="0"/>
                <a:ea typeface="HY헤드라인M" pitchFamily="18" charset="-127"/>
              </a:rPr>
              <a:t> Jang, and Yo-Sung Ho</a:t>
            </a: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ko-KR" altLang="en-US" sz="2000" b="0" dirty="0" smtClean="0">
              <a:latin typeface="Tahoma" pitchFamily="34" charset="0"/>
              <a:ea typeface="HY헤드라인M" pitchFamily="18" charset="-127"/>
            </a:endParaRP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altLang="ko-KR" sz="2000" b="0" dirty="0" smtClean="0">
                <a:latin typeface="Tahoma" pitchFamily="34" charset="0"/>
              </a:rPr>
              <a:t>October 13</a:t>
            </a:r>
            <a:r>
              <a:rPr lang="en-US" altLang="ko-KR" sz="2000" b="0" baseline="30000" dirty="0" smtClean="0">
                <a:latin typeface="Tahoma" pitchFamily="34" charset="0"/>
              </a:rPr>
              <a:t>th</a:t>
            </a:r>
            <a:r>
              <a:rPr lang="en-US" altLang="ko-KR" sz="2000" b="0" dirty="0" smtClean="0">
                <a:latin typeface="Tahoma" pitchFamily="34" charset="0"/>
              </a:rPr>
              <a:t>, 2012</a:t>
            </a:r>
            <a:endParaRPr lang="en-US" altLang="ko-KR" sz="2000" b="0" dirty="0" smtClean="0">
              <a:latin typeface="Tahoma" pitchFamily="34" charset="0"/>
              <a:ea typeface="HY헤드라인M" pitchFamily="18" charset="-127"/>
            </a:endParaRP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en-US" altLang="ko-KR" sz="2000" b="0" dirty="0" smtClean="0">
              <a:latin typeface="Tahoma" pitchFamily="34" charset="0"/>
              <a:ea typeface="HY헤드라인M" pitchFamily="18" charset="-127"/>
            </a:endParaRP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altLang="ko-KR" sz="1800" b="0" dirty="0" err="1" smtClean="0">
                <a:latin typeface="Tahoma" pitchFamily="34" charset="0"/>
                <a:ea typeface="HY헤드라인M" pitchFamily="18" charset="-127"/>
              </a:rPr>
              <a:t>Gwangju</a:t>
            </a:r>
            <a:r>
              <a:rPr lang="en-US" altLang="ko-KR" sz="1800" b="0" dirty="0" smtClean="0">
                <a:latin typeface="Tahoma" pitchFamily="34" charset="0"/>
                <a:ea typeface="HY헤드라인M" pitchFamily="18" charset="-127"/>
              </a:rPr>
              <a:t> Institute of Science and Technology</a:t>
            </a:r>
            <a:endParaRPr lang="en-US" altLang="ko-KR" sz="1800" b="0" dirty="0"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4099" name="Line 12"/>
          <p:cNvSpPr>
            <a:spLocks noChangeShapeType="1"/>
          </p:cNvSpPr>
          <p:nvPr/>
        </p:nvSpPr>
        <p:spPr bwMode="auto">
          <a:xfrm>
            <a:off x="457200" y="3071810"/>
            <a:ext cx="815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124" name="Rectangle 13"/>
          <p:cNvSpPr>
            <a:spLocks noChangeArrowheads="1"/>
          </p:cNvSpPr>
          <p:nvPr/>
        </p:nvSpPr>
        <p:spPr bwMode="auto">
          <a:xfrm>
            <a:off x="285720" y="1988840"/>
            <a:ext cx="864399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3200" dirty="0" smtClean="0">
                <a:latin typeface="+mj-lt"/>
              </a:rPr>
              <a:t>Analysis of View </a:t>
            </a:r>
            <a:r>
              <a:rPr lang="en-US" altLang="ko-KR" sz="3200" smtClean="0">
                <a:latin typeface="+mj-lt"/>
              </a:rPr>
              <a:t>Synthesis Methods </a:t>
            </a:r>
            <a:r>
              <a:rPr lang="en-US" altLang="ko-KR" sz="3200" dirty="0" smtClean="0">
                <a:latin typeface="+mj-lt"/>
              </a:rPr>
              <a:t>(VSRS 1D fast vs. VSRS 3.5)</a:t>
            </a:r>
            <a:endParaRPr lang="ko-KR" altLang="en-US" sz="3200" dirty="0">
              <a:latin typeface="+mj-lt"/>
            </a:endParaRPr>
          </a:p>
        </p:txBody>
      </p:sp>
      <p:pic>
        <p:nvPicPr>
          <p:cNvPr id="4102" name="Picture 14" descr="signature_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188913"/>
            <a:ext cx="28273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r>
              <a:rPr lang="en-US" altLang="ko-KR" sz="1800" b="0" dirty="0">
                <a:solidFill>
                  <a:srgbClr val="002060"/>
                </a:solidFill>
                <a:latin typeface="Tahoma" pitchFamily="34" charset="0"/>
              </a:rPr>
              <a:t>ISO/IEC JTC1/SC29/WG11</a:t>
            </a:r>
          </a:p>
          <a:p>
            <a:r>
              <a:rPr lang="en-US" altLang="ko-KR" sz="1800" b="0" dirty="0" smtClean="0">
                <a:solidFill>
                  <a:srgbClr val="002060"/>
                </a:solidFill>
                <a:latin typeface="Tahoma" pitchFamily="34" charset="0"/>
              </a:rPr>
              <a:t>JCT3V-B0124</a:t>
            </a:r>
            <a:endParaRPr lang="en-US" altLang="ko-KR" sz="1800" b="0" dirty="0">
              <a:solidFill>
                <a:srgbClr val="00206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/>
              <a:t>Results for Coding Error Compensation</a:t>
            </a:r>
            <a:endParaRPr lang="ko-KR" altLang="en-US" sz="3600" dirty="0"/>
          </a:p>
        </p:txBody>
      </p:sp>
      <p:graphicFrame>
        <p:nvGraphicFramePr>
          <p:cNvPr id="5" name="내용 개체 틀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056642"/>
              </p:ext>
            </p:extLst>
          </p:nvPr>
        </p:nvGraphicFramePr>
        <p:xfrm>
          <a:off x="539551" y="1139382"/>
          <a:ext cx="8064897" cy="21152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4511"/>
                <a:gridCol w="776036"/>
                <a:gridCol w="776902"/>
                <a:gridCol w="776902"/>
                <a:gridCol w="776902"/>
                <a:gridCol w="776036"/>
                <a:gridCol w="776902"/>
                <a:gridCol w="776902"/>
                <a:gridCol w="776902"/>
                <a:gridCol w="776902"/>
              </a:tblGrid>
              <a:tr h="310846">
                <a:tc gridSpan="10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2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</a:rPr>
                        <a:t>VSO</a:t>
                      </a:r>
                      <a:r>
                        <a:rPr lang="en-US" altLang="ko-KR" sz="2000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</a:rPr>
                        <a:t> ON</a:t>
                      </a:r>
                      <a:endParaRPr lang="ko-KR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ko-KR" alt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30632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ko-KR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1300" kern="100" dirty="0" smtClean="0">
                          <a:solidFill>
                            <a:schemeClr val="bg1"/>
                          </a:solidFill>
                          <a:effectLst/>
                        </a:rPr>
                        <a:t>Results of warping stage (dB)</a:t>
                      </a:r>
                      <a:endParaRPr lang="ko-KR" altLang="ko-KR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solidFill>
                            <a:schemeClr val="bg1"/>
                          </a:solidFill>
                          <a:effectLst/>
                        </a:rPr>
                        <a:t>Final Results (dB)</a:t>
                      </a:r>
                      <a:endParaRPr lang="ko-KR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solidFill>
                            <a:schemeClr val="bg1"/>
                          </a:solidFill>
                          <a:effectLst/>
                        </a:rPr>
                        <a:t>Gain (dB)</a:t>
                      </a:r>
                      <a:endParaRPr lang="ko-KR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1069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Method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1D fast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VSRS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∆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1D fast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VSRS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∆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1D fast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VSRS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∆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  <a:tr h="293924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Dancer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35.7805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32.8516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2.9289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36.5520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33.2861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3.2659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0.7715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0.4345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0.3370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93924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Kendo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34.0252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34.6378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-0.6126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35.5679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35.3742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0.1937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1.5427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0.7364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0.8063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93924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Balloons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33.2376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34.0776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-0.8400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34.7637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34.8866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-0.1229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1.5261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0.8090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0.7171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93924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Newspaper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28.3772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31.3274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-2.9502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32.4221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32.4098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0.0123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4.0449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1.0824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2.9625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10</a:t>
            </a:fld>
            <a:endParaRPr lang="en-US" altLang="ko-KR" dirty="0"/>
          </a:p>
        </p:txBody>
      </p:sp>
      <p:graphicFrame>
        <p:nvGraphicFramePr>
          <p:cNvPr id="6" name="표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12847414"/>
              </p:ext>
            </p:extLst>
          </p:nvPr>
        </p:nvGraphicFramePr>
        <p:xfrm>
          <a:off x="539553" y="3819823"/>
          <a:ext cx="8064896" cy="21294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4512"/>
                <a:gridCol w="776035"/>
                <a:gridCol w="776902"/>
                <a:gridCol w="776902"/>
                <a:gridCol w="776902"/>
                <a:gridCol w="776035"/>
                <a:gridCol w="776902"/>
                <a:gridCol w="776902"/>
                <a:gridCol w="776902"/>
                <a:gridCol w="776902"/>
              </a:tblGrid>
              <a:tr h="332308">
                <a:tc gridSpan="10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  <a:defRPr/>
                      </a:pPr>
                      <a:r>
                        <a:rPr lang="en-US" altLang="ko-KR" sz="2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</a:rPr>
                        <a:t>VSO</a:t>
                      </a:r>
                      <a:r>
                        <a:rPr lang="en-US" altLang="ko-KR" sz="2000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</a:rPr>
                        <a:t> OFF</a:t>
                      </a:r>
                      <a:endParaRPr lang="ko-KR" sz="20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ko-KR" alt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10899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 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1300" kern="100" dirty="0" smtClean="0">
                          <a:solidFill>
                            <a:schemeClr val="bg1"/>
                          </a:solidFill>
                          <a:effectLst/>
                        </a:rPr>
                        <a:t>Results of warping stage (dB)</a:t>
                      </a:r>
                      <a:endParaRPr lang="ko-KR" altLang="ko-KR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solidFill>
                            <a:schemeClr val="bg1"/>
                          </a:solidFill>
                          <a:effectLst/>
                        </a:rPr>
                        <a:t>Final Results (dB)</a:t>
                      </a:r>
                      <a:endParaRPr lang="ko-KR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solidFill>
                            <a:schemeClr val="bg1"/>
                          </a:solidFill>
                          <a:effectLst/>
                        </a:rPr>
                        <a:t>Gain (dB)</a:t>
                      </a:r>
                      <a:endParaRPr lang="ko-KR" sz="13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5450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Method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1D fast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VSRS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∆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1D fast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VSRS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∆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1D fast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VSRS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∆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  <a:tr h="295200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Dancer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35.3704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32.3884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2.9820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36.1940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33.0445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3.1495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0.8236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0.6561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0.1675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95200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Kendo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34.0483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34.6384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-0.5901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35.5322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35.4012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0.1310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1.4839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0.7628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0.7211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95200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Balloons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33.1821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33.9807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-0.7986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34.7082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34.8429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-0.1347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1.5261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0.8622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0.6639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95200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Newspaper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27.6487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31.2357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>
                          <a:effectLst/>
                        </a:rPr>
                        <a:t>-3.5870</a:t>
                      </a:r>
                      <a:endParaRPr lang="ko-KR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32.1963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32.3898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-0.1935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4.5476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1.1541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300" kern="100" dirty="0">
                          <a:effectLst/>
                        </a:rPr>
                        <a:t>3.3935</a:t>
                      </a:r>
                      <a:endParaRPr lang="ko-KR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8402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85800"/>
          </a:xfrm>
        </p:spPr>
        <p:txBody>
          <a:bodyPr/>
          <a:lstStyle/>
          <a:p>
            <a:r>
              <a:rPr lang="en-US" altLang="ko-KR" sz="3000" dirty="0" smtClean="0"/>
              <a:t>Comparison of Coding Error Compensation (1)</a:t>
            </a:r>
            <a:endParaRPr lang="ko-KR" altLang="en-US" sz="3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11</a:t>
            </a:fld>
            <a:endParaRPr lang="en-US" altLang="ko-KR" dirty="0"/>
          </a:p>
        </p:txBody>
      </p:sp>
      <p:graphicFrame>
        <p:nvGraphicFramePr>
          <p:cNvPr id="5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9380088"/>
              </p:ext>
            </p:extLst>
          </p:nvPr>
        </p:nvGraphicFramePr>
        <p:xfrm>
          <a:off x="1475656" y="1772816"/>
          <a:ext cx="6696744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562600"/>
          </a:xfrm>
        </p:spPr>
        <p:txBody>
          <a:bodyPr/>
          <a:lstStyle/>
          <a:p>
            <a:r>
              <a:rPr lang="en-US" altLang="ko-KR" sz="2000" dirty="0" smtClean="0"/>
              <a:t>VSO ON</a:t>
            </a:r>
          </a:p>
        </p:txBody>
      </p:sp>
    </p:spTree>
    <p:extLst>
      <p:ext uri="{BB962C8B-B14F-4D97-AF65-F5344CB8AC3E}">
        <p14:creationId xmlns:p14="http://schemas.microsoft.com/office/powerpoint/2010/main" val="81744293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000" dirty="0"/>
              <a:t>Comparison of Coding Error Compensation </a:t>
            </a:r>
            <a:r>
              <a:rPr lang="en-US" altLang="ko-KR" sz="3000" dirty="0" smtClean="0"/>
              <a:t>(2)</a:t>
            </a:r>
            <a:endParaRPr lang="ko-KR" altLang="en-US" sz="3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12</a:t>
            </a:fld>
            <a:endParaRPr lang="en-US" altLang="ko-KR" dirty="0"/>
          </a:p>
        </p:txBody>
      </p:sp>
      <p:graphicFrame>
        <p:nvGraphicFramePr>
          <p:cNvPr id="5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6067502"/>
              </p:ext>
            </p:extLst>
          </p:nvPr>
        </p:nvGraphicFramePr>
        <p:xfrm>
          <a:off x="1259632" y="1700808"/>
          <a:ext cx="6941206" cy="3774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562600"/>
          </a:xfrm>
        </p:spPr>
        <p:txBody>
          <a:bodyPr/>
          <a:lstStyle/>
          <a:p>
            <a:r>
              <a:rPr lang="en-US" altLang="ko-KR" sz="2000" dirty="0" smtClean="0"/>
              <a:t>VSO OFF</a:t>
            </a:r>
          </a:p>
        </p:txBody>
      </p:sp>
    </p:spTree>
    <p:extLst>
      <p:ext uri="{BB962C8B-B14F-4D97-AF65-F5344CB8AC3E}">
        <p14:creationId xmlns:p14="http://schemas.microsoft.com/office/powerpoint/2010/main" val="345393070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 Evaluation (3)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Coding performance </a:t>
            </a:r>
          </a:p>
          <a:p>
            <a:pPr lvl="1"/>
            <a:r>
              <a:rPr lang="en-US" altLang="ko-KR" sz="2400" dirty="0"/>
              <a:t>Goal: To compare synthesis results generated by the coded depth </a:t>
            </a:r>
            <a:r>
              <a:rPr lang="en-US" altLang="ko-KR" sz="2400" dirty="0" smtClean="0"/>
              <a:t>data and the original depth data</a:t>
            </a:r>
            <a:endParaRPr lang="en-US" altLang="ko-KR" sz="2400" dirty="0"/>
          </a:p>
          <a:p>
            <a:pPr lvl="1"/>
            <a:r>
              <a:rPr lang="en-US" altLang="ko-KR" dirty="0" smtClean="0"/>
              <a:t>Differences </a:t>
            </a:r>
            <a:r>
              <a:rPr lang="en-US" altLang="ko-KR" dirty="0"/>
              <a:t>in PSNR values between </a:t>
            </a:r>
            <a:r>
              <a:rPr lang="en-US" altLang="ko-KR" dirty="0" smtClean="0"/>
              <a:t>the original synthesis and encoded synthesis </a:t>
            </a:r>
            <a:r>
              <a:rPr lang="en-US" altLang="ko-KR" dirty="0"/>
              <a:t>sequences </a:t>
            </a:r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13</a:t>
            </a:fld>
            <a:endParaRPr lang="en-US" altLang="ko-KR" dirty="0"/>
          </a:p>
        </p:txBody>
      </p:sp>
      <p:sp>
        <p:nvSpPr>
          <p:cNvPr id="5" name="직사각형 4"/>
          <p:cNvSpPr/>
          <p:nvPr/>
        </p:nvSpPr>
        <p:spPr bwMode="auto">
          <a:xfrm>
            <a:off x="781553" y="5085184"/>
            <a:ext cx="1326750" cy="1152128"/>
          </a:xfrm>
          <a:prstGeom prst="rect">
            <a:avLst/>
          </a:prstGeom>
          <a:noFill/>
          <a:ln w="15240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8788" y="5511377"/>
            <a:ext cx="853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Encoded</a:t>
            </a:r>
            <a:endParaRPr lang="ko-KR" altLang="en-US" dirty="0"/>
          </a:p>
        </p:txBody>
      </p:sp>
      <p:cxnSp>
        <p:nvCxnSpPr>
          <p:cNvPr id="7" name="직선 연결선 6"/>
          <p:cNvCxnSpPr>
            <a:stCxn id="5" idx="3"/>
          </p:cNvCxnSpPr>
          <p:nvPr/>
        </p:nvCxnSpPr>
        <p:spPr bwMode="auto">
          <a:xfrm flipV="1">
            <a:off x="2108303" y="5658841"/>
            <a:ext cx="918400" cy="2407"/>
          </a:xfrm>
          <a:prstGeom prst="line">
            <a:avLst/>
          </a:prstGeom>
          <a:solidFill>
            <a:schemeClr val="accent1"/>
          </a:solidFill>
          <a:ln w="15240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" name="직사각형 7"/>
          <p:cNvSpPr/>
          <p:nvPr/>
        </p:nvSpPr>
        <p:spPr bwMode="auto">
          <a:xfrm>
            <a:off x="3057121" y="5154785"/>
            <a:ext cx="1097824" cy="10081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524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54627" y="5403655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/>
              <a:t>View </a:t>
            </a:r>
          </a:p>
          <a:p>
            <a:pPr algn="ctr"/>
            <a:r>
              <a:rPr lang="en-US" altLang="ko-KR" dirty="0" smtClean="0"/>
              <a:t>Synthesis</a:t>
            </a:r>
            <a:endParaRPr lang="ko-KR" altLang="en-US" dirty="0"/>
          </a:p>
        </p:txBody>
      </p:sp>
      <p:cxnSp>
        <p:nvCxnSpPr>
          <p:cNvPr id="10" name="직선 연결선 9"/>
          <p:cNvCxnSpPr/>
          <p:nvPr/>
        </p:nvCxnSpPr>
        <p:spPr bwMode="auto">
          <a:xfrm flipV="1">
            <a:off x="4154945" y="5652846"/>
            <a:ext cx="918400" cy="2407"/>
          </a:xfrm>
          <a:prstGeom prst="line">
            <a:avLst/>
          </a:prstGeom>
          <a:solidFill>
            <a:schemeClr val="accent1"/>
          </a:solidFill>
          <a:ln w="15240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5024517" y="5507583"/>
            <a:ext cx="1587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Encoded synthesis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 bwMode="auto">
          <a:xfrm>
            <a:off x="776045" y="3645024"/>
            <a:ext cx="1326750" cy="1152128"/>
          </a:xfrm>
          <a:prstGeom prst="rect">
            <a:avLst/>
          </a:prstGeom>
          <a:noFill/>
          <a:ln w="15240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3280" y="4067199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Original</a:t>
            </a:r>
            <a:endParaRPr lang="ko-KR" altLang="en-US" dirty="0"/>
          </a:p>
        </p:txBody>
      </p:sp>
      <p:cxnSp>
        <p:nvCxnSpPr>
          <p:cNvPr id="14" name="꺾인 연결선 13"/>
          <p:cNvCxnSpPr>
            <a:stCxn id="11" idx="3"/>
            <a:endCxn id="23" idx="3"/>
          </p:cNvCxnSpPr>
          <p:nvPr/>
        </p:nvCxnSpPr>
        <p:spPr bwMode="auto">
          <a:xfrm flipV="1">
            <a:off x="6611811" y="4223719"/>
            <a:ext cx="2340" cy="1437753"/>
          </a:xfrm>
          <a:prstGeom prst="bentConnector3">
            <a:avLst>
              <a:gd name="adj1" fmla="val 19085513"/>
            </a:avLst>
          </a:prstGeom>
          <a:solidFill>
            <a:schemeClr val="accent1"/>
          </a:solidFill>
          <a:ln w="1524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직선 화살표 연결선 14"/>
          <p:cNvCxnSpPr/>
          <p:nvPr/>
        </p:nvCxnSpPr>
        <p:spPr bwMode="auto">
          <a:xfrm>
            <a:off x="7105165" y="4942595"/>
            <a:ext cx="648072" cy="0"/>
          </a:xfrm>
          <a:prstGeom prst="straightConnector1">
            <a:avLst/>
          </a:prstGeom>
          <a:solidFill>
            <a:schemeClr val="accent1"/>
          </a:solidFill>
          <a:ln w="1524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7768772" y="4786033"/>
            <a:ext cx="979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Difference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19" name="직선 연결선 18"/>
          <p:cNvCxnSpPr/>
          <p:nvPr/>
        </p:nvCxnSpPr>
        <p:spPr bwMode="auto">
          <a:xfrm flipV="1">
            <a:off x="2109933" y="4216910"/>
            <a:ext cx="918400" cy="2407"/>
          </a:xfrm>
          <a:prstGeom prst="line">
            <a:avLst/>
          </a:prstGeom>
          <a:solidFill>
            <a:schemeClr val="accent1"/>
          </a:solidFill>
          <a:ln w="15240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0" name="직사각형 19"/>
          <p:cNvSpPr/>
          <p:nvPr/>
        </p:nvSpPr>
        <p:spPr bwMode="auto">
          <a:xfrm>
            <a:off x="3080301" y="3717032"/>
            <a:ext cx="1097824" cy="10081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524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77807" y="396590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/>
              <a:t>View </a:t>
            </a:r>
          </a:p>
          <a:p>
            <a:pPr algn="ctr"/>
            <a:r>
              <a:rPr lang="en-US" altLang="ko-KR" dirty="0" smtClean="0"/>
              <a:t>Synthesis</a:t>
            </a:r>
            <a:endParaRPr lang="ko-KR" altLang="en-US" dirty="0"/>
          </a:p>
        </p:txBody>
      </p:sp>
      <p:cxnSp>
        <p:nvCxnSpPr>
          <p:cNvPr id="22" name="직선 연결선 21"/>
          <p:cNvCxnSpPr/>
          <p:nvPr/>
        </p:nvCxnSpPr>
        <p:spPr bwMode="auto">
          <a:xfrm flipV="1">
            <a:off x="4178125" y="4215093"/>
            <a:ext cx="918400" cy="2407"/>
          </a:xfrm>
          <a:prstGeom prst="line">
            <a:avLst/>
          </a:prstGeom>
          <a:solidFill>
            <a:schemeClr val="accent1"/>
          </a:solidFill>
          <a:ln w="15240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5047697" y="4069830"/>
            <a:ext cx="156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Original synthesis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58940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 for Coding </a:t>
            </a:r>
            <a:r>
              <a:rPr lang="en-US" altLang="ko-KR" dirty="0"/>
              <a:t>P</a:t>
            </a:r>
            <a:r>
              <a:rPr lang="en-US" altLang="ko-KR" dirty="0" smtClean="0"/>
              <a:t>erformance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14</a:t>
            </a:fld>
            <a:endParaRPr lang="en-US" altLang="ko-KR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894271"/>
              </p:ext>
            </p:extLst>
          </p:nvPr>
        </p:nvGraphicFramePr>
        <p:xfrm>
          <a:off x="323528" y="1340768"/>
          <a:ext cx="8352927" cy="49376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83"/>
                <a:gridCol w="1116124"/>
                <a:gridCol w="1116124"/>
                <a:gridCol w="1116124"/>
                <a:gridCol w="1116124"/>
                <a:gridCol w="1116124"/>
                <a:gridCol w="1116124"/>
              </a:tblGrid>
              <a:tr h="617211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 smtClean="0">
                          <a:effectLst/>
                        </a:rPr>
                        <a:t>VSO</a:t>
                      </a:r>
                      <a:r>
                        <a:rPr lang="en-US" sz="1400" kern="100" baseline="0" dirty="0" smtClean="0">
                          <a:effectLst/>
                        </a:rPr>
                        <a:t> ON (dB)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  <a:defRPr/>
                      </a:pPr>
                      <a:r>
                        <a:rPr lang="en-US" altLang="ko-KR" sz="1400" kern="100" dirty="0" smtClean="0">
                          <a:effectLst/>
                        </a:rPr>
                        <a:t>VSO</a:t>
                      </a:r>
                      <a:r>
                        <a:rPr lang="en-US" altLang="ko-KR" sz="1400" kern="100" baseline="0" dirty="0" smtClean="0">
                          <a:effectLst/>
                        </a:rPr>
                        <a:t> OFF (dB)</a:t>
                      </a:r>
                      <a:endParaRPr lang="ko-KR" altLang="ko-KR" sz="1400" dirty="0" smtClean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17211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Method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1D fast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VSRS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∆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1D fast</a:t>
                      </a:r>
                      <a:endParaRPr lang="ko-K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VSRS</a:t>
                      </a:r>
                      <a:endParaRPr lang="ko-K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∆</a:t>
                      </a:r>
                      <a:endParaRPr lang="ko-KR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  <a:tr h="617211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 err="1">
                          <a:effectLst/>
                        </a:rPr>
                        <a:t>Poznan_street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37.0828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36.8761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dirty="0" smtClean="0">
                          <a:effectLst/>
                        </a:rPr>
                        <a:t>0.2067</a:t>
                      </a:r>
                    </a:p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1400" b="1" dirty="0" smtClean="0">
                          <a:effectLst/>
                          <a:latin typeface="Times New Roman"/>
                          <a:ea typeface="맑은 고딕"/>
                        </a:rPr>
                        <a:t>(↑ 0.56%)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  <a:latin typeface="+mn-lt"/>
                          <a:ea typeface="맑은 고딕"/>
                        </a:rPr>
                        <a:t>36.8421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effectLst/>
                          <a:latin typeface="+mn-lt"/>
                          <a:ea typeface="맑은 고딕"/>
                        </a:rPr>
                        <a:t>36.6479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0.1942</a:t>
                      </a:r>
                    </a:p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1400" b="1" dirty="0" smtClean="0">
                          <a:effectLst/>
                          <a:latin typeface="Times New Roman"/>
                          <a:ea typeface="맑은 고딕"/>
                        </a:rPr>
                        <a:t>(↑ 0.53%)</a:t>
                      </a:r>
                      <a:endParaRPr lang="ko-KR" alt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617211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Dancer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37.4853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34.0236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dirty="0" smtClean="0">
                          <a:effectLst/>
                        </a:rPr>
                        <a:t>3.4617</a:t>
                      </a:r>
                    </a:p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1400" b="1" dirty="0" smtClean="0">
                          <a:effectLst/>
                          <a:latin typeface="Times New Roman"/>
                          <a:ea typeface="맑은 고딕"/>
                        </a:rPr>
                        <a:t>(↑ 10.17%)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  <a:latin typeface="+mn-lt"/>
                          <a:ea typeface="맑은 고딕"/>
                        </a:rPr>
                        <a:t>36.8878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  <a:latin typeface="+mn-lt"/>
                          <a:ea typeface="맑은 고딕"/>
                        </a:rPr>
                        <a:t>33.8773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3.0105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  <a:defRPr/>
                      </a:pPr>
                      <a:r>
                        <a:rPr lang="en-US" altLang="ko-KR" sz="1400" b="1" dirty="0" smtClean="0">
                          <a:effectLst/>
                          <a:latin typeface="Times New Roman"/>
                          <a:ea typeface="맑은 고딕"/>
                        </a:rPr>
                        <a:t>(↑ 8.89%)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617211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Kendo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39.5698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39.3596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dirty="0" smtClean="0">
                          <a:effectLst/>
                        </a:rPr>
                        <a:t>0.2102</a:t>
                      </a:r>
                    </a:p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1400" b="1" dirty="0" smtClean="0">
                          <a:effectLst/>
                          <a:latin typeface="Times New Roman"/>
                          <a:ea typeface="맑은 고딕"/>
                        </a:rPr>
                        <a:t>(↑ 0.53%)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  <a:latin typeface="+mn-lt"/>
                          <a:ea typeface="맑은 고딕"/>
                        </a:rPr>
                        <a:t>39.3302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  <a:latin typeface="+mn-lt"/>
                          <a:ea typeface="맑은 고딕"/>
                        </a:rPr>
                        <a:t>39.2675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0.0627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  <a:defRPr/>
                      </a:pPr>
                      <a:r>
                        <a:rPr lang="en-US" altLang="ko-KR" sz="1400" b="1" dirty="0" smtClean="0">
                          <a:effectLst/>
                          <a:latin typeface="Times New Roman"/>
                          <a:ea typeface="맑은 고딕"/>
                        </a:rPr>
                        <a:t>(↑ 0.16%)</a:t>
                      </a:r>
                      <a:endParaRPr lang="ko-KR" altLang="ko-KR" sz="1400" b="1" dirty="0" smtClean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617211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Balloons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39.1229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38.7785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dirty="0" smtClean="0">
                          <a:effectLst/>
                        </a:rPr>
                        <a:t>0.3444</a:t>
                      </a:r>
                    </a:p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1400" b="1" dirty="0" smtClean="0">
                          <a:effectLst/>
                          <a:latin typeface="Times New Roman"/>
                          <a:ea typeface="맑은 고딕"/>
                        </a:rPr>
                        <a:t>(↑ 0.89%)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effectLst/>
                          <a:latin typeface="+mn-lt"/>
                          <a:ea typeface="맑은 고딕"/>
                        </a:rPr>
                        <a:t>38.8649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  <a:latin typeface="+mn-lt"/>
                          <a:ea typeface="맑은 고딕"/>
                        </a:rPr>
                        <a:t>38.6223</a:t>
                      </a:r>
                      <a:endParaRPr lang="ko-KR" sz="14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0.2426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  <a:defRPr/>
                      </a:pPr>
                      <a:r>
                        <a:rPr lang="en-US" altLang="ko-KR" sz="1400" b="1" dirty="0" smtClean="0">
                          <a:effectLst/>
                          <a:latin typeface="Times New Roman"/>
                          <a:ea typeface="맑은 고딕"/>
                        </a:rPr>
                        <a:t>(↑ 0.63%)</a:t>
                      </a:r>
                      <a:endParaRPr lang="ko-KR" altLang="ko-KR" sz="1400" b="1" dirty="0" smtClean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617211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Newspaper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36.7973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effectLst/>
                        </a:rPr>
                        <a:t>34.6244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dirty="0" smtClean="0">
                          <a:effectLst/>
                        </a:rPr>
                        <a:t>2.1729</a:t>
                      </a:r>
                    </a:p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1400" b="1" dirty="0" smtClean="0">
                          <a:effectLst/>
                          <a:latin typeface="Times New Roman"/>
                          <a:ea typeface="맑은 고딕"/>
                        </a:rPr>
                        <a:t>(↑ 6.28%)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effectLst/>
                          <a:latin typeface="+mn-lt"/>
                          <a:ea typeface="맑은 고딕"/>
                        </a:rPr>
                        <a:t>36.1561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>
                          <a:effectLst/>
                          <a:latin typeface="+mn-lt"/>
                          <a:ea typeface="맑은 고딕"/>
                        </a:rPr>
                        <a:t>34.5867</a:t>
                      </a:r>
                      <a:endParaRPr lang="ko-KR" sz="14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1.5694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  <a:defRPr/>
                      </a:pPr>
                      <a:r>
                        <a:rPr lang="en-US" altLang="ko-KR" sz="1400" b="1" dirty="0" smtClean="0">
                          <a:effectLst/>
                          <a:latin typeface="Times New Roman"/>
                          <a:ea typeface="맑은 고딕"/>
                        </a:rPr>
                        <a:t>(↑ 4.54%)</a:t>
                      </a:r>
                      <a:endParaRPr lang="ko-KR" altLang="ko-KR" sz="1400" b="1" dirty="0" smtClean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617211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Average (%)</a:t>
                      </a:r>
                      <a:r>
                        <a:rPr lang="en-US" altLang="ko-KR" sz="14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 </a:t>
                      </a:r>
                      <a:endParaRPr lang="ko-KR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1400" b="1" dirty="0" smtClean="0">
                          <a:effectLst/>
                          <a:latin typeface="+mn-lt"/>
                          <a:ea typeface="맑은 고딕"/>
                        </a:rPr>
                        <a:t>↑ 3.69 %</a:t>
                      </a:r>
                      <a:endParaRPr lang="ko-KR" sz="1400" b="1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ko-KR" sz="16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ko-KR" sz="16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altLang="ko-KR" sz="1400" b="1" dirty="0" smtClean="0">
                          <a:effectLst/>
                          <a:latin typeface="+mn-lt"/>
                          <a:ea typeface="맑은 고딕"/>
                        </a:rPr>
                        <a:t>↑ 2.95 %</a:t>
                      </a:r>
                      <a:endParaRPr lang="ko-KR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ko-KR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ko-KR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cxnSp>
        <p:nvCxnSpPr>
          <p:cNvPr id="8" name="직선 연결선 7"/>
          <p:cNvCxnSpPr/>
          <p:nvPr/>
        </p:nvCxnSpPr>
        <p:spPr bwMode="auto">
          <a:xfrm flipH="1">
            <a:off x="5322498" y="1340768"/>
            <a:ext cx="5586" cy="491338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Combination stage in VSRS 1D fast</a:t>
            </a:r>
          </a:p>
          <a:p>
            <a:pPr lvl="1"/>
            <a:r>
              <a:rPr lang="en-US" dirty="0" smtClean="0"/>
              <a:t>Performance improvement for synthesis quality</a:t>
            </a:r>
          </a:p>
          <a:p>
            <a:pPr lvl="1"/>
            <a:r>
              <a:rPr lang="en-US" dirty="0" smtClean="0"/>
              <a:t>Increased quality of coding error compensation</a:t>
            </a:r>
          </a:p>
          <a:p>
            <a:endParaRPr lang="en-US" dirty="0"/>
          </a:p>
          <a:p>
            <a:r>
              <a:rPr lang="en-US" dirty="0" smtClean="0"/>
              <a:t>Coding performance of VSRS 1D fast </a:t>
            </a:r>
          </a:p>
          <a:p>
            <a:pPr lvl="1"/>
            <a:r>
              <a:rPr lang="en-US" dirty="0" smtClean="0"/>
              <a:t>Average gain 3.69% in VSO on</a:t>
            </a:r>
          </a:p>
          <a:p>
            <a:pPr lvl="1"/>
            <a:r>
              <a:rPr lang="en-US" dirty="0" smtClean="0"/>
              <a:t>Average gain 2.95% in VSO off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15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9456131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There are two reference software for virtual view generation (VSRS3.5 and VSRS 1D Fast)</a:t>
            </a:r>
          </a:p>
          <a:p>
            <a:endParaRPr lang="en-US" altLang="ko-KR" sz="1800" dirty="0"/>
          </a:p>
          <a:p>
            <a:r>
              <a:rPr lang="en-US" altLang="ko-KR" sz="1800" dirty="0" smtClean="0"/>
              <a:t>Coding Tools with VSRS</a:t>
            </a:r>
          </a:p>
          <a:p>
            <a:pPr lvl="1"/>
            <a:r>
              <a:rPr lang="en-US" altLang="ko-KR" sz="1800" dirty="0" smtClean="0"/>
              <a:t>View Synthesis Prediction (VSP) and View Synthesis Optimization (VSO)</a:t>
            </a:r>
          </a:p>
          <a:p>
            <a:pPr lvl="1"/>
            <a:r>
              <a:rPr lang="en-US" altLang="ko-KR" sz="1800" dirty="0" smtClean="0"/>
              <a:t>Better synthesis performance can improve coding gain.</a:t>
            </a:r>
          </a:p>
          <a:p>
            <a:pPr lvl="1"/>
            <a:endParaRPr lang="en-US" altLang="ko-KR" sz="1800" dirty="0"/>
          </a:p>
          <a:p>
            <a:r>
              <a:rPr lang="en-US" altLang="ko-KR" sz="1800" dirty="0" smtClean="0"/>
              <a:t>Two VSRS software generated different synthesized image with the same depth data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2</a:t>
            </a:fld>
            <a:endParaRPr lang="en-US" altLang="ko-KR" dirty="0"/>
          </a:p>
        </p:txBody>
      </p:sp>
      <p:sp>
        <p:nvSpPr>
          <p:cNvPr id="5" name="아래쪽 화살표 4"/>
          <p:cNvSpPr/>
          <p:nvPr/>
        </p:nvSpPr>
        <p:spPr bwMode="auto">
          <a:xfrm>
            <a:off x="3851920" y="4077072"/>
            <a:ext cx="901795" cy="695265"/>
          </a:xfrm>
          <a:prstGeom prst="downArrow">
            <a:avLst/>
          </a:prstGeom>
          <a:noFill/>
          <a:ln w="1524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굴림" pitchFamily="50" charset="-127"/>
              </a:rPr>
              <a:t>?</a:t>
            </a:r>
            <a:endParaRPr kumimoji="1" lang="ko-KR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395536" y="4797152"/>
            <a:ext cx="7776864" cy="1390432"/>
          </a:xfrm>
          <a:prstGeom prst="rect">
            <a:avLst/>
          </a:prstGeom>
          <a:noFill/>
          <a:ln w="15240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85750" marR="0" indent="-285750" algn="just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1" lang="en-US" altLang="ko-KR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굴림" pitchFamily="50" charset="-127"/>
              </a:rPr>
              <a:t>Which tool is better?</a:t>
            </a:r>
          </a:p>
          <a:p>
            <a:pPr marL="285750" marR="0" indent="-285750" algn="just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altLang="ko-KR" sz="1600" dirty="0" smtClean="0">
                <a:ea typeface="굴림" pitchFamily="50" charset="-127"/>
              </a:rPr>
              <a:t>What error compensation method is in the VSRS tools?</a:t>
            </a:r>
          </a:p>
          <a:p>
            <a:pPr marL="285750" indent="-285750" algn="just"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굴림" pitchFamily="50" charset="-127"/>
              </a:rPr>
              <a:t>Which</a:t>
            </a:r>
            <a:r>
              <a:rPr kumimoji="1" lang="en-US" altLang="ko-KR" sz="16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굴림" pitchFamily="50" charset="-127"/>
              </a:rPr>
              <a:t> type of </a:t>
            </a:r>
            <a:r>
              <a:rPr lang="ko-KR" altLang="en-US" sz="1600" dirty="0" smtClean="0">
                <a:ea typeface="굴림" pitchFamily="50" charset="-127"/>
              </a:rPr>
              <a:t> </a:t>
            </a:r>
            <a:r>
              <a:rPr lang="en-US" altLang="ko-KR" sz="1600" dirty="0" smtClean="0">
                <a:ea typeface="굴림" pitchFamily="50" charset="-127"/>
              </a:rPr>
              <a:t>depth</a:t>
            </a:r>
            <a:r>
              <a:rPr lang="ko-KR" altLang="en-US" sz="1600" dirty="0" smtClean="0">
                <a:ea typeface="굴림" pitchFamily="50" charset="-127"/>
              </a:rPr>
              <a:t> </a:t>
            </a:r>
            <a:r>
              <a:rPr lang="en-US" altLang="ko-KR" sz="1600" dirty="0">
                <a:ea typeface="굴림" pitchFamily="50" charset="-127"/>
              </a:rPr>
              <a:t>data between blurred depth and edge-preserved </a:t>
            </a:r>
            <a:r>
              <a:rPr lang="en-US" altLang="ko-KR" sz="1600" dirty="0" smtClean="0">
                <a:ea typeface="굴림" pitchFamily="50" charset="-127"/>
              </a:rPr>
              <a:t>is </a:t>
            </a:r>
            <a:r>
              <a:rPr lang="en-US" altLang="ko-KR" sz="1600" dirty="0">
                <a:ea typeface="굴림" pitchFamily="50" charset="-127"/>
              </a:rPr>
              <a:t>better</a:t>
            </a:r>
            <a:r>
              <a:rPr lang="en-US" altLang="ko-KR" sz="1600" dirty="0" smtClean="0">
                <a:ea typeface="굴림" pitchFamily="50" charset="-127"/>
              </a:rPr>
              <a:t>?</a:t>
            </a:r>
            <a:endParaRPr kumimoji="1" lang="ko-KR" altLang="en-US" sz="1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52525483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/>
              <a:t>Flow Chart of View Synthesis Methods</a:t>
            </a:r>
            <a:endParaRPr lang="ko-KR" altLang="en-US" sz="3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3</a:t>
            </a:fld>
            <a:endParaRPr lang="en-US" altLang="ko-KR" dirty="0"/>
          </a:p>
        </p:txBody>
      </p:sp>
      <p:grpSp>
        <p:nvGrpSpPr>
          <p:cNvPr id="44" name="그룹 43"/>
          <p:cNvGrpSpPr/>
          <p:nvPr/>
        </p:nvGrpSpPr>
        <p:grpSpPr>
          <a:xfrm>
            <a:off x="1331640" y="971365"/>
            <a:ext cx="2464381" cy="4922272"/>
            <a:chOff x="1411157" y="920001"/>
            <a:chExt cx="2359376" cy="5456468"/>
          </a:xfrm>
        </p:grpSpPr>
        <p:sp>
          <p:nvSpPr>
            <p:cNvPr id="5" name="TextBox 4"/>
            <p:cNvSpPr txBox="1"/>
            <p:nvPr/>
          </p:nvSpPr>
          <p:spPr>
            <a:xfrm>
              <a:off x="1627181" y="1486997"/>
              <a:ext cx="1297272" cy="30777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Up sampling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86658" y="2047255"/>
              <a:ext cx="1514422" cy="73866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Warping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Interpolation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Hole Filling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25817" y="3030123"/>
              <a:ext cx="1297272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Reliability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Map Creation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25818" y="3796464"/>
              <a:ext cx="1297272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Similarity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Enhancement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86094" y="4567535"/>
              <a:ext cx="1514986" cy="30777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Combination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86658" y="5143599"/>
              <a:ext cx="1514422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Chroma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Decimation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35191" y="920001"/>
              <a:ext cx="10812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Texture</a:t>
              </a:r>
              <a:endParaRPr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61294" y="922249"/>
              <a:ext cx="10092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Depth</a:t>
              </a:r>
              <a:endParaRPr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직선 화살표 연결선 12"/>
            <p:cNvCxnSpPr/>
            <p:nvPr/>
          </p:nvCxnSpPr>
          <p:spPr>
            <a:xfrm>
              <a:off x="3239875" y="1239012"/>
              <a:ext cx="1" cy="80824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화살표 연결선 13"/>
            <p:cNvCxnSpPr/>
            <p:nvPr/>
          </p:nvCxnSpPr>
          <p:spPr>
            <a:xfrm flipH="1">
              <a:off x="2275816" y="1236765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화살표 연결선 14"/>
            <p:cNvCxnSpPr/>
            <p:nvPr/>
          </p:nvCxnSpPr>
          <p:spPr>
            <a:xfrm>
              <a:off x="2274454" y="1794773"/>
              <a:ext cx="0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화살표 연결선 15"/>
            <p:cNvCxnSpPr/>
            <p:nvPr/>
          </p:nvCxnSpPr>
          <p:spPr>
            <a:xfrm flipH="1">
              <a:off x="2273206" y="2782138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화살표 연결선 16"/>
            <p:cNvCxnSpPr/>
            <p:nvPr/>
          </p:nvCxnSpPr>
          <p:spPr>
            <a:xfrm flipH="1">
              <a:off x="3239876" y="2777587"/>
              <a:ext cx="1" cy="178994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화살표 연결선 17"/>
            <p:cNvCxnSpPr/>
            <p:nvPr/>
          </p:nvCxnSpPr>
          <p:spPr>
            <a:xfrm flipH="1">
              <a:off x="2274453" y="3553343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>
              <a:off x="1411157" y="2416587"/>
              <a:ext cx="57493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화살표 연결선 19"/>
            <p:cNvCxnSpPr/>
            <p:nvPr/>
          </p:nvCxnSpPr>
          <p:spPr>
            <a:xfrm>
              <a:off x="1411157" y="4062130"/>
              <a:ext cx="21465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>
              <a:off x="1411157" y="2418799"/>
              <a:ext cx="0" cy="23134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화살표 연결선 21"/>
            <p:cNvCxnSpPr/>
            <p:nvPr/>
          </p:nvCxnSpPr>
          <p:spPr>
            <a:xfrm flipH="1">
              <a:off x="2273090" y="4324102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화살표 연결선 22"/>
            <p:cNvCxnSpPr>
              <a:endCxn id="9" idx="1"/>
            </p:cNvCxnSpPr>
            <p:nvPr/>
          </p:nvCxnSpPr>
          <p:spPr>
            <a:xfrm flipV="1">
              <a:off x="1411157" y="4721424"/>
              <a:ext cx="574937" cy="860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화살표 연결선 23"/>
            <p:cNvCxnSpPr/>
            <p:nvPr/>
          </p:nvCxnSpPr>
          <p:spPr>
            <a:xfrm flipH="1">
              <a:off x="2742389" y="4895614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화살표 연결선 24"/>
            <p:cNvCxnSpPr/>
            <p:nvPr/>
          </p:nvCxnSpPr>
          <p:spPr>
            <a:xfrm flipH="1">
              <a:off x="2733256" y="5666819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192632" y="5914804"/>
              <a:ext cx="10812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Synthesis</a:t>
              </a:r>
            </a:p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Output</a:t>
              </a:r>
              <a:endParaRPr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5471676" y="1159298"/>
            <a:ext cx="2556708" cy="4717974"/>
            <a:chOff x="5183644" y="1247363"/>
            <a:chExt cx="2179359" cy="4850681"/>
          </a:xfrm>
        </p:grpSpPr>
        <p:sp>
          <p:nvSpPr>
            <p:cNvPr id="27" name="TextBox 26"/>
            <p:cNvSpPr txBox="1"/>
            <p:nvPr/>
          </p:nvSpPr>
          <p:spPr>
            <a:xfrm>
              <a:off x="6065731" y="1824297"/>
              <a:ext cx="1297272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Mapping to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Target View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57187" y="3375987"/>
              <a:ext cx="1514422" cy="30777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Texture Mapping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cxnSp>
          <p:nvCxnSpPr>
            <p:cNvPr id="29" name="직선 화살표 연결선 28"/>
            <p:cNvCxnSpPr/>
            <p:nvPr/>
          </p:nvCxnSpPr>
          <p:spPr>
            <a:xfrm>
              <a:off x="6714368" y="3128002"/>
              <a:ext cx="0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화살표 연결선 29"/>
            <p:cNvCxnSpPr/>
            <p:nvPr/>
          </p:nvCxnSpPr>
          <p:spPr>
            <a:xfrm flipH="1">
              <a:off x="6245230" y="5388394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704606" y="5636379"/>
              <a:ext cx="10812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Synthesis</a:t>
              </a:r>
            </a:p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Output</a:t>
              </a:r>
              <a:endParaRPr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065730" y="2604782"/>
              <a:ext cx="1297272" cy="52322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Filtering by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Median Filter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457187" y="3938335"/>
              <a:ext cx="1514422" cy="30777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Hole Filling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71293" y="4496026"/>
              <a:ext cx="1514422" cy="30777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Blending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471293" y="5067538"/>
              <a:ext cx="1514422" cy="30777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err="1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Inpainting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183644" y="1247363"/>
              <a:ext cx="10812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Texture</a:t>
              </a:r>
              <a:endParaRPr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209747" y="1249611"/>
              <a:ext cx="10092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Depth</a:t>
              </a:r>
              <a:endParaRPr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8" name="직선 화살표 연결선 37"/>
            <p:cNvCxnSpPr/>
            <p:nvPr/>
          </p:nvCxnSpPr>
          <p:spPr>
            <a:xfrm flipH="1">
              <a:off x="5724267" y="1564127"/>
              <a:ext cx="4" cy="181186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화살표 연결선 38"/>
            <p:cNvCxnSpPr/>
            <p:nvPr/>
          </p:nvCxnSpPr>
          <p:spPr>
            <a:xfrm flipH="1">
              <a:off x="6714366" y="1564825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화살표 연결선 39"/>
            <p:cNvCxnSpPr/>
            <p:nvPr/>
          </p:nvCxnSpPr>
          <p:spPr>
            <a:xfrm flipH="1">
              <a:off x="6714367" y="2347517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화살표 연결선 40"/>
            <p:cNvCxnSpPr/>
            <p:nvPr/>
          </p:nvCxnSpPr>
          <p:spPr>
            <a:xfrm>
              <a:off x="6228504" y="3683764"/>
              <a:ext cx="0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화살표 연결선 41"/>
            <p:cNvCxnSpPr/>
            <p:nvPr/>
          </p:nvCxnSpPr>
          <p:spPr>
            <a:xfrm>
              <a:off x="6228504" y="4246112"/>
              <a:ext cx="0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화살표 연결선 42"/>
            <p:cNvCxnSpPr/>
            <p:nvPr/>
          </p:nvCxnSpPr>
          <p:spPr>
            <a:xfrm>
              <a:off x="6245230" y="4810071"/>
              <a:ext cx="0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1835696" y="6097383"/>
            <a:ext cx="12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VSRS 1D Fast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00192" y="6095894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VSRS 3.5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49" name="직선 연결선 48"/>
          <p:cNvCxnSpPr>
            <a:stCxn id="2" idx="2"/>
          </p:cNvCxnSpPr>
          <p:nvPr/>
        </p:nvCxnSpPr>
        <p:spPr bwMode="auto">
          <a:xfrm>
            <a:off x="4572000" y="762000"/>
            <a:ext cx="0" cy="569133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hlink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6245028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VSRS 1D Fast vs. VSRS 3.5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649216" y="6481101"/>
            <a:ext cx="2133600" cy="365125"/>
          </a:xfrm>
        </p:spPr>
        <p:txBody>
          <a:bodyPr/>
          <a:lstStyle/>
          <a:p>
            <a:fld id="{93FFB738-4C49-4248-AFFC-C01ADEDF19E1}" type="slidenum">
              <a:rPr lang="en-US" altLang="ko-KR" smtClean="0"/>
              <a:pPr/>
              <a:t>4</a:t>
            </a:fld>
            <a:endParaRPr lang="en-US" altLang="ko-KR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558095"/>
              </p:ext>
            </p:extLst>
          </p:nvPr>
        </p:nvGraphicFramePr>
        <p:xfrm>
          <a:off x="395536" y="1628800"/>
          <a:ext cx="8424937" cy="3744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9567"/>
                <a:gridCol w="3312685"/>
                <a:gridCol w="3312685"/>
              </a:tblGrid>
              <a:tr h="5384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ko-KR" sz="1400" b="1" kern="1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63500"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lt"/>
                        </a:rPr>
                        <a:t>VSRS 1D Fast</a:t>
                      </a:r>
                      <a:endParaRPr lang="ko-KR" sz="1400" kern="100" dirty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63500"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lt"/>
                        </a:rPr>
                        <a:t>VSRS 3.5</a:t>
                      </a:r>
                      <a:endParaRPr lang="ko-KR" sz="1400" kern="100" dirty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anchor="ctr"/>
                </a:tc>
              </a:tr>
              <a:tr h="889190">
                <a:tc>
                  <a:txBody>
                    <a:bodyPr/>
                    <a:lstStyle/>
                    <a:p>
                      <a:pPr indent="63500"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b="1" kern="100" dirty="0" smtClean="0">
                          <a:effectLst/>
                          <a:latin typeface="+mn-lt"/>
                          <a:ea typeface="맑은 고딕"/>
                          <a:cs typeface="Times New Roman"/>
                        </a:rPr>
                        <a:t>Projection to target</a:t>
                      </a:r>
                      <a:r>
                        <a:rPr lang="en-US" altLang="ko-KR" sz="1400" b="1" kern="100" baseline="0" dirty="0" smtClean="0">
                          <a:effectLst/>
                          <a:latin typeface="+mn-lt"/>
                          <a:ea typeface="맑은 고딕"/>
                          <a:cs typeface="Times New Roman"/>
                        </a:rPr>
                        <a:t> viewpoint</a:t>
                      </a:r>
                      <a:endParaRPr lang="ko-KR" sz="1400" b="1" kern="100" dirty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63500"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lt"/>
                        </a:rPr>
                        <a:t>Disparity shifting</a:t>
                      </a:r>
                      <a:r>
                        <a:rPr lang="en-US" sz="1400" kern="100" baseline="0" dirty="0" smtClean="0">
                          <a:effectLst/>
                          <a:latin typeface="+mn-lt"/>
                        </a:rPr>
                        <a:t> </a:t>
                      </a:r>
                      <a:endParaRPr lang="en-US" sz="1400" kern="100" dirty="0" smtClean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63500"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kern="100" dirty="0" smtClean="0">
                          <a:effectLst/>
                          <a:latin typeface="+mn-lt"/>
                        </a:rPr>
                        <a:t>3D image warping </a:t>
                      </a:r>
                      <a:endParaRPr lang="ko-KR" sz="1400" kern="100" dirty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anchor="ctr"/>
                </a:tc>
              </a:tr>
              <a:tr h="889190">
                <a:tc>
                  <a:txBody>
                    <a:bodyPr/>
                    <a:lstStyle/>
                    <a:p>
                      <a:pPr marL="0" marR="0" indent="6350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100" dirty="0" smtClean="0">
                          <a:effectLst/>
                          <a:latin typeface="+mn-lt"/>
                        </a:rPr>
                        <a:t>Mapping to target viewpoint</a:t>
                      </a:r>
                      <a:endParaRPr lang="ko-KR" sz="1400" b="1" kern="100" dirty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63500"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n-lt"/>
                        </a:rPr>
                        <a:t>Interpolation</a:t>
                      </a:r>
                      <a:r>
                        <a:rPr lang="en-US" sz="1400" kern="100" baseline="0" dirty="0" smtClean="0">
                          <a:effectLst/>
                          <a:latin typeface="+mn-lt"/>
                        </a:rPr>
                        <a:t> and processing according to </a:t>
                      </a:r>
                      <a:r>
                        <a:rPr lang="en-US" sz="1400" kern="100" baseline="0" dirty="0" err="1" smtClean="0">
                          <a:effectLst/>
                          <a:latin typeface="+mn-lt"/>
                        </a:rPr>
                        <a:t>disocclusion</a:t>
                      </a:r>
                      <a:r>
                        <a:rPr lang="en-US" sz="1400" kern="100" baseline="0" dirty="0" smtClean="0">
                          <a:effectLst/>
                          <a:latin typeface="+mn-lt"/>
                        </a:rPr>
                        <a:t> and occlusion</a:t>
                      </a:r>
                      <a:endParaRPr lang="en-US" sz="1400" kern="100" dirty="0" smtClean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63500"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kern="100" dirty="0" smtClean="0">
                          <a:effectLst/>
                          <a:latin typeface="+mn-lt"/>
                          <a:ea typeface="맑은 고딕"/>
                          <a:cs typeface="Times New Roman"/>
                        </a:rPr>
                        <a:t>Processing</a:t>
                      </a:r>
                      <a:r>
                        <a:rPr lang="en-US" altLang="ko-KR" sz="1400" kern="100" baseline="0" dirty="0" smtClean="0">
                          <a:effectLst/>
                          <a:latin typeface="+mn-lt"/>
                          <a:ea typeface="맑은 고딕"/>
                          <a:cs typeface="Times New Roman"/>
                        </a:rPr>
                        <a:t> according to </a:t>
                      </a:r>
                      <a:r>
                        <a:rPr lang="en-US" altLang="ko-KR" sz="1400" kern="100" baseline="0" dirty="0" err="1" smtClean="0">
                          <a:effectLst/>
                          <a:latin typeface="+mn-lt"/>
                          <a:ea typeface="맑은 고딕"/>
                          <a:cs typeface="Times New Roman"/>
                        </a:rPr>
                        <a:t>homography</a:t>
                      </a:r>
                      <a:endParaRPr lang="ko-KR" sz="1400" kern="100" dirty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anchor="ctr"/>
                </a:tc>
              </a:tr>
              <a:tr h="538423">
                <a:tc>
                  <a:txBody>
                    <a:bodyPr/>
                    <a:lstStyle/>
                    <a:p>
                      <a:pPr indent="63500"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+mn-lt"/>
                        </a:rPr>
                        <a:t>Hole filling</a:t>
                      </a:r>
                      <a:endParaRPr lang="ko-KR" sz="1400" b="1" kern="100" dirty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63500"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kern="100" dirty="0" smtClean="0">
                          <a:effectLst/>
                          <a:latin typeface="+mn-lt"/>
                          <a:ea typeface="맑은 고딕"/>
                          <a:cs typeface="Times New Roman"/>
                        </a:rPr>
                        <a:t>Line-wise</a:t>
                      </a:r>
                      <a:r>
                        <a:rPr lang="en-US" altLang="ko-KR" sz="1400" kern="100" baseline="0" dirty="0" smtClean="0">
                          <a:effectLst/>
                          <a:latin typeface="+mn-lt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US" altLang="ko-KR" sz="1400" kern="100" dirty="0" smtClean="0">
                          <a:effectLst/>
                          <a:latin typeface="+mn-lt"/>
                          <a:ea typeface="맑은 고딕"/>
                          <a:cs typeface="Times New Roman"/>
                        </a:rPr>
                        <a:t>background extension</a:t>
                      </a:r>
                      <a:endParaRPr lang="ko-KR" sz="1400" kern="100" dirty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6350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00" dirty="0" err="1" smtClean="0">
                          <a:effectLst/>
                          <a:latin typeface="+mn-lt"/>
                        </a:rPr>
                        <a:t>Inpainting</a:t>
                      </a:r>
                      <a:endParaRPr lang="ko-KR" altLang="ko-KR" sz="1400" kern="100" dirty="0" smtClean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anchor="ctr"/>
                </a:tc>
              </a:tr>
              <a:tr h="889190">
                <a:tc>
                  <a:txBody>
                    <a:bodyPr/>
                    <a:lstStyle/>
                    <a:p>
                      <a:pPr indent="63500"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b="1" kern="100" dirty="0" smtClean="0">
                          <a:effectLst/>
                          <a:latin typeface="+mn-lt"/>
                        </a:rPr>
                        <a:t>Combination</a:t>
                      </a:r>
                      <a:r>
                        <a:rPr lang="en-US" altLang="ko-KR" sz="1400" b="1" kern="100" baseline="0" dirty="0" smtClean="0">
                          <a:effectLst/>
                          <a:latin typeface="+mn-lt"/>
                        </a:rPr>
                        <a:t> stage</a:t>
                      </a:r>
                      <a:endParaRPr lang="ko-KR" sz="1400" b="1" kern="100" dirty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indent="63500"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kern="100" dirty="0" smtClean="0">
                          <a:effectLst/>
                          <a:latin typeface="+mn-lt"/>
                          <a:ea typeface="맑은 고딕"/>
                          <a:cs typeface="Times New Roman"/>
                        </a:rPr>
                        <a:t>Similarity enhancement</a:t>
                      </a:r>
                      <a:r>
                        <a:rPr lang="en-US" altLang="ko-KR" sz="1400" kern="100" baseline="0" dirty="0" smtClean="0">
                          <a:effectLst/>
                          <a:latin typeface="+mn-lt"/>
                          <a:ea typeface="맑은 고딕"/>
                          <a:cs typeface="Times New Roman"/>
                        </a:rPr>
                        <a:t> and blending according to reliability map </a:t>
                      </a:r>
                      <a:endParaRPr lang="en-US" altLang="ko-KR" sz="1400" kern="100" dirty="0" smtClean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6350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00" dirty="0" smtClean="0">
                          <a:effectLst/>
                          <a:latin typeface="+mn-lt"/>
                        </a:rPr>
                        <a:t>Blending according to weighting</a:t>
                      </a:r>
                      <a:endParaRPr lang="ko-KR" altLang="ko-KR" sz="1400" kern="100" dirty="0" smtClean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  <a:p>
                      <a:pPr indent="63500" algn="ctr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ko-KR" sz="1400" kern="100" dirty="0">
                        <a:effectLst/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734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80" name="직선 연결선 11279"/>
          <p:cNvCxnSpPr/>
          <p:nvPr/>
        </p:nvCxnSpPr>
        <p:spPr bwMode="auto">
          <a:xfrm>
            <a:off x="4932040" y="879783"/>
            <a:ext cx="0" cy="550864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Process of View Synthesis Methods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5</a:t>
            </a:fld>
            <a:endParaRPr lang="en-US" altLang="ko-KR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48" name="꺾인 연결선 47"/>
          <p:cNvCxnSpPr/>
          <p:nvPr/>
        </p:nvCxnSpPr>
        <p:spPr>
          <a:xfrm>
            <a:off x="899592" y="3192631"/>
            <a:ext cx="7488832" cy="1375539"/>
          </a:xfrm>
          <a:prstGeom prst="bentConnector3">
            <a:avLst>
              <a:gd name="adj1" fmla="val 50000"/>
            </a:avLst>
          </a:prstGeom>
          <a:ln w="317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/>
        </p:nvGrpSpPr>
        <p:grpSpPr>
          <a:xfrm>
            <a:off x="1544689" y="1326478"/>
            <a:ext cx="6339679" cy="5126858"/>
            <a:chOff x="1715943" y="980728"/>
            <a:chExt cx="5951846" cy="5456468"/>
          </a:xfrm>
        </p:grpSpPr>
        <p:sp>
          <p:nvSpPr>
            <p:cNvPr id="9" name="TextBox 8"/>
            <p:cNvSpPr txBox="1"/>
            <p:nvPr/>
          </p:nvSpPr>
          <p:spPr>
            <a:xfrm>
              <a:off x="1931967" y="1547724"/>
              <a:ext cx="1297272" cy="30777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Up sampling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91444" y="2107982"/>
              <a:ext cx="1514422" cy="7386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Warping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Interpolation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Hole Filling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30603" y="3090850"/>
              <a:ext cx="1297272" cy="523220"/>
            </a:xfrm>
            <a:prstGeom prst="rect">
              <a:avLst/>
            </a:prstGeom>
            <a:solidFill>
              <a:schemeClr val="accent3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Reliability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Map Creation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30604" y="3857191"/>
              <a:ext cx="1297272" cy="523220"/>
            </a:xfrm>
            <a:prstGeom prst="rect">
              <a:avLst/>
            </a:prstGeom>
            <a:solidFill>
              <a:schemeClr val="accent3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Similarity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Enhancement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90880" y="4628262"/>
              <a:ext cx="1514986" cy="307777"/>
            </a:xfrm>
            <a:prstGeom prst="rect">
              <a:avLst/>
            </a:prstGeom>
            <a:solidFill>
              <a:schemeClr val="accent3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Combination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91444" y="5204326"/>
              <a:ext cx="1514422" cy="523220"/>
            </a:xfrm>
            <a:prstGeom prst="rect">
              <a:avLst/>
            </a:prstGeom>
            <a:solidFill>
              <a:schemeClr val="accent3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Chroma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Decimation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39977" y="980728"/>
              <a:ext cx="10812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Texture</a:t>
              </a:r>
              <a:endParaRPr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66080" y="982976"/>
              <a:ext cx="10092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Depth</a:t>
              </a:r>
              <a:endParaRPr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7" name="직선 화살표 연결선 16"/>
            <p:cNvCxnSpPr/>
            <p:nvPr/>
          </p:nvCxnSpPr>
          <p:spPr>
            <a:xfrm>
              <a:off x="3544661" y="1299739"/>
              <a:ext cx="1" cy="80824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화살표 연결선 17"/>
            <p:cNvCxnSpPr/>
            <p:nvPr/>
          </p:nvCxnSpPr>
          <p:spPr>
            <a:xfrm flipH="1">
              <a:off x="2580602" y="1297492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화살표 연결선 18"/>
            <p:cNvCxnSpPr/>
            <p:nvPr/>
          </p:nvCxnSpPr>
          <p:spPr>
            <a:xfrm>
              <a:off x="2579240" y="1855500"/>
              <a:ext cx="0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화살표 연결선 19"/>
            <p:cNvCxnSpPr/>
            <p:nvPr/>
          </p:nvCxnSpPr>
          <p:spPr>
            <a:xfrm flipH="1">
              <a:off x="2577992" y="2842865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화살표 연결선 20"/>
            <p:cNvCxnSpPr/>
            <p:nvPr/>
          </p:nvCxnSpPr>
          <p:spPr>
            <a:xfrm flipH="1">
              <a:off x="3544662" y="2838314"/>
              <a:ext cx="1" cy="178994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화살표 연결선 21"/>
            <p:cNvCxnSpPr/>
            <p:nvPr/>
          </p:nvCxnSpPr>
          <p:spPr>
            <a:xfrm flipH="1">
              <a:off x="2579239" y="3614070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>
              <a:off x="1715943" y="2477314"/>
              <a:ext cx="57493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화살표 연결선 23"/>
            <p:cNvCxnSpPr/>
            <p:nvPr/>
          </p:nvCxnSpPr>
          <p:spPr>
            <a:xfrm>
              <a:off x="1715943" y="4122857"/>
              <a:ext cx="21465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/>
            <p:cNvCxnSpPr/>
            <p:nvPr/>
          </p:nvCxnSpPr>
          <p:spPr>
            <a:xfrm>
              <a:off x="1715943" y="2479526"/>
              <a:ext cx="0" cy="23134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화살표 연결선 25"/>
            <p:cNvCxnSpPr/>
            <p:nvPr/>
          </p:nvCxnSpPr>
          <p:spPr>
            <a:xfrm flipH="1">
              <a:off x="2577876" y="4384829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화살표 연결선 26"/>
            <p:cNvCxnSpPr>
              <a:endCxn id="13" idx="1"/>
            </p:cNvCxnSpPr>
            <p:nvPr/>
          </p:nvCxnSpPr>
          <p:spPr>
            <a:xfrm flipV="1">
              <a:off x="1715943" y="4782151"/>
              <a:ext cx="574937" cy="860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화살표 연결선 27"/>
            <p:cNvCxnSpPr/>
            <p:nvPr/>
          </p:nvCxnSpPr>
          <p:spPr>
            <a:xfrm flipH="1">
              <a:off x="3047175" y="4956341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화살표 연결선 28"/>
            <p:cNvCxnSpPr/>
            <p:nvPr/>
          </p:nvCxnSpPr>
          <p:spPr>
            <a:xfrm flipH="1">
              <a:off x="3038042" y="5727546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497418" y="5975531"/>
              <a:ext cx="10812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Synthesis</a:t>
              </a:r>
            </a:p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Output</a:t>
              </a:r>
              <a:endParaRPr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70517" y="1885024"/>
              <a:ext cx="1297272" cy="5232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Mapping to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Target View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761973" y="3436714"/>
              <a:ext cx="1514422" cy="30777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Texture Mapping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cxnSp>
          <p:nvCxnSpPr>
            <p:cNvPr id="33" name="직선 화살표 연결선 32"/>
            <p:cNvCxnSpPr/>
            <p:nvPr/>
          </p:nvCxnSpPr>
          <p:spPr>
            <a:xfrm>
              <a:off x="7019154" y="3188729"/>
              <a:ext cx="0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화살표 연결선 33"/>
            <p:cNvCxnSpPr/>
            <p:nvPr/>
          </p:nvCxnSpPr>
          <p:spPr>
            <a:xfrm flipH="1">
              <a:off x="6550016" y="5449121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6009392" y="5697106"/>
              <a:ext cx="10812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Synthesis</a:t>
              </a:r>
            </a:p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Output</a:t>
              </a:r>
              <a:endParaRPr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370516" y="2665509"/>
              <a:ext cx="1297272" cy="5232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Filtering by</a:t>
              </a:r>
            </a:p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Median Filter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761973" y="3999062"/>
              <a:ext cx="1514422" cy="30777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Hole Filling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776079" y="4556753"/>
              <a:ext cx="1514422" cy="307777"/>
            </a:xfrm>
            <a:prstGeom prst="rect">
              <a:avLst/>
            </a:prstGeom>
            <a:solidFill>
              <a:schemeClr val="accent3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Blending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76079" y="5128265"/>
              <a:ext cx="1514422" cy="307777"/>
            </a:xfrm>
            <a:prstGeom prst="rect">
              <a:avLst/>
            </a:prstGeom>
            <a:solidFill>
              <a:schemeClr val="accent3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err="1" smtClean="0">
                  <a:latin typeface="Arial" pitchFamily="34" charset="0"/>
                  <a:ea typeface="Adobe 명조 Std M" pitchFamily="18" charset="-127"/>
                  <a:cs typeface="Arial" pitchFamily="34" charset="0"/>
                </a:rPr>
                <a:t>Inpainting</a:t>
              </a:r>
              <a:endParaRPr lang="ko-KR" altLang="en-US" sz="1400" dirty="0">
                <a:latin typeface="Arial" pitchFamily="34" charset="0"/>
                <a:ea typeface="Adobe 명조 Std M" pitchFamily="18" charset="-127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8430" y="1308090"/>
              <a:ext cx="10812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Texture</a:t>
              </a:r>
              <a:endParaRPr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514533" y="1310338"/>
              <a:ext cx="10092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Arial" pitchFamily="34" charset="0"/>
                  <a:cs typeface="Arial" pitchFamily="34" charset="0"/>
                </a:rPr>
                <a:t>Depth</a:t>
              </a:r>
              <a:endParaRPr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" name="직선 화살표 연결선 41"/>
            <p:cNvCxnSpPr/>
            <p:nvPr/>
          </p:nvCxnSpPr>
          <p:spPr>
            <a:xfrm flipH="1">
              <a:off x="6029053" y="1624854"/>
              <a:ext cx="4" cy="181186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화살표 연결선 42"/>
            <p:cNvCxnSpPr/>
            <p:nvPr/>
          </p:nvCxnSpPr>
          <p:spPr>
            <a:xfrm flipH="1">
              <a:off x="7019152" y="1625552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직선 화살표 연결선 43"/>
            <p:cNvCxnSpPr/>
            <p:nvPr/>
          </p:nvCxnSpPr>
          <p:spPr>
            <a:xfrm flipH="1">
              <a:off x="7019153" y="2408244"/>
              <a:ext cx="1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직선 화살표 연결선 44"/>
            <p:cNvCxnSpPr/>
            <p:nvPr/>
          </p:nvCxnSpPr>
          <p:spPr>
            <a:xfrm>
              <a:off x="6533290" y="3744491"/>
              <a:ext cx="0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직선 화살표 연결선 45"/>
            <p:cNvCxnSpPr/>
            <p:nvPr/>
          </p:nvCxnSpPr>
          <p:spPr>
            <a:xfrm>
              <a:off x="6533290" y="4306839"/>
              <a:ext cx="0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직선 화살표 연결선 46"/>
            <p:cNvCxnSpPr/>
            <p:nvPr/>
          </p:nvCxnSpPr>
          <p:spPr>
            <a:xfrm>
              <a:off x="6550016" y="4870798"/>
              <a:ext cx="0" cy="247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4020051" y="1369943"/>
              <a:ext cx="1537316" cy="3930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800" b="1" dirty="0" smtClean="0">
                  <a:solidFill>
                    <a:schemeClr val="accent1"/>
                  </a:solidFill>
                </a:rPr>
                <a:t>Warping stage</a:t>
              </a:r>
              <a:endParaRPr lang="ko-KR" altLang="en-US" sz="18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50" name="직선 화살표 연결선 49"/>
            <p:cNvCxnSpPr/>
            <p:nvPr/>
          </p:nvCxnSpPr>
          <p:spPr>
            <a:xfrm flipH="1" flipV="1">
              <a:off x="5113719" y="1783328"/>
              <a:ext cx="1" cy="2279525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직선 화살표 연결선 50"/>
            <p:cNvCxnSpPr/>
            <p:nvPr/>
          </p:nvCxnSpPr>
          <p:spPr>
            <a:xfrm flipV="1">
              <a:off x="4358665" y="1749544"/>
              <a:ext cx="0" cy="814482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직선 화살표 연결선 51"/>
            <p:cNvCxnSpPr/>
            <p:nvPr/>
          </p:nvCxnSpPr>
          <p:spPr>
            <a:xfrm>
              <a:off x="5113720" y="4062853"/>
              <a:ext cx="0" cy="1325594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직선 화살표 연결선 52"/>
            <p:cNvCxnSpPr/>
            <p:nvPr/>
          </p:nvCxnSpPr>
          <p:spPr>
            <a:xfrm>
              <a:off x="4358665" y="2564026"/>
              <a:ext cx="0" cy="2824421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3728089" y="5388447"/>
              <a:ext cx="2197265" cy="393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800" b="1" dirty="0" smtClean="0">
                  <a:solidFill>
                    <a:schemeClr val="accent3"/>
                  </a:solidFill>
                </a:rPr>
                <a:t>Combination stage</a:t>
              </a:r>
              <a:endParaRPr lang="ko-KR" altLang="en-US" sz="18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2322106" y="944693"/>
            <a:ext cx="12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VSRS 1D Fast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04703" y="970856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VSRS 3.5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60" name="직선 화살표 연결선 59"/>
          <p:cNvCxnSpPr/>
          <p:nvPr/>
        </p:nvCxnSpPr>
        <p:spPr bwMode="auto">
          <a:xfrm flipH="1">
            <a:off x="3707904" y="1124744"/>
            <a:ext cx="1224136" cy="0"/>
          </a:xfrm>
          <a:prstGeom prst="straightConnector1">
            <a:avLst/>
          </a:prstGeom>
          <a:solidFill>
            <a:schemeClr val="accent1"/>
          </a:solidFill>
          <a:ln w="1524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63" name="직선 화살표 연결선 62"/>
          <p:cNvCxnSpPr/>
          <p:nvPr/>
        </p:nvCxnSpPr>
        <p:spPr bwMode="auto">
          <a:xfrm flipV="1">
            <a:off x="4932040" y="1124744"/>
            <a:ext cx="1185867" cy="1"/>
          </a:xfrm>
          <a:prstGeom prst="straightConnector1">
            <a:avLst/>
          </a:prstGeom>
          <a:solidFill>
            <a:schemeClr val="accent1"/>
          </a:solidFill>
          <a:ln w="1524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5304137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 Evaluation </a:t>
            </a:r>
            <a:r>
              <a:rPr lang="en-US" altLang="ko-KR" dirty="0"/>
              <a:t>(</a:t>
            </a:r>
            <a:r>
              <a:rPr lang="en-US" altLang="ko-KR" dirty="0" smtClean="0"/>
              <a:t>1)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Synthesis quality</a:t>
            </a:r>
          </a:p>
          <a:p>
            <a:pPr lvl="1"/>
            <a:r>
              <a:rPr lang="en-US" altLang="ko-KR" dirty="0" smtClean="0"/>
              <a:t>Goal: To compare synthesis results generated by the original depth data</a:t>
            </a:r>
          </a:p>
          <a:p>
            <a:pPr lvl="1"/>
            <a:r>
              <a:rPr lang="en-US" altLang="ko-KR" dirty="0" smtClean="0"/>
              <a:t>Differences in PSNR values between the original and original synthesis sequences </a:t>
            </a:r>
          </a:p>
          <a:p>
            <a:pPr lvl="1"/>
            <a:r>
              <a:rPr lang="en-US" altLang="ko-KR" dirty="0" smtClean="0"/>
              <a:t>Performance comparison between results at each stage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6</a:t>
            </a:fld>
            <a:endParaRPr lang="en-US" altLang="ko-KR" dirty="0"/>
          </a:p>
        </p:txBody>
      </p:sp>
      <p:sp>
        <p:nvSpPr>
          <p:cNvPr id="5" name="직사각형 4"/>
          <p:cNvSpPr/>
          <p:nvPr/>
        </p:nvSpPr>
        <p:spPr bwMode="auto">
          <a:xfrm>
            <a:off x="1646020" y="3429000"/>
            <a:ext cx="1326750" cy="1152128"/>
          </a:xfrm>
          <a:prstGeom prst="rect">
            <a:avLst/>
          </a:prstGeom>
          <a:noFill/>
          <a:ln w="15240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93255" y="3855193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Original</a:t>
            </a:r>
            <a:endParaRPr lang="ko-KR" altLang="en-US" dirty="0"/>
          </a:p>
        </p:txBody>
      </p:sp>
      <p:cxnSp>
        <p:nvCxnSpPr>
          <p:cNvPr id="9" name="직선 연결선 8"/>
          <p:cNvCxnSpPr>
            <a:stCxn id="5" idx="3"/>
          </p:cNvCxnSpPr>
          <p:nvPr/>
        </p:nvCxnSpPr>
        <p:spPr bwMode="auto">
          <a:xfrm flipV="1">
            <a:off x="2972770" y="4002657"/>
            <a:ext cx="918400" cy="2407"/>
          </a:xfrm>
          <a:prstGeom prst="line">
            <a:avLst/>
          </a:prstGeom>
          <a:solidFill>
            <a:schemeClr val="accent1"/>
          </a:solidFill>
          <a:ln w="15240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0" name="직사각형 9"/>
          <p:cNvSpPr/>
          <p:nvPr/>
        </p:nvSpPr>
        <p:spPr bwMode="auto">
          <a:xfrm>
            <a:off x="3921588" y="3498601"/>
            <a:ext cx="1097824" cy="10081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524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094" y="374747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/>
              <a:t>View </a:t>
            </a:r>
          </a:p>
          <a:p>
            <a:pPr algn="ctr"/>
            <a:r>
              <a:rPr lang="en-US" altLang="ko-KR" dirty="0" smtClean="0"/>
              <a:t>Synthesis</a:t>
            </a:r>
            <a:endParaRPr lang="ko-KR" altLang="en-US" dirty="0"/>
          </a:p>
        </p:txBody>
      </p:sp>
      <p:cxnSp>
        <p:nvCxnSpPr>
          <p:cNvPr id="12" name="직선 연결선 11"/>
          <p:cNvCxnSpPr/>
          <p:nvPr/>
        </p:nvCxnSpPr>
        <p:spPr bwMode="auto">
          <a:xfrm flipV="1">
            <a:off x="5019412" y="3996662"/>
            <a:ext cx="918400" cy="2407"/>
          </a:xfrm>
          <a:prstGeom prst="line">
            <a:avLst/>
          </a:prstGeom>
          <a:solidFill>
            <a:schemeClr val="accent1"/>
          </a:solidFill>
          <a:ln w="15240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029882" y="3851399"/>
            <a:ext cx="156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Original synthesis</a:t>
            </a:r>
            <a:endParaRPr lang="ko-KR" altLang="en-US" dirty="0"/>
          </a:p>
        </p:txBody>
      </p:sp>
      <p:cxnSp>
        <p:nvCxnSpPr>
          <p:cNvPr id="15" name="꺾인 연결선 14"/>
          <p:cNvCxnSpPr>
            <a:stCxn id="5" idx="2"/>
            <a:endCxn id="13" idx="2"/>
          </p:cNvCxnSpPr>
          <p:nvPr/>
        </p:nvCxnSpPr>
        <p:spPr bwMode="auto">
          <a:xfrm rot="5400000" flipH="1" flipV="1">
            <a:off x="4350276" y="2118295"/>
            <a:ext cx="421952" cy="4503714"/>
          </a:xfrm>
          <a:prstGeom prst="bentConnector3">
            <a:avLst>
              <a:gd name="adj1" fmla="val -137997"/>
            </a:avLst>
          </a:prstGeom>
          <a:solidFill>
            <a:schemeClr val="accent1"/>
          </a:solidFill>
          <a:ln w="1524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직선 화살표 연결선 18"/>
          <p:cNvCxnSpPr/>
          <p:nvPr/>
        </p:nvCxnSpPr>
        <p:spPr bwMode="auto">
          <a:xfrm>
            <a:off x="4561252" y="5157192"/>
            <a:ext cx="0" cy="504056"/>
          </a:xfrm>
          <a:prstGeom prst="straightConnector1">
            <a:avLst/>
          </a:prstGeom>
          <a:solidFill>
            <a:schemeClr val="accent1"/>
          </a:solidFill>
          <a:ln w="1524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4071406" y="5661248"/>
            <a:ext cx="979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Difference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0594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-9993" y="622956"/>
            <a:ext cx="9144000" cy="5562600"/>
          </a:xfrm>
          <a:prstGeom prst="roundRect">
            <a:avLst>
              <a:gd name="adj" fmla="val 16667"/>
            </a:avLst>
          </a:prstGeom>
          <a:noFill/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v"/>
              <a:defRPr kumimoji="1"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10000"/>
              <a:buFont typeface="Wingdings" pitchFamily="2" charset="2"/>
              <a:buChar char="§"/>
              <a:defRPr kumimoji="1" sz="2200">
                <a:solidFill>
                  <a:srgbClr val="000066"/>
                </a:solidFill>
                <a:latin typeface="+mn-lt"/>
                <a:ea typeface="굴림" pitchFamily="50" charset="-127"/>
              </a:defRPr>
            </a:lvl2pPr>
            <a:lvl3pPr marL="11430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kumimoji="1" sz="2000">
                <a:solidFill>
                  <a:schemeClr val="accent2"/>
                </a:solidFill>
                <a:latin typeface="+mn-lt"/>
                <a:ea typeface="굴림" pitchFamily="50" charset="-127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kumimoji="1" sz="1800">
                <a:solidFill>
                  <a:schemeClr val="tx1"/>
                </a:solidFill>
                <a:latin typeface="+mn-lt"/>
                <a:ea typeface="굴림" pitchFamily="50" charset="-127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+mn-lt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+mn-lt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+mn-lt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+mn-lt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+mn-lt"/>
                <a:ea typeface="굴림" pitchFamily="50" charset="-127"/>
              </a:defRPr>
            </a:lvl9pPr>
          </a:lstStyle>
          <a:p>
            <a:r>
              <a:rPr lang="en-US" altLang="ko-KR" dirty="0" smtClean="0"/>
              <a:t>Performance improvement</a:t>
            </a:r>
          </a:p>
          <a:p>
            <a:pPr lvl="1"/>
            <a:r>
              <a:rPr lang="en-US" altLang="ko-KR" dirty="0" smtClean="0"/>
              <a:t>Combination stage in VSRS 1D fast </a:t>
            </a:r>
          </a:p>
          <a:p>
            <a:pPr lvl="1"/>
            <a:r>
              <a:rPr lang="en-US" altLang="ko-KR" dirty="0" smtClean="0"/>
              <a:t>Gain = Final result – result of warping stage (PSNR)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Result for Synthesis Performance</a:t>
            </a:r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8612116"/>
              </p:ext>
            </p:extLst>
          </p:nvPr>
        </p:nvGraphicFramePr>
        <p:xfrm>
          <a:off x="289021" y="2383384"/>
          <a:ext cx="8568955" cy="38164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6"/>
                <a:gridCol w="816091"/>
                <a:gridCol w="816091"/>
                <a:gridCol w="816091"/>
                <a:gridCol w="816091"/>
                <a:gridCol w="816091"/>
                <a:gridCol w="816091"/>
                <a:gridCol w="816091"/>
                <a:gridCol w="816091"/>
                <a:gridCol w="816091"/>
              </a:tblGrid>
              <a:tr h="693895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 smtClean="0">
                          <a:effectLst/>
                        </a:rPr>
                        <a:t>Results of warping stage </a:t>
                      </a:r>
                      <a:r>
                        <a:rPr lang="en-US" sz="1400" kern="100" dirty="0">
                          <a:effectLst/>
                        </a:rPr>
                        <a:t>(dB)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Final Results (dB)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Gain (dB)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46948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Method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1D fast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VSRS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∆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1D fast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VSRS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∆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1D fast</a:t>
                      </a:r>
                      <a:endParaRPr lang="ko-KR" sz="14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VSRS</a:t>
                      </a:r>
                      <a:endParaRPr lang="ko-KR" sz="14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∆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  <a:tr h="693895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Dancer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40.8872</a:t>
                      </a:r>
                      <a:endParaRPr lang="ko-KR" sz="14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37.4513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3.4359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42.4126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39.1757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3.2369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1.5254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1.7244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-0.1990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693895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Kendo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35.3161</a:t>
                      </a:r>
                      <a:endParaRPr lang="ko-KR" sz="14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36.0073</a:t>
                      </a:r>
                      <a:endParaRPr lang="ko-KR" sz="14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-0.6912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37.1833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37.4609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-0.2776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1.8672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1.4536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0.4136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693895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Balloons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34.3989</a:t>
                      </a:r>
                      <a:endParaRPr lang="ko-KR" sz="14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35.3905</a:t>
                      </a:r>
                      <a:endParaRPr lang="ko-KR" sz="14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-0.9916</a:t>
                      </a:r>
                      <a:endParaRPr lang="ko-KR" sz="14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36.3434</a:t>
                      </a:r>
                      <a:endParaRPr lang="ko-KR" sz="14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36.4584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-0.1150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1.9445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1.0679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0.8766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693895"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Newspaper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28.6552</a:t>
                      </a:r>
                      <a:endParaRPr lang="ko-KR" sz="14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30.8054</a:t>
                      </a:r>
                      <a:endParaRPr lang="ko-KR" sz="14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-2.1502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33.2104</a:t>
                      </a:r>
                      <a:endParaRPr lang="ko-KR" sz="14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32.8799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0.3305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4.5552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2.0745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2.4807</a:t>
                      </a:r>
                      <a:endParaRPr lang="ko-KR" sz="14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7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818459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/>
              <a:t>Comparison of Synthesis Performance</a:t>
            </a:r>
            <a:endParaRPr lang="ko-KR" altLang="en-US" sz="3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8</a:t>
            </a:fld>
            <a:endParaRPr lang="en-US" altLang="ko-KR" dirty="0"/>
          </a:p>
        </p:txBody>
      </p:sp>
      <p:graphicFrame>
        <p:nvGraphicFramePr>
          <p:cNvPr id="5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8064201"/>
              </p:ext>
            </p:extLst>
          </p:nvPr>
        </p:nvGraphicFramePr>
        <p:xfrm>
          <a:off x="899592" y="1484784"/>
          <a:ext cx="748883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7813468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 Evaluation (2)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Quality of coding error compensation</a:t>
            </a:r>
          </a:p>
          <a:p>
            <a:pPr lvl="1"/>
            <a:r>
              <a:rPr lang="en-US" altLang="ko-KR" sz="2000" dirty="0"/>
              <a:t>Goal: To compare synthesis results generated by the </a:t>
            </a:r>
            <a:r>
              <a:rPr lang="en-US" altLang="ko-KR" sz="2000" dirty="0" smtClean="0"/>
              <a:t>coded depth data</a:t>
            </a:r>
          </a:p>
          <a:p>
            <a:pPr lvl="1"/>
            <a:r>
              <a:rPr lang="en-US" altLang="ko-KR" sz="2000" dirty="0" smtClean="0"/>
              <a:t>Two depth data</a:t>
            </a:r>
          </a:p>
          <a:p>
            <a:pPr lvl="2"/>
            <a:r>
              <a:rPr lang="en-US" altLang="ko-KR" sz="1800" dirty="0" smtClean="0"/>
              <a:t>VSO on: relatively blurred depth data due to VSO</a:t>
            </a:r>
          </a:p>
          <a:p>
            <a:pPr lvl="2"/>
            <a:r>
              <a:rPr lang="en-US" altLang="ko-KR" sz="1800" dirty="0" smtClean="0"/>
              <a:t>VSO off: edge preserved depth data</a:t>
            </a:r>
          </a:p>
          <a:p>
            <a:pPr lvl="1"/>
            <a:r>
              <a:rPr lang="en-US" altLang="ko-KR" sz="2000" dirty="0" smtClean="0"/>
              <a:t>Differences </a:t>
            </a:r>
            <a:r>
              <a:rPr lang="en-US" altLang="ko-KR" sz="2000" dirty="0"/>
              <a:t>in PSNR </a:t>
            </a:r>
            <a:r>
              <a:rPr lang="en-US" altLang="ko-KR" sz="2000" dirty="0" smtClean="0"/>
              <a:t>values between the original </a:t>
            </a:r>
            <a:r>
              <a:rPr lang="en-US" altLang="ko-KR" sz="2000" dirty="0"/>
              <a:t>and </a:t>
            </a:r>
            <a:r>
              <a:rPr lang="en-US" altLang="ko-KR" sz="2000" dirty="0" smtClean="0"/>
              <a:t>encoded synthesis </a:t>
            </a:r>
            <a:r>
              <a:rPr lang="en-US" altLang="ko-KR" sz="2000" dirty="0"/>
              <a:t>sequences </a:t>
            </a:r>
            <a:endParaRPr lang="en-US" altLang="ko-KR" sz="2000" dirty="0" smtClean="0"/>
          </a:p>
          <a:p>
            <a:pPr lvl="1"/>
            <a:r>
              <a:rPr lang="en-US" altLang="ko-KR" sz="2000" dirty="0"/>
              <a:t>Performance comparison between </a:t>
            </a:r>
            <a:r>
              <a:rPr lang="en-US" altLang="ko-KR" sz="2000" dirty="0" smtClean="0"/>
              <a:t>results at each stage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9</a:t>
            </a:fld>
            <a:endParaRPr lang="en-US" altLang="ko-KR" dirty="0"/>
          </a:p>
        </p:txBody>
      </p:sp>
      <p:grpSp>
        <p:nvGrpSpPr>
          <p:cNvPr id="28" name="그룹 27"/>
          <p:cNvGrpSpPr/>
          <p:nvPr/>
        </p:nvGrpSpPr>
        <p:grpSpPr>
          <a:xfrm>
            <a:off x="689076" y="4293096"/>
            <a:ext cx="7483324" cy="2016224"/>
            <a:chOff x="689076" y="4000751"/>
            <a:chExt cx="7814944" cy="2308569"/>
          </a:xfrm>
        </p:grpSpPr>
        <p:sp>
          <p:nvSpPr>
            <p:cNvPr id="5" name="직사각형 4"/>
            <p:cNvSpPr/>
            <p:nvPr/>
          </p:nvSpPr>
          <p:spPr bwMode="auto">
            <a:xfrm>
              <a:off x="689076" y="5157192"/>
              <a:ext cx="1326750" cy="1152128"/>
            </a:xfrm>
            <a:prstGeom prst="rect">
              <a:avLst/>
            </a:prstGeom>
            <a:noFill/>
            <a:ln w="1524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58523" y="5462888"/>
              <a:ext cx="1215688" cy="599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dirty="0" smtClean="0"/>
                <a:t>Encoded</a:t>
              </a:r>
            </a:p>
            <a:p>
              <a:pPr algn="ctr"/>
              <a:r>
                <a:rPr lang="en-US" altLang="ko-KR" dirty="0" smtClean="0"/>
                <a:t>(VSO on/off)</a:t>
              </a:r>
              <a:endParaRPr lang="ko-KR" altLang="en-US" dirty="0"/>
            </a:p>
          </p:txBody>
        </p:sp>
        <p:cxnSp>
          <p:nvCxnSpPr>
            <p:cNvPr id="7" name="직선 연결선 6"/>
            <p:cNvCxnSpPr>
              <a:stCxn id="5" idx="3"/>
            </p:cNvCxnSpPr>
            <p:nvPr/>
          </p:nvCxnSpPr>
          <p:spPr bwMode="auto">
            <a:xfrm flipV="1">
              <a:off x="2015826" y="5730849"/>
              <a:ext cx="918400" cy="2407"/>
            </a:xfrm>
            <a:prstGeom prst="line">
              <a:avLst/>
            </a:prstGeom>
            <a:solidFill>
              <a:schemeClr val="accent1"/>
            </a:solidFill>
            <a:ln w="1524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8" name="직사각형 7"/>
            <p:cNvSpPr/>
            <p:nvPr/>
          </p:nvSpPr>
          <p:spPr bwMode="auto">
            <a:xfrm>
              <a:off x="2964644" y="5226793"/>
              <a:ext cx="1097824" cy="100811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524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62150" y="5475663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dirty="0" smtClean="0"/>
                <a:t>View </a:t>
              </a:r>
            </a:p>
            <a:p>
              <a:pPr algn="ctr"/>
              <a:r>
                <a:rPr lang="en-US" altLang="ko-KR" dirty="0" smtClean="0"/>
                <a:t>Synthesis</a:t>
              </a:r>
              <a:endParaRPr lang="ko-KR" altLang="en-US" dirty="0"/>
            </a:p>
          </p:txBody>
        </p:sp>
        <p:cxnSp>
          <p:nvCxnSpPr>
            <p:cNvPr id="10" name="직선 연결선 9"/>
            <p:cNvCxnSpPr/>
            <p:nvPr/>
          </p:nvCxnSpPr>
          <p:spPr bwMode="auto">
            <a:xfrm flipV="1">
              <a:off x="4062468" y="5724854"/>
              <a:ext cx="918400" cy="2407"/>
            </a:xfrm>
            <a:prstGeom prst="line">
              <a:avLst/>
            </a:prstGeom>
            <a:solidFill>
              <a:schemeClr val="accent1"/>
            </a:solidFill>
            <a:ln w="1524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4932040" y="5579591"/>
              <a:ext cx="15872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Encoded synthesis</a:t>
              </a:r>
              <a:endParaRPr lang="ko-KR" altLang="en-US" dirty="0"/>
            </a:p>
          </p:txBody>
        </p:sp>
        <p:sp>
          <p:nvSpPr>
            <p:cNvPr id="16" name="직사각형 15"/>
            <p:cNvSpPr/>
            <p:nvPr/>
          </p:nvSpPr>
          <p:spPr bwMode="auto">
            <a:xfrm>
              <a:off x="4521668" y="4000751"/>
              <a:ext cx="1326750" cy="1152128"/>
            </a:xfrm>
            <a:prstGeom prst="rect">
              <a:avLst/>
            </a:prstGeom>
            <a:noFill/>
            <a:ln w="1524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88024" y="4426944"/>
              <a:ext cx="8322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Original</a:t>
              </a:r>
              <a:endParaRPr lang="ko-KR" altLang="en-US" dirty="0"/>
            </a:p>
          </p:txBody>
        </p:sp>
        <p:cxnSp>
          <p:nvCxnSpPr>
            <p:cNvPr id="18" name="꺾인 연결선 17"/>
            <p:cNvCxnSpPr>
              <a:stCxn id="11" idx="3"/>
              <a:endCxn id="16" idx="3"/>
            </p:cNvCxnSpPr>
            <p:nvPr/>
          </p:nvCxnSpPr>
          <p:spPr bwMode="auto">
            <a:xfrm flipH="1" flipV="1">
              <a:off x="5848418" y="4395331"/>
              <a:ext cx="670916" cy="1338149"/>
            </a:xfrm>
            <a:prstGeom prst="bentConnector3">
              <a:avLst>
                <a:gd name="adj1" fmla="val -34073"/>
              </a:avLst>
            </a:prstGeom>
            <a:solidFill>
              <a:schemeClr val="accent1"/>
            </a:solidFill>
            <a:ln w="1524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직선 화살표 연결선 21"/>
            <p:cNvCxnSpPr/>
            <p:nvPr/>
          </p:nvCxnSpPr>
          <p:spPr bwMode="auto">
            <a:xfrm>
              <a:off x="6876256" y="5152879"/>
              <a:ext cx="648072" cy="0"/>
            </a:xfrm>
            <a:prstGeom prst="straightConnector1">
              <a:avLst/>
            </a:prstGeom>
            <a:solidFill>
              <a:schemeClr val="accent1"/>
            </a:solidFill>
            <a:ln w="1524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7524328" y="5003303"/>
              <a:ext cx="9796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solidFill>
                    <a:srgbClr val="FF0000"/>
                  </a:solidFill>
                </a:rPr>
                <a:t>Difference</a:t>
              </a:r>
              <a:endParaRPr lang="ko-KR" alt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0594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만들기">
      <a:majorFont>
        <a:latin typeface="Tahoma"/>
        <a:ea typeface="HY헤드라인M"/>
        <a:cs typeface=""/>
      </a:majorFont>
      <a:minorFont>
        <a:latin typeface="Tahoma"/>
        <a:ea typeface="새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240" cap="flat" cmpd="sng" algn="ctr">
          <a:solidFill>
            <a:schemeClr val="hlink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240" cap="flat" cmpd="sng" algn="ctr">
          <a:solidFill>
            <a:schemeClr val="hlink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60212</TotalTime>
  <Words>871</Words>
  <Application>Microsoft Office PowerPoint</Application>
  <PresentationFormat>On-screen Show (4:3)</PresentationFormat>
  <Paragraphs>390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Presentation만들기</vt:lpstr>
      <vt:lpstr>PowerPoint Presentation</vt:lpstr>
      <vt:lpstr>Motivation</vt:lpstr>
      <vt:lpstr>Flow Chart of View Synthesis Methods</vt:lpstr>
      <vt:lpstr>VSRS 1D Fast vs. VSRS 3.5</vt:lpstr>
      <vt:lpstr>Process of View Synthesis Methods</vt:lpstr>
      <vt:lpstr>Performance Evaluation (1)</vt:lpstr>
      <vt:lpstr>Result for Synthesis Performance</vt:lpstr>
      <vt:lpstr>Comparison of Synthesis Performance</vt:lpstr>
      <vt:lpstr>Performance Evaluation (2)</vt:lpstr>
      <vt:lpstr>Results for Coding Error Compensation</vt:lpstr>
      <vt:lpstr>Comparison of Coding Error Compensation (1)</vt:lpstr>
      <vt:lpstr>Comparison of Coding Error Compensation (2)</vt:lpstr>
      <vt:lpstr>Performance Evaluation (3)</vt:lpstr>
      <vt:lpstr>Results for Coding Performance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Song</dc:creator>
  <cp:lastModifiedBy>SONG</cp:lastModifiedBy>
  <cp:revision>191</cp:revision>
  <dcterms:created xsi:type="dcterms:W3CDTF">2003-01-13T07:35:44Z</dcterms:created>
  <dcterms:modified xsi:type="dcterms:W3CDTF">2012-10-09T13:06:56Z</dcterms:modified>
</cp:coreProperties>
</file>