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499" r:id="rId2"/>
    <p:sldId id="568" r:id="rId3"/>
    <p:sldId id="580" r:id="rId4"/>
    <p:sldId id="581" r:id="rId5"/>
    <p:sldId id="571" r:id="rId6"/>
    <p:sldId id="572" r:id="rId7"/>
    <p:sldId id="573" r:id="rId8"/>
    <p:sldId id="586" r:id="rId9"/>
    <p:sldId id="578" r:id="rId10"/>
    <p:sldId id="584" r:id="rId11"/>
    <p:sldId id="585" r:id="rId12"/>
    <p:sldId id="574" r:id="rId13"/>
    <p:sldId id="575" r:id="rId14"/>
    <p:sldId id="563" r:id="rId15"/>
  </p:sldIdLst>
  <p:sldSz cx="9144000" cy="6858000" type="screen4x3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3300"/>
    <a:srgbClr val="FF6600"/>
    <a:srgbClr val="006600"/>
    <a:srgbClr val="DDDDDD"/>
    <a:srgbClr val="FFCCFF"/>
    <a:srgbClr val="CCFFCC"/>
    <a:srgbClr val="99FFCC"/>
    <a:srgbClr val="CCEC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43" autoAdjust="0"/>
    <p:restoredTop sz="94231" autoAdjust="0"/>
  </p:normalViewPr>
  <p:slideViewPr>
    <p:cSldViewPr showGuides="1">
      <p:cViewPr>
        <p:scale>
          <a:sx n="115" d="100"/>
          <a:sy n="115" d="100"/>
        </p:scale>
        <p:origin x="-1986" y="-240"/>
      </p:cViewPr>
      <p:guideLst>
        <p:guide orient="horz" pos="572"/>
        <p:guide orient="horz" pos="1706"/>
        <p:guide pos="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9C1B59F-0F09-45E8-A61C-9934C02626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605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BB3762CF-BCDB-4F7D-A4B1-F2B8B9642A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3841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sz="1000" baseline="0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굴림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784225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051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 둘째 수준</a:t>
            </a:r>
          </a:p>
          <a:p>
            <a:pPr lvl="2"/>
            <a:r>
              <a:rPr lang="ko-KR" altLang="en-US" dirty="0" smtClean="0"/>
              <a:t> 셋째 수준</a:t>
            </a:r>
          </a:p>
          <a:p>
            <a:pPr lvl="3"/>
            <a:r>
              <a:rPr lang="ko-KR" altLang="en-US" dirty="0" smtClean="0"/>
              <a:t> 넷째 수준</a:t>
            </a:r>
          </a:p>
          <a:p>
            <a:pPr lvl="4"/>
            <a:r>
              <a:rPr lang="ko-KR" altLang="en-US" dirty="0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5" name="Picture 13" descr="signature_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6519863"/>
            <a:ext cx="14097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</p:sldLayoutIdLst>
  <p:transition>
    <p:fade/>
  </p:transition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200">
          <a:solidFill>
            <a:srgbClr val="000066"/>
          </a:solidFill>
          <a:latin typeface="+mn-lt"/>
          <a:ea typeface="굴림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2000">
          <a:solidFill>
            <a:schemeClr val="accent2"/>
          </a:solidFill>
          <a:latin typeface="+mn-lt"/>
          <a:ea typeface="굴림" pitchFamily="50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5"/>
        </a:buBlip>
        <a:defRPr kumimoji="1" sz="1800">
          <a:solidFill>
            <a:schemeClr val="tx1"/>
          </a:solidFill>
          <a:latin typeface="+mn-lt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1544638" y="4133850"/>
            <a:ext cx="5907087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Jung-Ah Choi, </a:t>
            </a:r>
            <a:r>
              <a:rPr lang="en-US" altLang="ko-KR" sz="2000" b="0" dirty="0" err="1" smtClean="0">
                <a:latin typeface="Tahoma" pitchFamily="34" charset="0"/>
                <a:ea typeface="HY헤드라인M" pitchFamily="18" charset="-127"/>
              </a:rPr>
              <a:t>Cheon</a:t>
            </a: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 Lee, and Yo-Sung Ho</a:t>
            </a: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ko-KR" altLang="en-US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</a:rPr>
              <a:t>October 13</a:t>
            </a:r>
            <a:r>
              <a:rPr lang="en-US" altLang="ko-KR" sz="2000" b="0" baseline="30000" dirty="0" smtClean="0">
                <a:latin typeface="Tahoma" pitchFamily="34" charset="0"/>
              </a:rPr>
              <a:t>th</a:t>
            </a:r>
            <a:r>
              <a:rPr lang="en-US" altLang="ko-KR" sz="2000" b="0" dirty="0" smtClean="0">
                <a:latin typeface="Tahoma" pitchFamily="34" charset="0"/>
              </a:rPr>
              <a:t>, 2012</a:t>
            </a: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1800" b="0" dirty="0" err="1" smtClean="0">
                <a:latin typeface="Tahoma" pitchFamily="34" charset="0"/>
                <a:ea typeface="HY헤드라인M" pitchFamily="18" charset="-127"/>
              </a:rPr>
              <a:t>Gwangju</a:t>
            </a:r>
            <a:r>
              <a:rPr lang="en-US" altLang="ko-KR" sz="1800" b="0" dirty="0" smtClean="0">
                <a:latin typeface="Tahoma" pitchFamily="34" charset="0"/>
                <a:ea typeface="HY헤드라인M" pitchFamily="18" charset="-127"/>
              </a:rPr>
              <a:t> Institute of Science and Technology</a:t>
            </a:r>
            <a:endParaRPr lang="en-US" altLang="ko-KR" sz="1800" b="0" dirty="0"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>
            <a:off x="457200" y="3356992"/>
            <a:ext cx="815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285720" y="2063750"/>
            <a:ext cx="86439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latin typeface="+mj-lt"/>
              </a:rPr>
              <a:t>Throughput Improvement </a:t>
            </a:r>
            <a:r>
              <a:rPr lang="en-US" altLang="ko-KR" sz="3200" dirty="0">
                <a:latin typeface="+mj-lt"/>
              </a:rPr>
              <a:t>on </a:t>
            </a:r>
            <a:r>
              <a:rPr lang="en-US" altLang="ko-KR" sz="3200" dirty="0" smtClean="0">
                <a:latin typeface="+mj-lt"/>
              </a:rPr>
              <a:t>CABAC for Depth Videos </a:t>
            </a:r>
            <a:r>
              <a:rPr lang="en-US" altLang="ko-KR" sz="3200" dirty="0">
                <a:latin typeface="+mj-lt"/>
              </a:rPr>
              <a:t>with </a:t>
            </a:r>
            <a:r>
              <a:rPr lang="en-US" altLang="ko-KR" sz="3200" dirty="0" smtClean="0">
                <a:latin typeface="+mj-lt"/>
              </a:rPr>
              <a:t>Modified Level </a:t>
            </a:r>
            <a:r>
              <a:rPr lang="en-US" altLang="ko-KR" sz="3200" dirty="0">
                <a:latin typeface="+mj-lt"/>
              </a:rPr>
              <a:t>C</a:t>
            </a:r>
            <a:r>
              <a:rPr lang="en-US" altLang="ko-KR" sz="3200" dirty="0" smtClean="0">
                <a:latin typeface="+mj-lt"/>
              </a:rPr>
              <a:t>oding</a:t>
            </a:r>
            <a:endParaRPr lang="ko-KR" altLang="en-US" sz="3200" dirty="0">
              <a:latin typeface="+mj-lt"/>
            </a:endParaRP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0" y="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altLang="ko-KR" sz="1800" b="0" dirty="0">
                <a:solidFill>
                  <a:schemeClr val="tx2"/>
                </a:solidFill>
                <a:latin typeface="Tahoma" pitchFamily="34" charset="0"/>
              </a:rPr>
              <a:t>ISO/IEC JTC1/SC29/WG11</a:t>
            </a:r>
          </a:p>
          <a:p>
            <a:r>
              <a:rPr lang="en-US" altLang="ko-KR" sz="1800" b="0" dirty="0" smtClean="0">
                <a:solidFill>
                  <a:schemeClr val="tx2"/>
                </a:solidFill>
                <a:latin typeface="Tahoma" pitchFamily="34" charset="0"/>
              </a:rPr>
              <a:t>JCT3V-B0123</a:t>
            </a:r>
            <a:endParaRPr lang="en-US" altLang="ko-KR" sz="1800" b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4102" name="Picture 14" descr="signature_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88913"/>
            <a:ext cx="2827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</a:t>
            </a:r>
            <a:r>
              <a:rPr lang="en-US" altLang="ko-KR" dirty="0" smtClean="0"/>
              <a:t>Results 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coeff_abs_level_greater1_flag = 2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10</a:t>
            </a:fld>
            <a:endParaRPr lang="en-US" altLang="ko-KR" dirty="0"/>
          </a:p>
        </p:txBody>
      </p:sp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108096"/>
              </p:ext>
            </p:extLst>
          </p:nvPr>
        </p:nvGraphicFramePr>
        <p:xfrm>
          <a:off x="475857" y="1603856"/>
          <a:ext cx="8161842" cy="3220930"/>
        </p:xfrm>
        <a:graphic>
          <a:graphicData uri="http://schemas.openxmlformats.org/drawingml/2006/table">
            <a:tbl>
              <a:tblPr firstRow="1" firstCol="1" bandRow="1"/>
              <a:tblGrid>
                <a:gridCol w="1503066"/>
                <a:gridCol w="877668"/>
                <a:gridCol w="877668"/>
                <a:gridCol w="877668"/>
                <a:gridCol w="1341924"/>
                <a:gridCol w="1341924"/>
                <a:gridCol w="1341924"/>
              </a:tblGrid>
              <a:tr h="45679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0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1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2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only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only 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coded &amp; </a:t>
                      </a: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Balloons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Newspapercc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GhostTownFly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PoznanHall2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PoznanStreet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UndoDancer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Average</a:t>
                      </a:r>
                      <a:endParaRPr lang="fr-FR" sz="1400" b="1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5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</a:t>
            </a:r>
            <a:r>
              <a:rPr lang="en-US" altLang="ko-KR" dirty="0" smtClean="0"/>
              <a:t>Results (3)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coeff_abs_level_greater1_flag = 0, so coeff_abs_level_greater2_flag = 0</a:t>
            </a:r>
          </a:p>
          <a:p>
            <a:pPr lvl="1"/>
            <a:r>
              <a:rPr lang="en-US" altLang="ko-KR" dirty="0"/>
              <a:t>In most cases, no coding efficiency loss</a:t>
            </a:r>
            <a:endParaRPr lang="ko-KR" altLang="en-US" dirty="0"/>
          </a:p>
          <a:p>
            <a:pPr lvl="1"/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11</a:t>
            </a:fld>
            <a:endParaRPr lang="en-US" altLang="ko-KR" dirty="0"/>
          </a:p>
        </p:txBody>
      </p:sp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069782"/>
              </p:ext>
            </p:extLst>
          </p:nvPr>
        </p:nvGraphicFramePr>
        <p:xfrm>
          <a:off x="475857" y="2348880"/>
          <a:ext cx="8161842" cy="3220930"/>
        </p:xfrm>
        <a:graphic>
          <a:graphicData uri="http://schemas.openxmlformats.org/drawingml/2006/table">
            <a:tbl>
              <a:tblPr firstRow="1" firstCol="1" bandRow="1"/>
              <a:tblGrid>
                <a:gridCol w="1503066"/>
                <a:gridCol w="877668"/>
                <a:gridCol w="877668"/>
                <a:gridCol w="877668"/>
                <a:gridCol w="1341924"/>
                <a:gridCol w="1341924"/>
                <a:gridCol w="1341924"/>
              </a:tblGrid>
              <a:tr h="45679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0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1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2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only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only 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coded &amp; </a:t>
                      </a: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Balloons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Newspapercc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GhostTownFly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PoznanHall2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PoznanStreet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UndoDancer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Average</a:t>
                      </a:r>
                      <a:endParaRPr lang="fr-FR" sz="1400" b="1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5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300" dirty="0" smtClean="0"/>
              <a:t>Do not code </a:t>
            </a:r>
            <a:r>
              <a:rPr lang="en-US" altLang="ko-KR" sz="2300" dirty="0">
                <a:solidFill>
                  <a:srgbClr val="FF0000"/>
                </a:solidFill>
              </a:rPr>
              <a:t>coeff_abs_level_greater1_flag</a:t>
            </a:r>
            <a:r>
              <a:rPr lang="en-US" altLang="ko-KR" sz="2300" dirty="0"/>
              <a:t> and </a:t>
            </a:r>
            <a:r>
              <a:rPr lang="en-US" altLang="ko-KR" sz="2300" dirty="0" smtClean="0">
                <a:solidFill>
                  <a:srgbClr val="FF0000"/>
                </a:solidFill>
              </a:rPr>
              <a:t>coeff_abs_level_greater2_flag</a:t>
            </a:r>
            <a:r>
              <a:rPr lang="en-US" altLang="ko-KR" sz="2300" dirty="0" smtClean="0"/>
              <a:t> in depth coding</a:t>
            </a:r>
            <a:r>
              <a:rPr lang="en-US" altLang="ko-KR" sz="2300" dirty="0"/>
              <a:t/>
            </a:r>
            <a:br>
              <a:rPr lang="en-US" altLang="ko-KR" sz="2300" dirty="0"/>
            </a:br>
            <a:r>
              <a:rPr lang="en-US" altLang="ko-KR" sz="2300" dirty="0" smtClean="0"/>
              <a:t>(empirically determined)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12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29839"/>
              </p:ext>
            </p:extLst>
          </p:nvPr>
        </p:nvGraphicFramePr>
        <p:xfrm>
          <a:off x="1312175" y="2281032"/>
          <a:ext cx="396044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0440"/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(a) </a:t>
                      </a:r>
                      <a:r>
                        <a:rPr lang="en-US" altLang="ko-KR" sz="1700" b="0" i="0" dirty="0" err="1" smtClean="0"/>
                        <a:t>significant_coeff_flag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(b) coeff_abs_level_greater1_flag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(c) coeff_abs_level_greater2_flag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(d) </a:t>
                      </a:r>
                      <a:r>
                        <a:rPr lang="en-US" altLang="ko-KR" sz="1700" b="0" i="0" dirty="0" err="1" smtClean="0"/>
                        <a:t>coeff_sign_flag</a:t>
                      </a:r>
                      <a:endParaRPr lang="ko-KR" altLang="en-US" sz="1700" b="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(e) </a:t>
                      </a:r>
                      <a:r>
                        <a:rPr lang="en-US" altLang="ko-KR" sz="1700" b="0" i="0" dirty="0" err="1" smtClean="0"/>
                        <a:t>coeff_abs_remaining</a:t>
                      </a:r>
                      <a:endParaRPr lang="ko-KR" altLang="en-US" sz="1700" b="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6114073"/>
              </p:ext>
            </p:extLst>
          </p:nvPr>
        </p:nvGraphicFramePr>
        <p:xfrm>
          <a:off x="811939" y="4578987"/>
          <a:ext cx="7490829" cy="1699071"/>
        </p:xfrm>
        <a:graphic>
          <a:graphicData uri="http://schemas.openxmlformats.org/drawingml/2006/table">
            <a:tbl>
              <a:tblPr firstRow="1" firstCol="1" bandRow="1"/>
              <a:tblGrid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</a:tblGrid>
              <a:tr h="3653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(a)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(b)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(c)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(d)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(e)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0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3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3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5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3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5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10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맑은 고딕"/>
                          <a:cs typeface="Tahoma" pitchFamily="34" charset="0"/>
                        </a:rPr>
                        <a:t>17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utoShape 2"/>
          <p:cNvSpPr>
            <a:spLocks noChangeShapeType="1"/>
          </p:cNvSpPr>
          <p:nvPr/>
        </p:nvSpPr>
        <p:spPr bwMode="auto">
          <a:xfrm>
            <a:off x="2483775" y="4407521"/>
            <a:ext cx="5796000" cy="0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800"/>
          </a:p>
        </p:txBody>
      </p:sp>
      <p:sp>
        <p:nvSpPr>
          <p:cNvPr id="9" name="직사각형 8"/>
          <p:cNvSpPr/>
          <p:nvPr/>
        </p:nvSpPr>
        <p:spPr>
          <a:xfrm>
            <a:off x="814159" y="4203472"/>
            <a:ext cx="1681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800" b="1" dirty="0" smtClean="0">
                <a:solidFill>
                  <a:prstClr val="black"/>
                </a:solidFill>
                <a:latin typeface="+mj-lt"/>
              </a:rPr>
              <a:t>Coding order</a:t>
            </a:r>
            <a:endParaRPr lang="ko-KR" altLang="en-US" sz="1800" b="1" dirty="0">
              <a:latin typeface="+mj-lt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062146"/>
              </p:ext>
            </p:extLst>
          </p:nvPr>
        </p:nvGraphicFramePr>
        <p:xfrm>
          <a:off x="5861452" y="2288388"/>
          <a:ext cx="1854000" cy="185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500"/>
                <a:gridCol w="463500"/>
                <a:gridCol w="463500"/>
                <a:gridCol w="463500"/>
              </a:tblGrid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18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-6</a:t>
                      </a:r>
                      <a:endParaRPr lang="ko-KR" altLang="en-US" dirty="0"/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-12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</a:t>
                      </a:r>
                      <a:endParaRPr lang="ko-KR" altLang="en-US" dirty="0"/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직선 화살표 연결선 10"/>
          <p:cNvCxnSpPr/>
          <p:nvPr/>
        </p:nvCxnSpPr>
        <p:spPr bwMode="auto">
          <a:xfrm flipV="1">
            <a:off x="7468357" y="3584532"/>
            <a:ext cx="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2" name="직선 화살표 연결선 11"/>
          <p:cNvCxnSpPr/>
          <p:nvPr/>
        </p:nvCxnSpPr>
        <p:spPr bwMode="auto">
          <a:xfrm flipH="1">
            <a:off x="7058081" y="3487372"/>
            <a:ext cx="349357" cy="30229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3" name="직선 화살표 연결선 12"/>
          <p:cNvCxnSpPr/>
          <p:nvPr/>
        </p:nvCxnSpPr>
        <p:spPr bwMode="auto">
          <a:xfrm flipH="1">
            <a:off x="6503923" y="2986865"/>
            <a:ext cx="870351" cy="82707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4" name="직선 화살표 연결선 13"/>
          <p:cNvCxnSpPr/>
          <p:nvPr/>
        </p:nvCxnSpPr>
        <p:spPr bwMode="auto">
          <a:xfrm flipH="1">
            <a:off x="6024951" y="2475948"/>
            <a:ext cx="1349190" cy="130533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5" name="직선 화살표 연결선 14"/>
          <p:cNvCxnSpPr/>
          <p:nvPr/>
        </p:nvCxnSpPr>
        <p:spPr bwMode="auto">
          <a:xfrm flipH="1">
            <a:off x="6061292" y="2469422"/>
            <a:ext cx="870351" cy="82707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6" name="직선 화살표 연결선 15"/>
          <p:cNvCxnSpPr/>
          <p:nvPr/>
        </p:nvCxnSpPr>
        <p:spPr bwMode="auto">
          <a:xfrm flipH="1">
            <a:off x="6104399" y="2558842"/>
            <a:ext cx="349357" cy="30229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sm"/>
          </a:ln>
          <a:effectLst/>
        </p:spPr>
      </p:cxnSp>
      <p:cxnSp>
        <p:nvCxnSpPr>
          <p:cNvPr id="17" name="직선 화살표 연결선 16"/>
          <p:cNvCxnSpPr/>
          <p:nvPr/>
        </p:nvCxnSpPr>
        <p:spPr bwMode="auto">
          <a:xfrm flipV="1">
            <a:off x="6111091" y="2637542"/>
            <a:ext cx="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4063785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Throughput Efficiency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Maximum number of context coded bins </a:t>
            </a:r>
            <a:r>
              <a:rPr lang="en-CA" altLang="ko-KR" dirty="0" smtClean="0"/>
              <a:t>between </a:t>
            </a:r>
            <a:r>
              <a:rPr lang="en-CA" altLang="ko-KR" dirty="0"/>
              <a:t>HTM </a:t>
            </a:r>
            <a:r>
              <a:rPr lang="en-CA" altLang="ko-KR" dirty="0" smtClean="0"/>
              <a:t>4.0.1 </a:t>
            </a:r>
            <a:r>
              <a:rPr lang="en-CA" altLang="ko-KR" dirty="0"/>
              <a:t>and proposed method in worst-case </a:t>
            </a:r>
            <a:r>
              <a:rPr lang="en-CA" altLang="ko-KR" dirty="0" smtClean="0"/>
              <a:t>scenario</a:t>
            </a:r>
          </a:p>
          <a:p>
            <a:pPr lvl="1"/>
            <a:r>
              <a:rPr lang="en-US" altLang="ko-KR" sz="2150" dirty="0" smtClean="0"/>
              <a:t>Reduces </a:t>
            </a:r>
            <a:r>
              <a:rPr lang="en-US" altLang="ko-KR" sz="2150" dirty="0"/>
              <a:t>the maximum numbers of context bins from </a:t>
            </a:r>
            <a:r>
              <a:rPr lang="en-US" altLang="ko-KR" sz="2150" dirty="0" smtClean="0"/>
              <a:t>25 to </a:t>
            </a:r>
            <a:r>
              <a:rPr lang="en-US" altLang="ko-KR" sz="2150" b="1" dirty="0" smtClean="0"/>
              <a:t>16</a:t>
            </a:r>
            <a:endParaRPr lang="ko-KR" altLang="ko-KR" sz="2150" b="1" dirty="0"/>
          </a:p>
          <a:p>
            <a:pPr lvl="1"/>
            <a:r>
              <a:rPr lang="en-US" altLang="ko-KR" sz="2150" b="1" dirty="0" smtClean="0"/>
              <a:t>36%</a:t>
            </a:r>
            <a:r>
              <a:rPr lang="en-US" altLang="ko-KR" sz="2150" dirty="0" smtClean="0"/>
              <a:t> of context-coded bins in level coding are reduced</a:t>
            </a:r>
            <a:endParaRPr lang="en-US" altLang="ko-KR" sz="215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13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181501"/>
              </p:ext>
            </p:extLst>
          </p:nvPr>
        </p:nvGraphicFramePr>
        <p:xfrm>
          <a:off x="1133032" y="4077072"/>
          <a:ext cx="6912768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352"/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HTM 4.0.1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Proposed</a:t>
                      </a:r>
                      <a:r>
                        <a:rPr lang="en-US" altLang="ko-KR" sz="1700" b="0" i="0" baseline="0" dirty="0" smtClean="0"/>
                        <a:t> Method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</a:t>
                      </a:r>
                      <a:r>
                        <a:rPr lang="en-US" altLang="ko-KR" sz="1700" b="0" i="0" dirty="0" err="1" smtClean="0"/>
                        <a:t>significant_coeff_flag</a:t>
                      </a:r>
                      <a:endParaRPr lang="ko-KR" altLang="en-US" sz="1700" b="0" i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16</a:t>
                      </a:r>
                      <a:endParaRPr lang="ko-KR" altLang="en-US" sz="1700" b="0" i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16</a:t>
                      </a:r>
                      <a:endParaRPr lang="ko-KR" altLang="en-US" sz="1700" b="0" i="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coeff_abs_level_greater1_flag</a:t>
                      </a:r>
                      <a:endParaRPr lang="ko-KR" altLang="en-US" sz="1700" b="0" i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8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0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coeff_abs_level_greater2_flag</a:t>
                      </a:r>
                      <a:endParaRPr lang="ko-KR" altLang="en-US" sz="1700" b="0" i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1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0</a:t>
                      </a:r>
                      <a:endParaRPr lang="ko-KR" altLang="en-US" sz="1700" b="0" i="0" dirty="0"/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Total</a:t>
                      </a:r>
                      <a:endParaRPr lang="ko-KR" altLang="en-US" sz="1700" b="0" i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25</a:t>
                      </a:r>
                      <a:endParaRPr lang="ko-KR" altLang="en-US" sz="1700" b="0" i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700" b="0" i="0" dirty="0" smtClean="0"/>
                        <a:t>16</a:t>
                      </a:r>
                      <a:endParaRPr lang="ko-KR" altLang="en-US" sz="1700" b="0" i="0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687472"/>
              </p:ext>
            </p:extLst>
          </p:nvPr>
        </p:nvGraphicFramePr>
        <p:xfrm>
          <a:off x="801688" y="3143250"/>
          <a:ext cx="7518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3" imgW="7518240" imgH="685800" progId="Equation.DSMT4">
                  <p:embed/>
                </p:oleObj>
              </mc:Choice>
              <mc:Fallback>
                <p:oleObj name="Equation" r:id="rId3" imgW="751824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1688" y="3143250"/>
                        <a:ext cx="75184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5818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90000" rIns="0"/>
          <a:lstStyle/>
          <a:p>
            <a:r>
              <a:rPr lang="en-US" dirty="0" smtClean="0"/>
              <a:t>Simple change of current CABAC to restrict the number of context-coded bins to improve throughput</a:t>
            </a:r>
          </a:p>
          <a:p>
            <a:pPr lvl="1"/>
            <a:r>
              <a:rPr lang="en-US" altLang="ko-KR" dirty="0"/>
              <a:t>Modified level coding for keeping coding </a:t>
            </a:r>
            <a:r>
              <a:rPr lang="en-US" altLang="ko-KR" dirty="0" smtClean="0"/>
              <a:t>performance</a:t>
            </a:r>
          </a:p>
          <a:p>
            <a:pPr lvl="1"/>
            <a:endParaRPr lang="en-US" altLang="ko-KR" dirty="0"/>
          </a:p>
          <a:p>
            <a:r>
              <a:rPr lang="en-US" altLang="ko-KR" sz="2350" dirty="0" smtClean="0"/>
              <a:t>36% of context-coded bins of CABAC level coding in depth coding is reduced</a:t>
            </a:r>
          </a:p>
          <a:p>
            <a:pPr lvl="1"/>
            <a:r>
              <a:rPr lang="en-US" altLang="ko-KR" dirty="0" smtClean="0"/>
              <a:t>No significant coding efficiency loss on average</a:t>
            </a:r>
          </a:p>
          <a:p>
            <a:pPr lvl="1"/>
            <a:r>
              <a:rPr lang="en-US" altLang="ko-KR" dirty="0" smtClean="0"/>
              <a:t>No encoding/decoding/rendering time increase</a:t>
            </a:r>
          </a:p>
          <a:p>
            <a:pPr lvl="1"/>
            <a:endParaRPr lang="en-US" altLang="ko-KR" sz="2150" dirty="0" smtClean="0"/>
          </a:p>
          <a:p>
            <a:r>
              <a:rPr lang="en-US" altLang="ko-KR" sz="2350" dirty="0" smtClean="0"/>
              <a:t>It seems worth </a:t>
            </a:r>
            <a:r>
              <a:rPr lang="en-US" altLang="ko-KR" sz="2350" dirty="0" smtClean="0">
                <a:solidFill>
                  <a:srgbClr val="FF3300"/>
                </a:solidFill>
              </a:rPr>
              <a:t>reducing context-coded bins </a:t>
            </a:r>
            <a:r>
              <a:rPr lang="en-US" altLang="ko-KR" sz="2350" dirty="0" smtClean="0"/>
              <a:t>of CABAC considering </a:t>
            </a:r>
            <a:r>
              <a:rPr lang="en-US" altLang="ko-KR" sz="2350" dirty="0" smtClean="0">
                <a:solidFill>
                  <a:srgbClr val="FF3300"/>
                </a:solidFill>
              </a:rPr>
              <a:t>characteristics of depth videos</a:t>
            </a:r>
          </a:p>
          <a:p>
            <a:pPr lvl="1"/>
            <a:r>
              <a:rPr lang="en-US" altLang="ko-KR" dirty="0"/>
              <a:t>Processes of current CABAC are kept unchanged</a:t>
            </a:r>
          </a:p>
          <a:p>
            <a:pPr lvl="1"/>
            <a:r>
              <a:rPr lang="en-US" altLang="ko-KR" dirty="0"/>
              <a:t>No additional module is needed</a:t>
            </a:r>
            <a:endParaRPr lang="en-US" altLang="ko-KR" dirty="0" smtClean="0"/>
          </a:p>
          <a:p>
            <a:endParaRPr lang="ko-KR" alt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14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45613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Throughput Issue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Key issue of CABAC decoding</a:t>
            </a:r>
          </a:p>
          <a:p>
            <a:pPr lvl="1"/>
            <a:r>
              <a:rPr lang="en-US" altLang="ko-KR" dirty="0"/>
              <a:t>Other processes can be parallelized</a:t>
            </a:r>
          </a:p>
          <a:p>
            <a:pPr lvl="1"/>
            <a:r>
              <a:rPr lang="en-US" altLang="ko-KR" dirty="0"/>
              <a:t>The serial nature of entropy coders</a:t>
            </a:r>
          </a:p>
          <a:p>
            <a:pPr lvl="2"/>
            <a:r>
              <a:rPr lang="en-US" altLang="ko-KR" dirty="0"/>
              <a:t>Bottleneck for overall codec performance</a:t>
            </a:r>
          </a:p>
          <a:p>
            <a:endParaRPr lang="en-US" altLang="ko-KR" dirty="0"/>
          </a:p>
          <a:p>
            <a:r>
              <a:rPr lang="en-US" altLang="ko-KR" dirty="0"/>
              <a:t>CABAC gives a good coding </a:t>
            </a:r>
            <a:r>
              <a:rPr lang="en-US" altLang="ko-KR" dirty="0" smtClean="0"/>
              <a:t>efficiency, </a:t>
            </a:r>
            <a:r>
              <a:rPr lang="en-US" altLang="ko-KR" dirty="0"/>
              <a:t>but its throughput remains a challenge</a:t>
            </a:r>
          </a:p>
          <a:p>
            <a:pPr lvl="1"/>
            <a:r>
              <a:rPr lang="en-US" altLang="ko-KR" dirty="0"/>
              <a:t>CABAC: ~ 1 bin/cycle</a:t>
            </a:r>
          </a:p>
          <a:p>
            <a:pPr lvl="1"/>
            <a:r>
              <a:rPr lang="en-US" altLang="ko-KR" dirty="0"/>
              <a:t>CAVLC: at least one </a:t>
            </a:r>
            <a:r>
              <a:rPr lang="en-US" altLang="ko-KR" dirty="0" err="1"/>
              <a:t>codeword</a:t>
            </a:r>
            <a:r>
              <a:rPr lang="en-US" altLang="ko-KR" dirty="0"/>
              <a:t>/cycle</a:t>
            </a:r>
          </a:p>
          <a:p>
            <a:endParaRPr lang="en-US" altLang="ko-KR" dirty="0"/>
          </a:p>
          <a:p>
            <a:pPr lvl="2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024228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Two Coding Modes in CABAC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Regular coding mode (</a:t>
            </a:r>
            <a:r>
              <a:rPr lang="en-US" altLang="ko-KR" dirty="0">
                <a:latin typeface="Times New Roman"/>
                <a:cs typeface="Times New Roman"/>
              </a:rPr>
              <a:t>≡ </a:t>
            </a:r>
            <a:r>
              <a:rPr lang="en-US" altLang="ko-KR" dirty="0"/>
              <a:t>context-coded bin)</a:t>
            </a:r>
          </a:p>
          <a:p>
            <a:pPr lvl="1"/>
            <a:r>
              <a:rPr lang="en-US" altLang="ko-KR" dirty="0"/>
              <a:t>LPS value and LPS probability of each bin are estimated by a predetermined context model</a:t>
            </a:r>
          </a:p>
          <a:p>
            <a:pPr lvl="1"/>
            <a:r>
              <a:rPr lang="en-US" altLang="ko-KR" dirty="0"/>
              <a:t>Each bin is encoded by binary arithmetic coding based on LPS probability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Bypass coding mode (</a:t>
            </a:r>
            <a:r>
              <a:rPr lang="en-US" altLang="ko-KR" dirty="0">
                <a:latin typeface="Times New Roman"/>
                <a:cs typeface="Times New Roman"/>
              </a:rPr>
              <a:t>≡ </a:t>
            </a:r>
            <a:r>
              <a:rPr lang="en-US" altLang="ko-KR" dirty="0"/>
              <a:t>bypass bin)</a:t>
            </a:r>
          </a:p>
          <a:p>
            <a:pPr lvl="1"/>
            <a:r>
              <a:rPr lang="en-US" altLang="ko-KR" dirty="0"/>
              <a:t>Less complexity than the </a:t>
            </a:r>
            <a:r>
              <a:rPr lang="en-US" altLang="ko-KR" dirty="0" smtClean="0"/>
              <a:t>regular </a:t>
            </a:r>
            <a:r>
              <a:rPr lang="en-US" altLang="ko-KR" dirty="0"/>
              <a:t>coding mode</a:t>
            </a:r>
          </a:p>
          <a:p>
            <a:pPr lvl="1"/>
            <a:r>
              <a:rPr lang="en-US" altLang="ko-KR" dirty="0"/>
              <a:t>To encode a symbol having equal probability</a:t>
            </a:r>
          </a:p>
          <a:p>
            <a:pPr lvl="2"/>
            <a:r>
              <a:rPr lang="en-US" altLang="ko-KR" dirty="0"/>
              <a:t>LPS value and LPS probability are fixed</a:t>
            </a:r>
          </a:p>
          <a:p>
            <a:pPr lvl="1"/>
            <a:r>
              <a:rPr lang="en-US" altLang="ko-KR" dirty="0"/>
              <a:t>Estimation is skipped</a:t>
            </a:r>
          </a:p>
          <a:p>
            <a:pPr lvl="1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1754085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 Reason of Limited Throughput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Serial dependencies in CABAC</a:t>
            </a:r>
          </a:p>
          <a:p>
            <a:endParaRPr lang="en-US" altLang="ko-KR" dirty="0"/>
          </a:p>
          <a:p>
            <a:r>
              <a:rPr lang="en-US" altLang="ko-KR" dirty="0"/>
              <a:t>Data dependencies for context model selection</a:t>
            </a:r>
          </a:p>
          <a:p>
            <a:pPr lvl="1"/>
            <a:r>
              <a:rPr lang="en-US" altLang="ko-KR" dirty="0"/>
              <a:t>Often the context model selection for a bin depends on the value of a previously encoded/decoded bin</a:t>
            </a:r>
          </a:p>
          <a:p>
            <a:pPr lvl="1"/>
            <a:r>
              <a:rPr lang="en-US" altLang="ko-KR" dirty="0"/>
              <a:t>This dependency makes parallelism </a:t>
            </a:r>
            <a:r>
              <a:rPr lang="en-US" altLang="ko-KR" dirty="0" smtClean="0"/>
              <a:t>difficult</a:t>
            </a:r>
          </a:p>
          <a:p>
            <a:pPr lvl="1"/>
            <a:endParaRPr lang="en-US" altLang="ko-KR" dirty="0" smtClean="0"/>
          </a:p>
          <a:p>
            <a:pPr marL="457200" lvl="1" indent="0">
              <a:buNone/>
            </a:pP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1875724" y="4535086"/>
            <a:ext cx="5432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CC0000"/>
              </a:buClr>
            </a:pPr>
            <a:r>
              <a:rPr lang="en-US" altLang="ko-KR" sz="2400" kern="0" dirty="0" smtClean="0">
                <a:solidFill>
                  <a:srgbClr val="FF0000"/>
                </a:solidFill>
                <a:latin typeface="Tahoma"/>
                <a:ea typeface="새굴림"/>
              </a:rPr>
              <a:t>Reduce context-coded bins</a:t>
            </a:r>
            <a:endParaRPr lang="en-US" altLang="ko-KR" sz="2400" kern="0" dirty="0">
              <a:solidFill>
                <a:srgbClr val="FF0000"/>
              </a:solidFill>
              <a:latin typeface="Tahoma"/>
              <a:ea typeface="새굴림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1651312" y="4458884"/>
            <a:ext cx="5832648" cy="648072"/>
          </a:xfrm>
          <a:prstGeom prst="roundRect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8" name="아래쪽 화살표 7"/>
          <p:cNvSpPr/>
          <p:nvPr/>
        </p:nvSpPr>
        <p:spPr bwMode="auto">
          <a:xfrm>
            <a:off x="4258002" y="3784846"/>
            <a:ext cx="619608" cy="432048"/>
          </a:xfrm>
          <a:prstGeom prst="downArrow">
            <a:avLst/>
          </a:prstGeom>
          <a:solidFill>
            <a:srgbClr val="FF6600"/>
          </a:solidFill>
          <a:ln w="1524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764703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Background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/>
          <a:lstStyle/>
          <a:p>
            <a:r>
              <a:rPr lang="en-US" altLang="ko-KR" dirty="0" smtClean="0"/>
              <a:t>Level coding in CABAC</a:t>
            </a:r>
          </a:p>
          <a:p>
            <a:pPr lvl="1"/>
            <a:r>
              <a:rPr lang="en-US" altLang="ko-KR" sz="2000" dirty="0" smtClean="0"/>
              <a:t>Three context coded bins for </a:t>
            </a:r>
            <a:br>
              <a:rPr lang="en-US" altLang="ko-KR" sz="2000" dirty="0" smtClean="0"/>
            </a:br>
            <a:r>
              <a:rPr lang="en-US" altLang="ko-KR" sz="2000" dirty="0" smtClean="0"/>
              <a:t>one coefficient</a:t>
            </a:r>
          </a:p>
          <a:p>
            <a:pPr lvl="1"/>
            <a:r>
              <a:rPr lang="en-US" altLang="ko-KR" sz="2000" dirty="0" err="1" smtClean="0"/>
              <a:t>coeff_sign_flag</a:t>
            </a:r>
            <a:r>
              <a:rPr lang="en-US" altLang="ko-KR" sz="2000" dirty="0" smtClean="0"/>
              <a:t> and </a:t>
            </a:r>
            <a:r>
              <a:rPr lang="en-US" altLang="ko-KR" sz="2000" dirty="0" err="1" smtClean="0"/>
              <a:t>coeff_abs</a:t>
            </a:r>
            <a:r>
              <a:rPr lang="en-US" altLang="ko-KR" sz="2000" dirty="0" smtClean="0"/>
              <a:t>_</a:t>
            </a:r>
            <a:br>
              <a:rPr lang="en-US" altLang="ko-KR" sz="2000" dirty="0" smtClean="0"/>
            </a:br>
            <a:r>
              <a:rPr lang="en-US" altLang="ko-KR" sz="2000" dirty="0" smtClean="0"/>
              <a:t>remaining are bypass bins</a:t>
            </a:r>
            <a:endParaRPr lang="en-US" altLang="ko-KR" sz="2000" dirty="0"/>
          </a:p>
          <a:p>
            <a:pPr lvl="1"/>
            <a:endParaRPr lang="en-US" altLang="ko-KR" sz="2000" dirty="0" smtClean="0"/>
          </a:p>
          <a:p>
            <a:r>
              <a:rPr lang="en-US" altLang="ko-KR" dirty="0"/>
              <a:t>Not all the context-coded bins are </a:t>
            </a:r>
            <a:r>
              <a:rPr lang="en-US" altLang="ko-KR" dirty="0" smtClean="0"/>
              <a:t>beneficial </a:t>
            </a:r>
            <a:r>
              <a:rPr lang="en-US" altLang="ko-KR" dirty="0"/>
              <a:t>for compression </a:t>
            </a:r>
            <a:r>
              <a:rPr lang="en-US" altLang="ko-KR" dirty="0" smtClean="0"/>
              <a:t>efficiency  </a:t>
            </a:r>
            <a:r>
              <a:rPr lang="en-US" altLang="ko-KR" dirty="0"/>
              <a:t>while exaggerating the </a:t>
            </a:r>
            <a:r>
              <a:rPr lang="en-US" altLang="ko-KR" dirty="0" smtClean="0"/>
              <a:t>throughput</a:t>
            </a:r>
            <a:endParaRPr lang="en-US" altLang="ko-KR" dirty="0"/>
          </a:p>
          <a:p>
            <a:pPr lvl="1"/>
            <a:r>
              <a:rPr lang="en-US" altLang="ko-KR" sz="2000" dirty="0"/>
              <a:t>Code up to 8 coeff_abs_level_greater1_flag for the non-zero coefficients in a subset of 16 coefficients</a:t>
            </a:r>
          </a:p>
          <a:p>
            <a:pPr lvl="1"/>
            <a:r>
              <a:rPr lang="en-US" altLang="ko-KR" sz="2000" dirty="0"/>
              <a:t>Code up to 1 coeff_abs_level_greater2_flag a subset of 16 coefficients</a:t>
            </a:r>
          </a:p>
          <a:p>
            <a:pPr lvl="1"/>
            <a:r>
              <a:rPr lang="en-US" altLang="ko-KR" sz="2000" dirty="0"/>
              <a:t>Early switch to </a:t>
            </a:r>
            <a:r>
              <a:rPr lang="en-US" altLang="ko-KR" sz="2000" dirty="0" err="1"/>
              <a:t>Golomb</a:t>
            </a:r>
            <a:r>
              <a:rPr lang="en-US" altLang="ko-KR" sz="2000" dirty="0"/>
              <a:t>-Rice bypass code</a:t>
            </a:r>
            <a:endParaRPr lang="ko-KR" altLang="en-US" sz="2000" dirty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82248"/>
              </p:ext>
            </p:extLst>
          </p:nvPr>
        </p:nvGraphicFramePr>
        <p:xfrm>
          <a:off x="5827200" y="1107328"/>
          <a:ext cx="2952328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8"/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i="0" dirty="0" err="1" smtClean="0"/>
                        <a:t>significant_coeff_flag</a:t>
                      </a:r>
                      <a:endParaRPr lang="ko-KR" altLang="en-US" sz="16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i="0" dirty="0" smtClean="0"/>
                        <a:t>coeff_abs_level_greater1_flag</a:t>
                      </a:r>
                      <a:endParaRPr lang="ko-KR" altLang="en-US" sz="16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i="0" dirty="0" smtClean="0"/>
                        <a:t>coeff_abs_level_greater2_flag</a:t>
                      </a:r>
                      <a:endParaRPr lang="ko-KR" altLang="en-US" sz="16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i="0" dirty="0" err="1" smtClean="0"/>
                        <a:t>coeff_sign_flag</a:t>
                      </a:r>
                      <a:endParaRPr lang="ko-KR" altLang="en-US" sz="1600" b="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i="0" dirty="0" err="1" smtClean="0"/>
                        <a:t>coeff_abs_remaining</a:t>
                      </a:r>
                      <a:endParaRPr lang="ko-KR" altLang="en-US" sz="1600" b="0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878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Background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Example of level coding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graphicFrame>
        <p:nvGraphicFramePr>
          <p:cNvPr id="7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387969"/>
              </p:ext>
            </p:extLst>
          </p:nvPr>
        </p:nvGraphicFramePr>
        <p:xfrm>
          <a:off x="811939" y="4218947"/>
          <a:ext cx="7490829" cy="1699071"/>
        </p:xfrm>
        <a:graphic>
          <a:graphicData uri="http://schemas.openxmlformats.org/drawingml/2006/table">
            <a:tbl>
              <a:tblPr firstRow="1" firstCol="1" bandRow="1"/>
              <a:tblGrid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  <a:gridCol w="440637"/>
              </a:tblGrid>
              <a:tr h="36534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(a)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(b)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(c)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(d)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(e)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</a:t>
                      </a:r>
                      <a:endParaRPr lang="ko-KR" sz="1600" dirty="0">
                        <a:effectLst/>
                        <a:latin typeface="Tahoma" pitchFamily="34" charset="0"/>
                        <a:ea typeface="맑은 고딕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AutoShape 2"/>
          <p:cNvSpPr>
            <a:spLocks noChangeShapeType="1"/>
          </p:cNvSpPr>
          <p:nvPr/>
        </p:nvSpPr>
        <p:spPr bwMode="auto">
          <a:xfrm>
            <a:off x="2483775" y="4047481"/>
            <a:ext cx="5796000" cy="0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800"/>
          </a:p>
        </p:txBody>
      </p:sp>
      <p:sp>
        <p:nvSpPr>
          <p:cNvPr id="9" name="직사각형 8"/>
          <p:cNvSpPr/>
          <p:nvPr/>
        </p:nvSpPr>
        <p:spPr>
          <a:xfrm>
            <a:off x="800511" y="3843432"/>
            <a:ext cx="1681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800" b="1" dirty="0" smtClean="0">
                <a:solidFill>
                  <a:prstClr val="black"/>
                </a:solidFill>
                <a:latin typeface="+mj-lt"/>
              </a:rPr>
              <a:t>Coding order</a:t>
            </a:r>
            <a:endParaRPr lang="ko-KR" altLang="en-US" sz="1800" b="1" dirty="0">
              <a:latin typeface="+mj-lt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8355"/>
              </p:ext>
            </p:extLst>
          </p:nvPr>
        </p:nvGraphicFramePr>
        <p:xfrm>
          <a:off x="1312175" y="1776976"/>
          <a:ext cx="396044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0440"/>
              </a:tblGrid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(a) </a:t>
                      </a:r>
                      <a:r>
                        <a:rPr lang="en-US" altLang="ko-KR" sz="1700" b="0" i="0" dirty="0" err="1" smtClean="0"/>
                        <a:t>significant_coeff_flag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(b) coeff_abs_level_greater1_flag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(c) coeff_abs_level_greater2_flag</a:t>
                      </a:r>
                      <a:endParaRPr lang="ko-KR" altLang="en-US" sz="1700" b="0" i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(d) </a:t>
                      </a:r>
                      <a:r>
                        <a:rPr lang="en-US" altLang="ko-KR" sz="1700" b="0" i="0" dirty="0" err="1" smtClean="0"/>
                        <a:t>coeff_sign_flag</a:t>
                      </a:r>
                      <a:endParaRPr lang="ko-KR" altLang="en-US" sz="1700" b="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700" b="0" i="0" dirty="0" smtClean="0"/>
                        <a:t> (e) </a:t>
                      </a:r>
                      <a:r>
                        <a:rPr lang="en-US" altLang="ko-KR" sz="1700" b="0" i="0" dirty="0" err="1" smtClean="0"/>
                        <a:t>coeff_abs_remaining</a:t>
                      </a:r>
                      <a:endParaRPr lang="ko-KR" altLang="en-US" sz="1700" b="0" i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513618"/>
              </p:ext>
            </p:extLst>
          </p:nvPr>
        </p:nvGraphicFramePr>
        <p:xfrm>
          <a:off x="5845415" y="1772816"/>
          <a:ext cx="1854000" cy="185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500"/>
                <a:gridCol w="463500"/>
                <a:gridCol w="463500"/>
                <a:gridCol w="463500"/>
              </a:tblGrid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18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-6</a:t>
                      </a:r>
                      <a:endParaRPr lang="ko-KR" altLang="en-US" dirty="0"/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-12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3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-1</a:t>
                      </a:r>
                      <a:endParaRPr lang="ko-KR" altLang="en-US" dirty="0"/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 marL="0" marR="0" marT="0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4" name="직선 화살표 연결선 13"/>
          <p:cNvCxnSpPr/>
          <p:nvPr/>
        </p:nvCxnSpPr>
        <p:spPr bwMode="auto">
          <a:xfrm flipV="1">
            <a:off x="7452320" y="3068960"/>
            <a:ext cx="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5" name="직선 화살표 연결선 14"/>
          <p:cNvCxnSpPr/>
          <p:nvPr/>
        </p:nvCxnSpPr>
        <p:spPr bwMode="auto">
          <a:xfrm flipH="1">
            <a:off x="7042044" y="2971800"/>
            <a:ext cx="349357" cy="30229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18" name="직선 화살표 연결선 17"/>
          <p:cNvCxnSpPr/>
          <p:nvPr/>
        </p:nvCxnSpPr>
        <p:spPr bwMode="auto">
          <a:xfrm flipH="1">
            <a:off x="6487886" y="2471293"/>
            <a:ext cx="870351" cy="82707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20" name="직선 화살표 연결선 19"/>
          <p:cNvCxnSpPr/>
          <p:nvPr/>
        </p:nvCxnSpPr>
        <p:spPr bwMode="auto">
          <a:xfrm flipH="1">
            <a:off x="6008914" y="1960376"/>
            <a:ext cx="1349190" cy="130533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22" name="직선 화살표 연결선 21"/>
          <p:cNvCxnSpPr/>
          <p:nvPr/>
        </p:nvCxnSpPr>
        <p:spPr bwMode="auto">
          <a:xfrm flipH="1">
            <a:off x="6045255" y="1953850"/>
            <a:ext cx="870351" cy="82707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  <p:cxnSp>
        <p:nvCxnSpPr>
          <p:cNvPr id="23" name="직선 화살표 연결선 22"/>
          <p:cNvCxnSpPr/>
          <p:nvPr/>
        </p:nvCxnSpPr>
        <p:spPr bwMode="auto">
          <a:xfrm flipH="1">
            <a:off x="6088362" y="2043270"/>
            <a:ext cx="349357" cy="30229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sm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 flipV="1">
            <a:off x="6095054" y="2121970"/>
            <a:ext cx="0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3657884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350" dirty="0" smtClean="0"/>
              <a:t>Level coding in the current HTM is originally designed for texture</a:t>
            </a:r>
            <a:br>
              <a:rPr lang="en-US" altLang="ko-KR" sz="2350" dirty="0" smtClean="0"/>
            </a:br>
            <a:r>
              <a:rPr lang="en-US" altLang="ko-KR" sz="2350" dirty="0" smtClean="0">
                <a:solidFill>
                  <a:srgbClr val="FF3300"/>
                </a:solidFill>
                <a:latin typeface="Times New Roman"/>
                <a:cs typeface="Times New Roman"/>
              </a:rPr>
              <a:t>→ </a:t>
            </a:r>
            <a:r>
              <a:rPr lang="en-US" altLang="ko-KR" sz="2350" dirty="0" smtClean="0">
                <a:solidFill>
                  <a:srgbClr val="FF3300"/>
                </a:solidFill>
              </a:rPr>
              <a:t>Level </a:t>
            </a:r>
            <a:r>
              <a:rPr lang="en-US" altLang="ko-KR" sz="2350" dirty="0">
                <a:solidFill>
                  <a:srgbClr val="FF3300"/>
                </a:solidFill>
              </a:rPr>
              <a:t>coding </a:t>
            </a:r>
            <a:r>
              <a:rPr lang="en-US" altLang="ko-KR" sz="2350" dirty="0" smtClean="0">
                <a:solidFill>
                  <a:srgbClr val="FF3300"/>
                </a:solidFill>
              </a:rPr>
              <a:t>modification for depth is required</a:t>
            </a:r>
          </a:p>
          <a:p>
            <a:pPr lvl="1"/>
            <a:endParaRPr lang="en-US" altLang="ko-KR" sz="2100" dirty="0" smtClean="0"/>
          </a:p>
          <a:p>
            <a:r>
              <a:rPr lang="en-US" altLang="ko-KR" sz="2350" dirty="0" smtClean="0"/>
              <a:t>It can be observed that “often” a given texture TU has a lot of quantized transform coefficients than its collocated depth TU</a:t>
            </a:r>
            <a:br>
              <a:rPr lang="en-US" altLang="ko-KR" sz="2350" dirty="0" smtClean="0"/>
            </a:br>
            <a:r>
              <a:rPr lang="en-US" altLang="ko-KR" sz="2350" dirty="0" smtClean="0">
                <a:solidFill>
                  <a:srgbClr val="FF3300"/>
                </a:solidFill>
                <a:latin typeface="Times New Roman"/>
                <a:cs typeface="Times New Roman"/>
              </a:rPr>
              <a:t>→</a:t>
            </a:r>
            <a:r>
              <a:rPr lang="en-US" altLang="ko-KR" sz="2350" dirty="0" smtClean="0">
                <a:solidFill>
                  <a:srgbClr val="FF3300"/>
                </a:solidFill>
              </a:rPr>
              <a:t> The number of </a:t>
            </a:r>
            <a:r>
              <a:rPr lang="en-US" altLang="ko-KR" sz="2350" dirty="0" smtClean="0">
                <a:solidFill>
                  <a:srgbClr val="FF3300"/>
                </a:solidFill>
                <a:latin typeface="+mj-lt"/>
              </a:rPr>
              <a:t>coeff_abs_level_greater1_flag can be reduced</a:t>
            </a:r>
            <a:endParaRPr lang="ko-KR" altLang="en-US" sz="2350" dirty="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7</a:t>
            </a:fld>
            <a:endParaRPr lang="en-US" altLang="ko-KR" dirty="0"/>
          </a:p>
        </p:txBody>
      </p:sp>
      <p:pic>
        <p:nvPicPr>
          <p:cNvPr id="2049" name="_x231387712" descr="EMB00018f1c29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163" y="4758396"/>
            <a:ext cx="3716338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_x231387472" descr="EMB00018f1c29b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29" y="4710932"/>
            <a:ext cx="3792538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3835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Consideration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Then, how </a:t>
            </a:r>
            <a:r>
              <a:rPr lang="en-US" altLang="ko-KR" dirty="0"/>
              <a:t>many context-coded bins for </a:t>
            </a:r>
            <a:r>
              <a:rPr lang="en-US" altLang="ko-KR" dirty="0" smtClean="0"/>
              <a:t>coeff_abs_level_greater1_flag can be reduced?</a:t>
            </a:r>
          </a:p>
          <a:p>
            <a:pPr lvl="1"/>
            <a:r>
              <a:rPr lang="en-US" altLang="ko-KR" dirty="0"/>
              <a:t>Much context-coded bin reduction, much throughput improvement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Restriction</a:t>
            </a:r>
          </a:p>
          <a:p>
            <a:pPr lvl="1"/>
            <a:r>
              <a:rPr lang="en-US" altLang="ko-KR" dirty="0" smtClean="0"/>
              <a:t>Keeping coding efficiency of the current HTM</a:t>
            </a:r>
          </a:p>
          <a:p>
            <a:pPr lvl="1"/>
            <a:r>
              <a:rPr lang="en-US" altLang="ko-KR" dirty="0" smtClean="0"/>
              <a:t>The trade-off </a:t>
            </a:r>
            <a:r>
              <a:rPr lang="en-US" altLang="ko-KR" dirty="0"/>
              <a:t>between coding efficiency and throughput efficiency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8</a:t>
            </a:fld>
            <a:endParaRPr lang="en-US" altLang="ko-KR" dirty="0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148866"/>
              </p:ext>
            </p:extLst>
          </p:nvPr>
        </p:nvGraphicFramePr>
        <p:xfrm>
          <a:off x="801688" y="2620286"/>
          <a:ext cx="7518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7518240" imgH="685800" progId="Equation.DSMT4">
                  <p:embed/>
                </p:oleObj>
              </mc:Choice>
              <mc:Fallback>
                <p:oleObj name="Equation" r:id="rId3" imgW="7518240" imgH="685800" progId="Equation.DSMT4">
                  <p:embed/>
                  <p:pic>
                    <p:nvPicPr>
                      <p:cNvPr id="0" name="개체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88" y="2620286"/>
                        <a:ext cx="75184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569060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</a:t>
            </a:r>
            <a:r>
              <a:rPr lang="en-US" altLang="ko-KR" dirty="0" smtClean="0"/>
              <a:t>Results 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coeff_abs_level_greater1_flag = 4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9</a:t>
            </a:fld>
            <a:endParaRPr lang="en-US" altLang="ko-KR" dirty="0"/>
          </a:p>
        </p:txBody>
      </p:sp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816593"/>
              </p:ext>
            </p:extLst>
          </p:nvPr>
        </p:nvGraphicFramePr>
        <p:xfrm>
          <a:off x="475857" y="1603856"/>
          <a:ext cx="8161842" cy="3220930"/>
        </p:xfrm>
        <a:graphic>
          <a:graphicData uri="http://schemas.openxmlformats.org/drawingml/2006/table">
            <a:tbl>
              <a:tblPr firstRow="1" firstCol="1" bandRow="1"/>
              <a:tblGrid>
                <a:gridCol w="1503066"/>
                <a:gridCol w="877668"/>
                <a:gridCol w="877668"/>
                <a:gridCol w="877668"/>
                <a:gridCol w="1341924"/>
                <a:gridCol w="1341924"/>
                <a:gridCol w="1341924"/>
              </a:tblGrid>
              <a:tr h="45679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0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1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2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video only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only 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coded &amp; </a:t>
                      </a: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fr-FR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synthesized</a:t>
                      </a:r>
                      <a:endParaRPr lang="fr-FR" sz="1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Balloons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Kendo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Newspapercc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GhostTownFly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PoznanHall2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PoznanStreet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UndoDancer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72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1024x768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1920x1088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40000"/>
                      </a:srgbClr>
                    </a:solidFill>
                  </a:tcPr>
                </a:tc>
              </a:tr>
              <a:tr h="28549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Average</a:t>
                      </a:r>
                      <a:endParaRPr lang="fr-FR" sz="1400" b="1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mpd="sng">
                      <a:solidFill>
                        <a:srgbClr val="AAAAAA"/>
                      </a:solidFill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Helvetica 45 Light"/>
                        </a:defRPr>
                      </a:lvl9pPr>
                    </a:lstStyle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</a:t>
                      </a:r>
                      <a:r>
                        <a:rPr lang="en-US" sz="1400" b="1" kern="120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fr-FR" sz="1400" b="1" kern="12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mpd="sng">
                      <a:solidFill>
                        <a:srgbClr val="AAAAAA"/>
                      </a:solidFill>
                    </a:lnL>
                    <a:lnR w="12700" cmpd="sng">
                      <a:solidFill>
                        <a:srgbClr val="AAAAAA"/>
                      </a:solidFill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AAAA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AAAAA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873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만들기">
      <a:majorFont>
        <a:latin typeface="Tahoma"/>
        <a:ea typeface="HY헤드라인M"/>
        <a:cs typeface=""/>
      </a:majorFont>
      <a:minorFont>
        <a:latin typeface="Tahoma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59720</TotalTime>
  <Words>1135</Words>
  <Application>Microsoft Office PowerPoint</Application>
  <PresentationFormat>화면 슬라이드 쇼(4:3)</PresentationFormat>
  <Paragraphs>585</Paragraphs>
  <Slides>14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6" baseType="lpstr">
      <vt:lpstr>Presentation만들기</vt:lpstr>
      <vt:lpstr>Equation</vt:lpstr>
      <vt:lpstr>PowerPoint 프레젠테이션</vt:lpstr>
      <vt:lpstr>Throughput Issue</vt:lpstr>
      <vt:lpstr>Two Coding Modes in CABAC</vt:lpstr>
      <vt:lpstr>Main Reason of Limited Throughput</vt:lpstr>
      <vt:lpstr>Background</vt:lpstr>
      <vt:lpstr>Background</vt:lpstr>
      <vt:lpstr>Motivation</vt:lpstr>
      <vt:lpstr>Consideration</vt:lpstr>
      <vt:lpstr>Simulation Results (1)</vt:lpstr>
      <vt:lpstr>Simulation Results (2)</vt:lpstr>
      <vt:lpstr>Simulation Results (3)</vt:lpstr>
      <vt:lpstr>Proposal</vt:lpstr>
      <vt:lpstr>Throughput Efficiency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</dc:creator>
  <cp:lastModifiedBy>JChoi</cp:lastModifiedBy>
  <cp:revision>206</cp:revision>
  <dcterms:created xsi:type="dcterms:W3CDTF">2003-01-13T07:35:44Z</dcterms:created>
  <dcterms:modified xsi:type="dcterms:W3CDTF">2012-10-12T07:57:07Z</dcterms:modified>
</cp:coreProperties>
</file>