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499" r:id="rId2"/>
    <p:sldId id="567" r:id="rId3"/>
    <p:sldId id="568" r:id="rId4"/>
    <p:sldId id="563" r:id="rId5"/>
    <p:sldId id="572" r:id="rId6"/>
    <p:sldId id="574" r:id="rId7"/>
  </p:sldIdLst>
  <p:sldSz cx="9144000" cy="6858000" type="screen4x3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DDDDDD"/>
    <a:srgbClr val="FFCCFF"/>
    <a:srgbClr val="CCFFCC"/>
    <a:srgbClr val="99FFCC"/>
    <a:srgbClr val="CCEC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84946" autoAdjust="0"/>
  </p:normalViewPr>
  <p:slideViewPr>
    <p:cSldViewPr showGuides="1">
      <p:cViewPr>
        <p:scale>
          <a:sx n="80" d="100"/>
          <a:sy n="80" d="100"/>
        </p:scale>
        <p:origin x="-864" y="-150"/>
      </p:cViewPr>
      <p:guideLst>
        <p:guide orient="horz" pos="572"/>
        <p:guide orient="horz" pos="2568"/>
        <p:guide pos="839"/>
        <p:guide pos="24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9C1B59F-0F09-45E8-A61C-9934C02626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605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BB3762CF-BCDB-4F7D-A4B1-F2B8B9642A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3841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sz="1000" baseline="0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굴림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784225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051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 둘째 수준</a:t>
            </a:r>
          </a:p>
          <a:p>
            <a:pPr lvl="2"/>
            <a:r>
              <a:rPr lang="ko-KR" altLang="en-US" dirty="0" smtClean="0"/>
              <a:t> 셋째 수준</a:t>
            </a:r>
          </a:p>
          <a:p>
            <a:pPr lvl="3"/>
            <a:r>
              <a:rPr lang="ko-KR" altLang="en-US" dirty="0" smtClean="0"/>
              <a:t> 넷째 수준</a:t>
            </a:r>
          </a:p>
          <a:p>
            <a:pPr lvl="4"/>
            <a:r>
              <a:rPr lang="ko-KR" altLang="en-US" dirty="0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5" name="Picture 13" descr="signature_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6519863"/>
            <a:ext cx="14097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</p:sldLayoutIdLst>
  <p:transition>
    <p:fade/>
  </p:transition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200">
          <a:solidFill>
            <a:srgbClr val="000066"/>
          </a:solidFill>
          <a:latin typeface="+mn-lt"/>
          <a:ea typeface="굴림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2000">
          <a:solidFill>
            <a:schemeClr val="accent2"/>
          </a:solidFill>
          <a:latin typeface="+mn-lt"/>
          <a:ea typeface="굴림" pitchFamily="50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5"/>
        </a:buBlip>
        <a:defRPr kumimoji="1" sz="1800">
          <a:solidFill>
            <a:schemeClr val="tx1"/>
          </a:solidFill>
          <a:latin typeface="+mn-lt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1544638" y="4133850"/>
            <a:ext cx="5907087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Yunseok Song and Yo-Sung Ho</a:t>
            </a: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ko-KR" altLang="en-US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smtClean="0">
                <a:latin typeface="Tahoma" pitchFamily="34" charset="0"/>
              </a:rPr>
              <a:t>October 13</a:t>
            </a:r>
            <a:r>
              <a:rPr lang="en-US" altLang="ko-KR" sz="2000" b="0" baseline="30000" dirty="0" smtClean="0">
                <a:latin typeface="Tahoma" pitchFamily="34" charset="0"/>
              </a:rPr>
              <a:t>th</a:t>
            </a:r>
            <a:r>
              <a:rPr lang="en-US" altLang="ko-KR" sz="2000" b="0" dirty="0" smtClean="0">
                <a:latin typeface="Tahoma" pitchFamily="34" charset="0"/>
              </a:rPr>
              <a:t>, 2012</a:t>
            </a: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1800" b="0" dirty="0" err="1" smtClean="0">
                <a:latin typeface="Tahoma" pitchFamily="34" charset="0"/>
                <a:ea typeface="HY헤드라인M" pitchFamily="18" charset="-127"/>
              </a:rPr>
              <a:t>Gwangju</a:t>
            </a:r>
            <a:r>
              <a:rPr lang="en-US" altLang="ko-KR" sz="1800" b="0" dirty="0" smtClean="0">
                <a:latin typeface="Tahoma" pitchFamily="34" charset="0"/>
                <a:ea typeface="HY헤드라인M" pitchFamily="18" charset="-127"/>
              </a:rPr>
              <a:t> Institute of Science and Technology</a:t>
            </a:r>
            <a:endParaRPr lang="en-US" altLang="ko-KR" sz="1800" b="0" dirty="0"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>
            <a:off x="457200" y="3356992"/>
            <a:ext cx="815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285720" y="2030703"/>
            <a:ext cx="86439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smtClean="0">
                <a:latin typeface="+mj-lt"/>
              </a:rPr>
              <a:t>3D-CE6 related</a:t>
            </a:r>
            <a:r>
              <a:rPr lang="en-US" altLang="ko-KR" sz="3200" dirty="0" smtClean="0">
                <a:latin typeface="+mj-lt"/>
              </a:rPr>
              <a:t>: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latin typeface="+mj-lt"/>
              </a:rPr>
              <a:t>Complexity Reduction of DMM Mode 3</a:t>
            </a:r>
            <a:endParaRPr lang="ko-KR" altLang="en-US" sz="3200" dirty="0">
              <a:latin typeface="+mj-lt"/>
            </a:endParaRPr>
          </a:p>
        </p:txBody>
      </p:sp>
      <p:pic>
        <p:nvPicPr>
          <p:cNvPr id="4102" name="Picture 14" descr="signature_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88913"/>
            <a:ext cx="2827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sz="1400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r>
              <a:rPr lang="en-US" altLang="ko-KR" sz="1800" b="0" dirty="0">
                <a:solidFill>
                  <a:srgbClr val="002060"/>
                </a:solidFill>
                <a:latin typeface="Tahoma" pitchFamily="34" charset="0"/>
              </a:rPr>
              <a:t>ISO/IEC JTC1/SC29/WG11</a:t>
            </a:r>
          </a:p>
          <a:p>
            <a:r>
              <a:rPr lang="en-US" altLang="ko-KR" sz="1800" b="0" dirty="0" smtClean="0">
                <a:solidFill>
                  <a:srgbClr val="002060"/>
                </a:solidFill>
                <a:latin typeface="Tahoma" pitchFamily="34" charset="0"/>
              </a:rPr>
              <a:t>JCT3V-B0122</a:t>
            </a:r>
            <a:endParaRPr lang="en-US" altLang="ko-KR" sz="1800" b="0" dirty="0">
              <a:solidFill>
                <a:srgbClr val="00206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DMM Mode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DMM mode 3</a:t>
            </a:r>
          </a:p>
          <a:p>
            <a:pPr lvl="1"/>
            <a:r>
              <a:rPr lang="en-US" dirty="0" smtClean="0"/>
              <a:t>Uses </a:t>
            </a:r>
            <a:r>
              <a:rPr lang="en-US" dirty="0" err="1" smtClean="0"/>
              <a:t>colocated</a:t>
            </a:r>
            <a:r>
              <a:rPr lang="en-US" dirty="0" smtClean="0"/>
              <a:t> texture </a:t>
            </a:r>
            <a:r>
              <a:rPr lang="en-US" dirty="0" err="1" smtClean="0"/>
              <a:t>luma</a:t>
            </a:r>
            <a:r>
              <a:rPr lang="en-US" dirty="0" smtClean="0"/>
              <a:t> block (CTLB) to predict </a:t>
            </a:r>
            <a:r>
              <a:rPr lang="en-US" dirty="0" err="1" smtClean="0"/>
              <a:t>wedgelet</a:t>
            </a:r>
            <a:endParaRPr lang="en-US" dirty="0"/>
          </a:p>
          <a:p>
            <a:pPr lvl="1"/>
            <a:r>
              <a:rPr lang="en-US" dirty="0" smtClean="0"/>
              <a:t>Large number of search patterns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649216" y="6481101"/>
            <a:ext cx="2133600" cy="365125"/>
          </a:xfrm>
        </p:spPr>
        <p:txBody>
          <a:bodyPr/>
          <a:lstStyle/>
          <a:p>
            <a:fld id="{93FFB738-4C49-4248-AFFC-C01ADEDF19E1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203503"/>
              </p:ext>
            </p:extLst>
          </p:nvPr>
        </p:nvGraphicFramePr>
        <p:xfrm>
          <a:off x="2339752" y="2780928"/>
          <a:ext cx="4680520" cy="2304257"/>
        </p:xfrm>
        <a:graphic>
          <a:graphicData uri="http://schemas.openxmlformats.org/drawingml/2006/table">
            <a:tbl>
              <a:tblPr firstRow="1" firstCol="1" bandRow="1"/>
              <a:tblGrid>
                <a:gridCol w="947248"/>
                <a:gridCol w="1618989"/>
                <a:gridCol w="2114283"/>
              </a:tblGrid>
              <a:tr h="4571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b="1" dirty="0">
                          <a:effectLst/>
                          <a:latin typeface="Times New Roman"/>
                          <a:ea typeface="맑은 고딕"/>
                        </a:rPr>
                        <a:t>Block size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b="1">
                          <a:effectLst/>
                          <a:latin typeface="Times New Roman"/>
                          <a:ea typeface="맑은 고딕"/>
                        </a:rPr>
                        <a:t>Wedgelet resolution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b="1">
                          <a:effectLst/>
                          <a:latin typeface="Times New Roman"/>
                          <a:ea typeface="맑은 고딕"/>
                        </a:rPr>
                        <a:t>Number of patterns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4x4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Half-pel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86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8x8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dirty="0">
                          <a:effectLst/>
                          <a:latin typeface="Times New Roman"/>
                          <a:ea typeface="맑은 고딕"/>
                        </a:rPr>
                        <a:t>Half-</a:t>
                      </a:r>
                      <a:r>
                        <a:rPr lang="en-CA" sz="1300" dirty="0" err="1">
                          <a:effectLst/>
                          <a:latin typeface="Times New Roman"/>
                          <a:ea typeface="맑은 고딕"/>
                        </a:rPr>
                        <a:t>pel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782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16x16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Full-pel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1394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71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32x32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>
                          <a:effectLst/>
                          <a:latin typeface="Times New Roman"/>
                          <a:ea typeface="맑은 고딕"/>
                        </a:rPr>
                        <a:t>Double-pel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300" dirty="0">
                          <a:effectLst/>
                          <a:latin typeface="Times New Roman"/>
                          <a:ea typeface="맑은 고딕"/>
                        </a:rPr>
                        <a:t>1503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7343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</a:t>
            </a:r>
            <a:r>
              <a:rPr lang="en-US" dirty="0"/>
              <a:t>1-D </a:t>
            </a:r>
            <a:r>
              <a:rPr lang="en-US" dirty="0" smtClean="0"/>
              <a:t>difference filter </a:t>
            </a:r>
            <a:r>
              <a:rPr lang="en-US" dirty="0"/>
              <a:t>on each </a:t>
            </a:r>
            <a:r>
              <a:rPr lang="en-US" dirty="0" smtClean="0"/>
              <a:t>side of CTLB</a:t>
            </a:r>
          </a:p>
          <a:p>
            <a:pPr lvl="1"/>
            <a:r>
              <a:rPr lang="en-US" dirty="0" smtClean="0"/>
              <a:t>Find location where intensity change is maximum</a:t>
            </a:r>
            <a:endParaRPr lang="en-US" dirty="0"/>
          </a:p>
          <a:p>
            <a:r>
              <a:rPr lang="en-US" dirty="0"/>
              <a:t>Search six </a:t>
            </a:r>
            <a:r>
              <a:rPr lang="en-US" dirty="0" err="1"/>
              <a:t>wedgelet</a:t>
            </a:r>
            <a:r>
              <a:rPr lang="en-US" dirty="0"/>
              <a:t> patterns  </a:t>
            </a:r>
          </a:p>
          <a:p>
            <a:pPr lvl="1"/>
            <a:r>
              <a:rPr lang="en-US" dirty="0"/>
              <a:t>Six orientations</a:t>
            </a:r>
          </a:p>
          <a:p>
            <a:pPr lvl="1"/>
            <a:r>
              <a:rPr lang="en-US" dirty="0"/>
              <a:t>Two of the four difference points are selected depending on </a:t>
            </a:r>
          </a:p>
          <a:p>
            <a:pPr marL="457200" lvl="1" indent="0">
              <a:buNone/>
            </a:pPr>
            <a:r>
              <a:rPr lang="en-US" dirty="0"/>
              <a:t>the orientation and assigned as start and end positions </a:t>
            </a:r>
          </a:p>
          <a:p>
            <a:pPr marL="457200" lvl="1" indent="0">
              <a:buNone/>
            </a:pPr>
            <a:r>
              <a:rPr lang="en-US" dirty="0"/>
              <a:t>accordingly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3</a:t>
            </a:fld>
            <a:endParaRPr lang="en-US" altLang="ko-KR" dirty="0"/>
          </a:p>
        </p:txBody>
      </p:sp>
      <p:pic>
        <p:nvPicPr>
          <p:cNvPr id="6" name="Picture 2" descr="C:\Users\SONG\Desktop\f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250999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071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4</a:t>
            </a:fld>
            <a:endParaRPr lang="en-US" altLang="ko-KR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30166"/>
            <a:ext cx="4099317" cy="345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613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3.1% decoder complexity reduction</a:t>
            </a:r>
          </a:p>
          <a:p>
            <a:r>
              <a:rPr lang="en-US" dirty="0" smtClean="0"/>
              <a:t>Maintains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79602"/>
              </p:ext>
            </p:extLst>
          </p:nvPr>
        </p:nvGraphicFramePr>
        <p:xfrm>
          <a:off x="611560" y="2132856"/>
          <a:ext cx="8136904" cy="3816422"/>
        </p:xfrm>
        <a:graphic>
          <a:graphicData uri="http://schemas.openxmlformats.org/drawingml/2006/table">
            <a:tbl>
              <a:tblPr firstRow="1" firstCol="1" bandRow="1"/>
              <a:tblGrid>
                <a:gridCol w="1154801"/>
                <a:gridCol w="1154801"/>
                <a:gridCol w="1314696"/>
                <a:gridCol w="1634487"/>
                <a:gridCol w="959373"/>
                <a:gridCol w="959373"/>
                <a:gridCol w="959373"/>
              </a:tblGrid>
              <a:tr h="357282">
                <a:tc>
                  <a:txBody>
                    <a:bodyPr/>
                    <a:lstStyle/>
                    <a:p>
                      <a:endParaRPr lang="en-US" sz="13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synthesized only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coded &amp; synthesized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ren time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101.4%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98.7%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111.1%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102.9%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98.2%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94.9%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101.3%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94.3%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93.8%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100.1%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96.5%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100.6%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99.5%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100.2%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96.5%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101.1%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2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103.7%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04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101.9%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99.6%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72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96.7%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101.3%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28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0.0%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100.8%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96.9%</a:t>
                      </a:r>
                      <a:endParaRPr lang="en-US" sz="13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100.6%</a:t>
                      </a:r>
                      <a:endParaRPr lang="en-US" sz="13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273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</a:t>
            </a:r>
            <a:r>
              <a:rPr lang="en-US" dirty="0" smtClean="0"/>
              <a:t>four difference </a:t>
            </a:r>
            <a:r>
              <a:rPr lang="en-US" dirty="0" smtClean="0"/>
              <a:t>points from CTLB</a:t>
            </a:r>
          </a:p>
          <a:p>
            <a:pPr lvl="1"/>
            <a:r>
              <a:rPr lang="en-US" dirty="0" smtClean="0"/>
              <a:t>Set two of them as start/end positions </a:t>
            </a:r>
          </a:p>
          <a:p>
            <a:r>
              <a:rPr lang="en-US" dirty="0" smtClean="0"/>
              <a:t>3.1% decoder complexity reduction</a:t>
            </a:r>
          </a:p>
          <a:p>
            <a:r>
              <a:rPr lang="en-US" dirty="0" smtClean="0"/>
              <a:t>Maintains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10222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만들기">
      <a:majorFont>
        <a:latin typeface="Tahoma"/>
        <a:ea typeface="HY헤드라인M"/>
        <a:cs typeface=""/>
      </a:majorFont>
      <a:minorFont>
        <a:latin typeface="Tahoma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58122</TotalTime>
  <Words>291</Words>
  <Application>Microsoft Office PowerPoint</Application>
  <PresentationFormat>On-screen Show (4:3)</PresentationFormat>
  <Paragraphs>131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Presentation만들기</vt:lpstr>
      <vt:lpstr>PowerPoint Presentation</vt:lpstr>
      <vt:lpstr>DMM Mode 3</vt:lpstr>
      <vt:lpstr>Proposed Method</vt:lpstr>
      <vt:lpstr>Proposed Method</vt:lpstr>
      <vt:lpstr>Results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</dc:creator>
  <cp:lastModifiedBy>SONG</cp:lastModifiedBy>
  <cp:revision>96</cp:revision>
  <dcterms:created xsi:type="dcterms:W3CDTF">2003-01-13T07:35:44Z</dcterms:created>
  <dcterms:modified xsi:type="dcterms:W3CDTF">2012-10-09T14:40:43Z</dcterms:modified>
</cp:coreProperties>
</file>