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4" r:id="rId3"/>
    <p:sldId id="268" r:id="rId4"/>
    <p:sldId id="280" r:id="rId5"/>
    <p:sldId id="276" r:id="rId6"/>
    <p:sldId id="281" r:id="rId7"/>
    <p:sldId id="284" r:id="rId8"/>
    <p:sldId id="271" r:id="rId9"/>
    <p:sldId id="272" r:id="rId10"/>
    <p:sldId id="282" r:id="rId11"/>
    <p:sldId id="267" r:id="rId12"/>
    <p:sldId id="257" r:id="rId13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FF"/>
    <a:srgbClr val="CCFFCC"/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8" autoAdjust="0"/>
    <p:restoredTop sz="94660" autoAdjust="0"/>
  </p:normalViewPr>
  <p:slideViewPr>
    <p:cSldViewPr>
      <p:cViewPr>
        <p:scale>
          <a:sx n="100" d="100"/>
          <a:sy n="100" d="100"/>
        </p:scale>
        <p:origin x="-846" y="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1F56584F-F452-4F00-9BB4-A7C2923C427D}" type="datetimeFigureOut">
              <a:rPr lang="ja-JP" altLang="en-US"/>
              <a:pPr>
                <a:defRPr/>
              </a:pPr>
              <a:t>2012/10/13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685F2A44-1DDE-4A94-B159-9A820EDD677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F214E-C03B-4C4A-B229-61139E132CA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F3A4F-415D-4B5C-96B6-E5EB88FC2BA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46909-3D8C-4E1B-8933-824789378B2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EC79F-9C09-4934-A615-0D44383C04F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8A3EA-341A-40AC-9406-BF7B2A3D77A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8E7FD-F40F-44A5-8CDC-FA284152548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95910-9D05-4DEC-A995-9298FC36BDC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F91B1-9AE3-4352-BE4D-7115A2E3FE1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CE72E-47E5-4EB7-B874-81BF478129F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33C88-F696-4E3E-8536-BB92EAAA9FB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F5E3-90E5-4EDD-AC5D-41A668BA972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fld id="{0AD92B53-9692-4399-99F5-7DBB6FA90D9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68701"/>
            <a:ext cx="9144000" cy="1728500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3D-CE5.h related:</a:t>
            </a:r>
            <a:br>
              <a:rPr lang="en-US" altLang="ja-JP" sz="3200" dirty="0" smtClean="0">
                <a:solidFill>
                  <a:schemeClr val="bg1"/>
                </a:solidFill>
              </a:rPr>
            </a:br>
            <a:r>
              <a:rPr lang="en-US" altLang="ja-JP" sz="3200" dirty="0" smtClean="0">
                <a:solidFill>
                  <a:schemeClr val="bg1"/>
                </a:solidFill>
              </a:rPr>
              <a:t>  Restricted motion vector coding </a:t>
            </a:r>
            <a:br>
              <a:rPr lang="en-US" altLang="ja-JP" sz="3200" dirty="0" smtClean="0">
                <a:solidFill>
                  <a:schemeClr val="bg1"/>
                </a:solidFill>
              </a:rPr>
            </a:br>
            <a:r>
              <a:rPr lang="en-US" altLang="ja-JP" sz="3200" dirty="0" smtClean="0">
                <a:solidFill>
                  <a:schemeClr val="bg1"/>
                </a:solidFill>
              </a:rPr>
              <a:t>for inter-view prediction</a:t>
            </a:r>
            <a:endParaRPr lang="ja-JP" altLang="ja-JP" sz="3200" dirty="0" smtClean="0">
              <a:solidFill>
                <a:schemeClr val="bg1"/>
              </a:solidFill>
            </a:endParaRPr>
          </a:p>
        </p:txBody>
      </p:sp>
      <p:pic>
        <p:nvPicPr>
          <p:cNvPr id="2051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テキスト ボックス 7"/>
          <p:cNvSpPr txBox="1">
            <a:spLocks noChangeArrowheads="1"/>
          </p:cNvSpPr>
          <p:nvPr/>
        </p:nvSpPr>
        <p:spPr bwMode="auto">
          <a:xfrm>
            <a:off x="1979640" y="5445125"/>
            <a:ext cx="554477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 smtClean="0"/>
              <a:t>Uchiumi Tadashi and </a:t>
            </a:r>
            <a:r>
              <a:rPr lang="en-US" altLang="ja-JP" sz="2400" u="sng" dirty="0" smtClean="0"/>
              <a:t>Tomohiro </a:t>
            </a:r>
            <a:r>
              <a:rPr lang="en-US" altLang="ja-JP" sz="2400" u="sng" dirty="0" err="1" smtClean="0"/>
              <a:t>Ikai</a:t>
            </a:r>
            <a:endParaRPr lang="en-US" altLang="ja-JP" sz="2400" dirty="0" smtClean="0"/>
          </a:p>
          <a:p>
            <a:pPr algn="ctr"/>
            <a:r>
              <a:rPr lang="en-US" altLang="ja-JP" sz="2400" dirty="0" smtClean="0"/>
              <a:t>Sharp </a:t>
            </a:r>
            <a:r>
              <a:rPr lang="en-US" altLang="ja-JP" sz="2400" dirty="0"/>
              <a:t>Corporation</a:t>
            </a:r>
            <a:endParaRPr lang="ja-JP" altLang="en-US" sz="2400" dirty="0"/>
          </a:p>
        </p:txBody>
      </p:sp>
      <p:sp>
        <p:nvSpPr>
          <p:cNvPr id="2053" name="サブタイトル 6"/>
          <p:cNvSpPr>
            <a:spLocks noGrp="1"/>
          </p:cNvSpPr>
          <p:nvPr>
            <p:ph type="subTitle" idx="1"/>
          </p:nvPr>
        </p:nvSpPr>
        <p:spPr>
          <a:xfrm>
            <a:off x="1371600" y="3290888"/>
            <a:ext cx="6400800" cy="1776412"/>
          </a:xfrm>
        </p:spPr>
        <p:txBody>
          <a:bodyPr/>
          <a:lstStyle/>
          <a:p>
            <a:r>
              <a:rPr lang="en-CA" altLang="ja-JP" sz="2400" dirty="0" smtClean="0"/>
              <a:t>Document: </a:t>
            </a:r>
            <a:r>
              <a:rPr lang="en-CA" altLang="ja-JP" sz="2400" u="sng" dirty="0" smtClean="0"/>
              <a:t>JCT3V-B0113</a:t>
            </a:r>
            <a:endParaRPr lang="en-CA" altLang="ja-JP" sz="2400" dirty="0" smtClean="0"/>
          </a:p>
          <a:p>
            <a:endParaRPr lang="en-CA" altLang="ja-JP" sz="2400" dirty="0" smtClean="0"/>
          </a:p>
          <a:p>
            <a:r>
              <a:rPr lang="en-CA" altLang="ja-JP" sz="2400" dirty="0" smtClean="0"/>
              <a:t> Oct.</a:t>
            </a:r>
            <a:r>
              <a:rPr lang="en-US" altLang="ja-JP" sz="2400" dirty="0" smtClean="0"/>
              <a:t> 2012, Shanghai, China</a:t>
            </a:r>
          </a:p>
          <a:p>
            <a:endParaRPr lang="ja-JP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Additional test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8196" name="テキスト ボックス 5"/>
          <p:cNvSpPr txBox="1">
            <a:spLocks noChangeArrowheads="1"/>
          </p:cNvSpPr>
          <p:nvPr/>
        </p:nvSpPr>
        <p:spPr bwMode="auto">
          <a:xfrm>
            <a:off x="1259540" y="2287298"/>
            <a:ext cx="66421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 algn="ctr">
              <a:spcBef>
                <a:spcPts val="600"/>
              </a:spcBef>
            </a:pPr>
            <a:r>
              <a:rPr lang="en-US" altLang="ja-JP" sz="1600" dirty="0"/>
              <a:t>Table </a:t>
            </a:r>
            <a:r>
              <a:rPr lang="en-US" altLang="ja-JP" sz="1600" dirty="0" smtClean="0"/>
              <a:t>2: Experimental result (encoder restriction only)</a:t>
            </a:r>
            <a:endParaRPr lang="en-US" altLang="ja-JP" sz="1600" dirty="0"/>
          </a:p>
        </p:txBody>
      </p:sp>
      <p:sp>
        <p:nvSpPr>
          <p:cNvPr id="819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4E491AC5-B82A-4E1E-BCD0-43939B10FF6D}" type="slidenum">
              <a:rPr lang="en-US" altLang="ja-JP" smtClean="0"/>
              <a:pPr/>
              <a:t>10</a:t>
            </a:fld>
            <a:endParaRPr lang="en-US" altLang="ja-JP" smtClean="0"/>
          </a:p>
        </p:txBody>
      </p:sp>
      <p:sp>
        <p:nvSpPr>
          <p:cNvPr id="8286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Encoder only restriction was tested for comparison</a:t>
            </a:r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Without proposal, the coding efficiency is 0.4% worse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611450" y="2647348"/>
          <a:ext cx="8065120" cy="3229992"/>
        </p:xfrm>
        <a:graphic>
          <a:graphicData uri="http://schemas.openxmlformats.org/drawingml/2006/table">
            <a:tbl>
              <a:tblPr/>
              <a:tblGrid>
                <a:gridCol w="1152160"/>
                <a:gridCol w="648090"/>
                <a:gridCol w="648090"/>
                <a:gridCol w="648090"/>
                <a:gridCol w="792110"/>
                <a:gridCol w="936130"/>
                <a:gridCol w="1008140"/>
                <a:gridCol w="720100"/>
                <a:gridCol w="720100"/>
                <a:gridCol w="792110"/>
              </a:tblGrid>
              <a:tr h="4068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Sequences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video 0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video 1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video 2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video only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synthesized </a:t>
                      </a:r>
                      <a:b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only 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coded &amp; </a:t>
                      </a:r>
                      <a:b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synthesized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enc time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 err="1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dec</a:t>
                      </a: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 time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 err="1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ren</a:t>
                      </a: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 time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2825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Balloons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5.2%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2.7%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1.8%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1.2%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90.7%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97.2%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99.7%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680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Kendo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4.8%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2.8%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1.7%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1.2%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1.3%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88.9%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96.4%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100.6%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Newspapercc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4.8%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10.9%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3.4%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2.3%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2.5%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87.1%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99.2%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5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GhostTownFly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0.7%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0.8%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ＭＳ 明朝"/>
                          <a:cs typeface="Times New Roman"/>
                        </a:rPr>
                        <a:t>0.4%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90.4%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97.8%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102.4%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5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PoznanHall2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11.4%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8.2%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4.7%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3.4%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3.7%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88.7%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95.7%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5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PoznanStreet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22.8%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28.0%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8.8%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6.5%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7.0%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90.2%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95.7%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97.6%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66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UndoDancer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0.7%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0.7%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0.6%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ＭＳ 明朝"/>
                          <a:cs typeface="Times New Roman"/>
                        </a:rPr>
                        <a:t>0.5%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91.3%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96.9%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101.3%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5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1024x768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4.9%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5.5%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2.3%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1.6%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1.7%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88.9%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97.9%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99.8%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663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1920x1088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8.9%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9.4%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3.6%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2.7%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2.9%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90.1%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96.5%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5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average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latin typeface="Arial"/>
                          <a:ea typeface="ＭＳ 明朝"/>
                          <a:cs typeface="Times New Roman"/>
                        </a:rPr>
                        <a:t>7.2%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latin typeface="Arial"/>
                          <a:ea typeface="ＭＳ 明朝"/>
                          <a:cs typeface="Times New Roman"/>
                        </a:rPr>
                        <a:t>7.7%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latin typeface="Arial"/>
                          <a:ea typeface="ＭＳ 明朝"/>
                          <a:cs typeface="Times New Roman"/>
                        </a:rPr>
                        <a:t>3.0%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2.2%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ＭＳ 明朝"/>
                          <a:cs typeface="Times New Roman"/>
                        </a:rPr>
                        <a:t>2.4%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89.6%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97.1%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テキスト ボックス 11"/>
          <p:cNvSpPr txBox="1">
            <a:spLocks noChangeArrowheads="1"/>
          </p:cNvSpPr>
          <p:nvPr/>
        </p:nvSpPr>
        <p:spPr bwMode="auto">
          <a:xfrm>
            <a:off x="468313" y="788988"/>
            <a:ext cx="8218487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In the practical encoder, zero restriction at vertical component of disparity vector is beneficial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Experiment shows two accurate arrangement sequences can be encoded without significant loss if proposed motion vector coding scheme is applied (0.4% loss at encoder only case)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It is recommended to adopt the motion vector coding scheme into next HTM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000" dirty="0" smtClean="0"/>
              <a:t>This proposal has been cross-checked by Sony (JCT3V-B0197). Thanks for the cross-checking</a:t>
            </a:r>
          </a:p>
        </p:txBody>
      </p:sp>
      <p:sp>
        <p:nvSpPr>
          <p:cNvPr id="11268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9A858560-6456-4F0B-A4F8-073CD32CDC00}" type="slidenum">
              <a:rPr lang="en-US" altLang="ja-JP" smtClean="0"/>
              <a:pPr/>
              <a:t>11</a:t>
            </a:fld>
            <a:endParaRPr lang="en-US" altLang="ja-JP" smtClean="0"/>
          </a:p>
        </p:txBody>
      </p:sp>
      <p:sp>
        <p:nvSpPr>
          <p:cNvPr id="11269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Conclusions &amp; Remarks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下矢印 6"/>
          <p:cNvSpPr/>
          <p:nvPr/>
        </p:nvSpPr>
        <p:spPr>
          <a:xfrm>
            <a:off x="4067930" y="3212970"/>
            <a:ext cx="504070" cy="50407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4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6100" y="3171825"/>
            <a:ext cx="29718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テキスト ボックス 11"/>
          <p:cNvSpPr txBox="1">
            <a:spLocks noChangeArrowheads="1"/>
          </p:cNvSpPr>
          <p:nvPr/>
        </p:nvSpPr>
        <p:spPr bwMode="auto">
          <a:xfrm>
            <a:off x="468313" y="796925"/>
            <a:ext cx="8208257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For sequences of which the vertical component of disparity vector is always zero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In the proposed method, vertical component of disparity vector difference (</a:t>
            </a:r>
            <a:r>
              <a:rPr lang="en-US" altLang="ja-JP" sz="2400" dirty="0" err="1" smtClean="0"/>
              <a:t>mvd</a:t>
            </a:r>
            <a:r>
              <a:rPr lang="en-US" altLang="ja-JP" sz="2400" dirty="0" smtClean="0"/>
              <a:t>) is not sent because it is redundant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>
              <a:solidFill>
                <a:srgbClr val="002060"/>
              </a:solidFill>
            </a:endParaRP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The proposal achieves </a:t>
            </a:r>
            <a:r>
              <a:rPr lang="en-US" altLang="ja-JP" sz="2400" u="sng" dirty="0" smtClean="0"/>
              <a:t>coding gains of 0.4%</a:t>
            </a:r>
            <a:r>
              <a:rPr lang="en-US" altLang="ja-JP" sz="2400" dirty="0" smtClean="0"/>
              <a:t> compared to </a:t>
            </a:r>
            <a:r>
              <a:rPr lang="en-US" altLang="ja-JP" sz="2400" i="1" dirty="0" smtClean="0"/>
              <a:t>encoder only restriction</a:t>
            </a:r>
            <a:endParaRPr lang="en-US" altLang="ja-JP" sz="2400" u="sng" dirty="0" smtClean="0"/>
          </a:p>
        </p:txBody>
      </p:sp>
      <p:sp>
        <p:nvSpPr>
          <p:cNvPr id="3076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F6D4A7CE-B7D8-4CD4-9D83-936C4D4D8711}" type="slidenum">
              <a:rPr lang="en-US" altLang="ja-JP" smtClean="0"/>
              <a:pPr/>
              <a:t>2</a:t>
            </a:fld>
            <a:endParaRPr lang="en-US" altLang="ja-JP" smtClean="0"/>
          </a:p>
        </p:txBody>
      </p:sp>
      <p:sp>
        <p:nvSpPr>
          <p:cNvPr id="3077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Summary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Introduction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4100" name="テキスト ボックス 5"/>
          <p:cNvSpPr txBox="1">
            <a:spLocks noChangeArrowheads="1"/>
          </p:cNvSpPr>
          <p:nvPr/>
        </p:nvSpPr>
        <p:spPr bwMode="auto">
          <a:xfrm>
            <a:off x="468313" y="796925"/>
            <a:ext cx="8351837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Stereoscopic video sequences are arranged with 1-D camera arrangement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Vertical component of motion vector difference is always zero when that arrangement is precise</a:t>
            </a:r>
          </a:p>
        </p:txBody>
      </p:sp>
      <p:sp>
        <p:nvSpPr>
          <p:cNvPr id="410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596F9206-A88C-4645-9193-6D7AE940C1DA}" type="slidenum">
              <a:rPr lang="en-US" altLang="ja-JP" smtClean="0"/>
              <a:pPr/>
              <a:t>3</a:t>
            </a:fld>
            <a:endParaRPr lang="en-US" altLang="ja-JP" smtClean="0"/>
          </a:p>
        </p:txBody>
      </p:sp>
      <p:grpSp>
        <p:nvGrpSpPr>
          <p:cNvPr id="8" name="グループ化 48"/>
          <p:cNvGrpSpPr>
            <a:grpSpLocks/>
          </p:cNvGrpSpPr>
          <p:nvPr/>
        </p:nvGrpSpPr>
        <p:grpSpPr bwMode="auto">
          <a:xfrm>
            <a:off x="3275820" y="4581160"/>
            <a:ext cx="2627312" cy="1008062"/>
            <a:chOff x="5184068" y="4077072"/>
            <a:chExt cx="2628292" cy="1008112"/>
          </a:xfrm>
        </p:grpSpPr>
        <p:pic>
          <p:nvPicPr>
            <p:cNvPr id="9" name="Picture 2" descr="C:\Users\s108159\AppData\Local\Microsoft\Windows\Temporary Internet Files\Content.IE5\QHZJOEX0\MC900307643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56076" y="4509120"/>
              <a:ext cx="912891" cy="529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" descr="C:\Users\s108159\AppData\Local\Microsoft\Windows\Temporary Internet Files\Content.IE5\QHZJOEX0\MC900307643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40152" y="4293096"/>
              <a:ext cx="912891" cy="529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 descr="C:\Users\s108159\AppData\Local\Microsoft\Windows\Temporary Internet Files\Content.IE5\QHZJOEX0\MC900307643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4228" y="4077072"/>
              <a:ext cx="912891" cy="529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" name="直線コネクタ 11"/>
            <p:cNvCxnSpPr/>
            <p:nvPr/>
          </p:nvCxnSpPr>
          <p:spPr>
            <a:xfrm flipH="1">
              <a:off x="5184068" y="4256468"/>
              <a:ext cx="2628292" cy="82871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テキスト ボックス 34"/>
          <p:cNvSpPr txBox="1">
            <a:spLocks noChangeArrowheads="1"/>
          </p:cNvSpPr>
          <p:nvPr/>
        </p:nvSpPr>
        <p:spPr bwMode="auto">
          <a:xfrm>
            <a:off x="1619590" y="6021388"/>
            <a:ext cx="6120850" cy="31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en-US" altLang="ja-JP" sz="1600" dirty="0" smtClean="0"/>
              <a:t>Accurate 1-D camera arrangement has no vertical disparity</a:t>
            </a:r>
            <a:endParaRPr lang="ja-JP" altLang="en-US" sz="1600" dirty="0"/>
          </a:p>
        </p:txBody>
      </p:sp>
      <p:grpSp>
        <p:nvGrpSpPr>
          <p:cNvPr id="14" name="グループ化 42"/>
          <p:cNvGrpSpPr>
            <a:grpSpLocks/>
          </p:cNvGrpSpPr>
          <p:nvPr/>
        </p:nvGrpSpPr>
        <p:grpSpPr bwMode="auto">
          <a:xfrm>
            <a:off x="3094845" y="3788997"/>
            <a:ext cx="900112" cy="762000"/>
            <a:chOff x="4824028" y="3104964"/>
            <a:chExt cx="900100" cy="761425"/>
          </a:xfrm>
        </p:grpSpPr>
        <p:cxnSp>
          <p:nvCxnSpPr>
            <p:cNvPr id="15" name="直線矢印コネクタ 14"/>
            <p:cNvCxnSpPr/>
            <p:nvPr/>
          </p:nvCxnSpPr>
          <p:spPr>
            <a:xfrm flipV="1">
              <a:off x="5033575" y="3212833"/>
              <a:ext cx="0" cy="57582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/>
            <p:nvPr/>
          </p:nvCxnSpPr>
          <p:spPr>
            <a:xfrm rot="4320000" flipV="1">
              <a:off x="5313765" y="3410113"/>
              <a:ext cx="0" cy="5762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45"/>
            <p:cNvSpPr txBox="1">
              <a:spLocks noChangeArrowheads="1"/>
            </p:cNvSpPr>
            <p:nvPr/>
          </p:nvSpPr>
          <p:spPr bwMode="auto">
            <a:xfrm>
              <a:off x="5508104" y="3609020"/>
              <a:ext cx="216024" cy="257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36000" rIns="36000" bIns="36000">
              <a:spAutoFit/>
            </a:bodyPr>
            <a:lstStyle/>
            <a:p>
              <a:r>
                <a:rPr lang="en-US" altLang="ja-JP" sz="1200"/>
                <a:t>x</a:t>
              </a:r>
              <a:endParaRPr lang="ja-JP" altLang="en-US" sz="1200"/>
            </a:p>
          </p:txBody>
        </p:sp>
        <p:sp>
          <p:nvSpPr>
            <p:cNvPr id="18" name="テキスト ボックス 46"/>
            <p:cNvSpPr txBox="1">
              <a:spLocks noChangeArrowheads="1"/>
            </p:cNvSpPr>
            <p:nvPr/>
          </p:nvSpPr>
          <p:spPr bwMode="auto">
            <a:xfrm>
              <a:off x="4824028" y="3104964"/>
              <a:ext cx="216024" cy="257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36000" rIns="36000" bIns="36000">
              <a:spAutoFit/>
            </a:bodyPr>
            <a:lstStyle/>
            <a:p>
              <a:r>
                <a:rPr lang="en-US" altLang="ja-JP" sz="1200"/>
                <a:t>y</a:t>
              </a:r>
              <a:endParaRPr lang="ja-JP" altLang="en-US" sz="1200"/>
            </a:p>
          </p:txBody>
        </p:sp>
      </p:grpSp>
      <p:sp>
        <p:nvSpPr>
          <p:cNvPr id="19" name="テキスト ボックス 36"/>
          <p:cNvSpPr txBox="1">
            <a:spLocks noChangeArrowheads="1"/>
          </p:cNvSpPr>
          <p:nvPr/>
        </p:nvSpPr>
        <p:spPr bwMode="auto">
          <a:xfrm>
            <a:off x="5652150" y="4941210"/>
            <a:ext cx="2304398" cy="25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en-US" altLang="ja-JP" sz="1200" dirty="0" smtClean="0">
                <a:solidFill>
                  <a:srgbClr val="FF0000"/>
                </a:solidFill>
              </a:rPr>
              <a:t>No disparity in y-direction</a:t>
            </a:r>
            <a:endParaRPr lang="ja-JP" altLang="en-US" sz="1200" dirty="0">
              <a:solidFill>
                <a:srgbClr val="FF0000"/>
              </a:solidFill>
            </a:endParaRPr>
          </a:p>
        </p:txBody>
      </p:sp>
      <p:cxnSp>
        <p:nvCxnSpPr>
          <p:cNvPr id="21" name="直線コネクタ 20"/>
          <p:cNvCxnSpPr/>
          <p:nvPr/>
        </p:nvCxnSpPr>
        <p:spPr>
          <a:xfrm>
            <a:off x="5940190" y="4653170"/>
            <a:ext cx="0" cy="216030"/>
          </a:xfrm>
          <a:prstGeom prst="line">
            <a:avLst/>
          </a:prstGeom>
          <a:ln w="12700">
            <a:solidFill>
              <a:srgbClr val="FF0000"/>
            </a:solidFill>
            <a:prstDash val="sysDot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2" name="下矢印 21"/>
          <p:cNvSpPr/>
          <p:nvPr/>
        </p:nvSpPr>
        <p:spPr>
          <a:xfrm>
            <a:off x="3851900" y="2564880"/>
            <a:ext cx="648090" cy="57608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87530" y="3212970"/>
            <a:ext cx="6912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the sending of the vertical disparity vector is totally redundant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Proposal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512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 smtClean="0"/>
              <a:t>Vertical component of disparity vector difference is not sent at accurate setting sequences</a:t>
            </a:r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 smtClean="0"/>
              <a:t>A new flag </a:t>
            </a:r>
            <a:r>
              <a:rPr lang="en-US" altLang="ja-JP" sz="2400" b="1" dirty="0" err="1" smtClean="0"/>
              <a:t>disp_mvdy_zero_flag</a:t>
            </a:r>
            <a:r>
              <a:rPr lang="en-US" altLang="ja-JP" sz="2400" dirty="0" smtClean="0"/>
              <a:t> is added in SPS to indicate whether vertical component can be </a:t>
            </a:r>
            <a:r>
              <a:rPr lang="en-US" altLang="ja-JP" sz="2400" dirty="0" err="1" smtClean="0"/>
              <a:t>ommited</a:t>
            </a:r>
            <a:endParaRPr lang="en-US" altLang="ja-JP" sz="2400" dirty="0"/>
          </a:p>
        </p:txBody>
      </p:sp>
      <p:sp>
        <p:nvSpPr>
          <p:cNvPr id="51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F26B0F20-E6F4-4674-B600-A6E8ECDCC22D}" type="slidenum">
              <a:rPr lang="en-US" altLang="ja-JP" smtClean="0"/>
              <a:pPr/>
              <a:t>4</a:t>
            </a:fld>
            <a:endParaRPr lang="en-US" altLang="ja-JP" dirty="0" smtClean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1547580" y="4725180"/>
            <a:ext cx="1584220" cy="151221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6156220" y="4797191"/>
            <a:ext cx="1584220" cy="288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60" tIns="5400" rIns="38160" bIns="54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  <a:t>Decoder</a:t>
            </a:r>
            <a:endParaRPr kumimoji="1" lang="ja-JP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1547580" y="4797191"/>
            <a:ext cx="1584220" cy="288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60" tIns="5400" rIns="38160" bIns="54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  <a:t>Encoder</a:t>
            </a:r>
            <a:endParaRPr kumimoji="1" lang="ja-JP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48" name="テキスト ボックス 273"/>
          <p:cNvSpPr txBox="1">
            <a:spLocks noChangeArrowheads="1"/>
          </p:cNvSpPr>
          <p:nvPr/>
        </p:nvSpPr>
        <p:spPr bwMode="auto">
          <a:xfrm>
            <a:off x="3203810" y="4725180"/>
            <a:ext cx="2880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disp_mvdy_zero_flag</a:t>
            </a:r>
            <a:r>
              <a:rPr lang="en-US" altLang="ja-JP" sz="1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= 1 ( in SPS )</a:t>
            </a:r>
            <a:endParaRPr lang="ja-JP" altLang="en-US" sz="1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6156220" y="4725180"/>
            <a:ext cx="1584220" cy="1584220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テキスト ボックス 273"/>
          <p:cNvSpPr txBox="1">
            <a:spLocks noChangeArrowheads="1"/>
          </p:cNvSpPr>
          <p:nvPr/>
        </p:nvSpPr>
        <p:spPr bwMode="auto">
          <a:xfrm>
            <a:off x="3131800" y="5857603"/>
            <a:ext cx="2880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mvdLX</a:t>
            </a:r>
            <a:r>
              <a:rPr lang="en-US" altLang="ja-JP" sz="1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[1] of disparity vector</a:t>
            </a:r>
            <a:endParaRPr lang="ja-JP" altLang="en-US" sz="1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AutoShape 19"/>
          <p:cNvCxnSpPr>
            <a:cxnSpLocks noChangeShapeType="1"/>
          </p:cNvCxnSpPr>
          <p:nvPr/>
        </p:nvCxnSpPr>
        <p:spPr bwMode="auto">
          <a:xfrm>
            <a:off x="3131800" y="5013220"/>
            <a:ext cx="302442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5" name="AutoShape 19"/>
          <p:cNvCxnSpPr>
            <a:cxnSpLocks noChangeShapeType="1"/>
          </p:cNvCxnSpPr>
          <p:nvPr/>
        </p:nvCxnSpPr>
        <p:spPr bwMode="auto">
          <a:xfrm>
            <a:off x="3131800" y="6165380"/>
            <a:ext cx="302442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  <p:grpSp>
        <p:nvGrpSpPr>
          <p:cNvPr id="42" name="グループ化 41"/>
          <p:cNvGrpSpPr/>
          <p:nvPr/>
        </p:nvGrpSpPr>
        <p:grpSpPr>
          <a:xfrm>
            <a:off x="1403560" y="3717040"/>
            <a:ext cx="1872260" cy="432060"/>
            <a:chOff x="1043510" y="3212970"/>
            <a:chExt cx="1872260" cy="432060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1043510" y="3212970"/>
              <a:ext cx="576080" cy="432060"/>
              <a:chOff x="2195670" y="3573020"/>
              <a:chExt cx="576080" cy="432060"/>
            </a:xfrm>
          </p:grpSpPr>
          <p:sp>
            <p:nvSpPr>
              <p:cNvPr id="28" name="Rectangle 15"/>
              <p:cNvSpPr>
                <a:spLocks noChangeArrowheads="1"/>
              </p:cNvSpPr>
              <p:nvPr/>
            </p:nvSpPr>
            <p:spPr bwMode="auto">
              <a:xfrm>
                <a:off x="2195670" y="3573020"/>
                <a:ext cx="432060" cy="28804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15"/>
              <p:cNvSpPr>
                <a:spLocks noChangeArrowheads="1"/>
              </p:cNvSpPr>
              <p:nvPr/>
            </p:nvSpPr>
            <p:spPr bwMode="auto">
              <a:xfrm>
                <a:off x="2267680" y="3645030"/>
                <a:ext cx="432060" cy="28804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15"/>
              <p:cNvSpPr>
                <a:spLocks noChangeArrowheads="1"/>
              </p:cNvSpPr>
              <p:nvPr/>
            </p:nvSpPr>
            <p:spPr bwMode="auto">
              <a:xfrm>
                <a:off x="2339690" y="3717040"/>
                <a:ext cx="432060" cy="28804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1691600" y="3212970"/>
              <a:ext cx="576080" cy="432060"/>
              <a:chOff x="2195670" y="3573020"/>
              <a:chExt cx="576080" cy="432060"/>
            </a:xfrm>
          </p:grpSpPr>
          <p:sp>
            <p:nvSpPr>
              <p:cNvPr id="35" name="Rectangle 15"/>
              <p:cNvSpPr>
                <a:spLocks noChangeArrowheads="1"/>
              </p:cNvSpPr>
              <p:nvPr/>
            </p:nvSpPr>
            <p:spPr bwMode="auto">
              <a:xfrm>
                <a:off x="2195670" y="3573020"/>
                <a:ext cx="432060" cy="28804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15"/>
              <p:cNvSpPr>
                <a:spLocks noChangeArrowheads="1"/>
              </p:cNvSpPr>
              <p:nvPr/>
            </p:nvSpPr>
            <p:spPr bwMode="auto">
              <a:xfrm>
                <a:off x="2267680" y="3645030"/>
                <a:ext cx="432060" cy="28804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15"/>
              <p:cNvSpPr>
                <a:spLocks noChangeArrowheads="1"/>
              </p:cNvSpPr>
              <p:nvPr/>
            </p:nvSpPr>
            <p:spPr bwMode="auto">
              <a:xfrm>
                <a:off x="2339690" y="3717040"/>
                <a:ext cx="432060" cy="28804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2339690" y="3212970"/>
              <a:ext cx="576080" cy="432060"/>
              <a:chOff x="2195670" y="3573020"/>
              <a:chExt cx="576080" cy="432060"/>
            </a:xfrm>
          </p:grpSpPr>
          <p:sp>
            <p:nvSpPr>
              <p:cNvPr id="39" name="Rectangle 15"/>
              <p:cNvSpPr>
                <a:spLocks noChangeArrowheads="1"/>
              </p:cNvSpPr>
              <p:nvPr/>
            </p:nvSpPr>
            <p:spPr bwMode="auto">
              <a:xfrm>
                <a:off x="2195670" y="3573020"/>
                <a:ext cx="432060" cy="28804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Rectangle 15"/>
              <p:cNvSpPr>
                <a:spLocks noChangeArrowheads="1"/>
              </p:cNvSpPr>
              <p:nvPr/>
            </p:nvSpPr>
            <p:spPr bwMode="auto">
              <a:xfrm>
                <a:off x="2267680" y="3645030"/>
                <a:ext cx="432060" cy="28804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Rectangle 15"/>
              <p:cNvSpPr>
                <a:spLocks noChangeArrowheads="1"/>
              </p:cNvSpPr>
              <p:nvPr/>
            </p:nvSpPr>
            <p:spPr bwMode="auto">
              <a:xfrm>
                <a:off x="2339690" y="3717040"/>
                <a:ext cx="432060" cy="28804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43" name="角丸四角形 42"/>
          <p:cNvSpPr/>
          <p:nvPr/>
        </p:nvSpPr>
        <p:spPr>
          <a:xfrm>
            <a:off x="1259540" y="3573020"/>
            <a:ext cx="2160300" cy="720100"/>
          </a:xfrm>
          <a:prstGeom prst="roundRect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下矢印 43"/>
          <p:cNvSpPr/>
          <p:nvPr/>
        </p:nvSpPr>
        <p:spPr>
          <a:xfrm>
            <a:off x="2195670" y="4365130"/>
            <a:ext cx="288040" cy="28804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Text Box 26"/>
          <p:cNvSpPr txBox="1">
            <a:spLocks noChangeArrowheads="1"/>
          </p:cNvSpPr>
          <p:nvPr/>
        </p:nvSpPr>
        <p:spPr bwMode="auto">
          <a:xfrm>
            <a:off x="1115520" y="3140960"/>
            <a:ext cx="2304320" cy="43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60" tIns="5400" rIns="38160" bIns="54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  <a:t>Video sequence</a:t>
            </a:r>
            <a:b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</a:b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  <a:t> with no vertical disparity</a:t>
            </a:r>
            <a:endParaRPr kumimoji="1" lang="ja-JP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51" name="グループ化 50"/>
          <p:cNvGrpSpPr/>
          <p:nvPr/>
        </p:nvGrpSpPr>
        <p:grpSpPr>
          <a:xfrm>
            <a:off x="4355970" y="5733320"/>
            <a:ext cx="720100" cy="720100"/>
            <a:chOff x="4322524" y="3395554"/>
            <a:chExt cx="720100" cy="720100"/>
          </a:xfrm>
        </p:grpSpPr>
        <p:cxnSp>
          <p:nvCxnSpPr>
            <p:cNvPr id="47" name="直線コネクタ 46"/>
            <p:cNvCxnSpPr/>
            <p:nvPr/>
          </p:nvCxnSpPr>
          <p:spPr>
            <a:xfrm rot="2700000">
              <a:off x="4322523" y="3755604"/>
              <a:ext cx="720100" cy="0"/>
            </a:xfrm>
            <a:prstGeom prst="line">
              <a:avLst/>
            </a:prstGeom>
            <a:ln w="38100">
              <a:solidFill>
                <a:srgbClr val="FF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/>
            <p:cNvCxnSpPr/>
            <p:nvPr/>
          </p:nvCxnSpPr>
          <p:spPr>
            <a:xfrm rot="18900000" flipH="1">
              <a:off x="4322524" y="3755604"/>
              <a:ext cx="720100" cy="0"/>
            </a:xfrm>
            <a:prstGeom prst="line">
              <a:avLst/>
            </a:prstGeom>
            <a:ln w="38100">
              <a:solidFill>
                <a:srgbClr val="FF0000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テキスト ボックス 45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8" name="テキスト ボックス 273"/>
          <p:cNvSpPr txBox="1">
            <a:spLocks noChangeArrowheads="1"/>
          </p:cNvSpPr>
          <p:nvPr/>
        </p:nvSpPr>
        <p:spPr bwMode="auto">
          <a:xfrm>
            <a:off x="3131800" y="5301260"/>
            <a:ext cx="2880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mvdLX</a:t>
            </a:r>
            <a:r>
              <a:rPr lang="en-US" altLang="ja-JP" sz="1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[0] of disparity vector</a:t>
            </a:r>
            <a:endParaRPr lang="ja-JP" altLang="en-US" sz="1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9" name="AutoShape 19"/>
          <p:cNvCxnSpPr>
            <a:cxnSpLocks noChangeShapeType="1"/>
          </p:cNvCxnSpPr>
          <p:nvPr/>
        </p:nvCxnSpPr>
        <p:spPr bwMode="auto">
          <a:xfrm>
            <a:off x="3131800" y="5661310"/>
            <a:ext cx="302442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251400" y="3933070"/>
            <a:ext cx="8641200" cy="16562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146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Details and Text (1)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512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 smtClean="0"/>
              <a:t>A flag is added in SPS extension</a:t>
            </a:r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4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5930A22F-E327-4860-BF52-DDCB1EC5A40D}" type="slidenum">
              <a:rPr lang="en-US" altLang="ja-JP" smtClean="0"/>
              <a:pPr/>
              <a:t>5</a:t>
            </a:fld>
            <a:endParaRPr lang="en-US" altLang="ja-JP" smtClean="0"/>
          </a:p>
        </p:txBody>
      </p:sp>
      <p:graphicFrame>
        <p:nvGraphicFramePr>
          <p:cNvPr id="422" name="表 421"/>
          <p:cNvGraphicFramePr>
            <a:graphicFrameLocks noGrp="1"/>
          </p:cNvGraphicFramePr>
          <p:nvPr/>
        </p:nvGraphicFramePr>
        <p:xfrm>
          <a:off x="1043510" y="1484730"/>
          <a:ext cx="5316958" cy="2133600"/>
        </p:xfrm>
        <a:graphic>
          <a:graphicData uri="http://schemas.openxmlformats.org/drawingml/2006/table">
            <a:tbl>
              <a:tblPr/>
              <a:tblGrid>
                <a:gridCol w="4282440"/>
                <a:gridCol w="1034518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seq</a:t>
                      </a: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_parameter_set_</a:t>
                      </a:r>
                      <a:r>
                        <a:rPr lang="en-GB" sz="14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extension_rbsp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ja-JP" sz="14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2700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ＭＳ 明朝"/>
                          <a:cs typeface="Times New Roman"/>
                        </a:rPr>
                        <a:t>  </a:t>
                      </a:r>
                      <a:r>
                        <a:rPr lang="en-GB" sz="1400" b="1" kern="100" dirty="0" err="1">
                          <a:latin typeface="Times New Roman"/>
                          <a:ea typeface="ＭＳ 明朝"/>
                          <a:cs typeface="Times New Roman"/>
                        </a:rPr>
                        <a:t>base_view_flag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u(1)</a:t>
                      </a:r>
                      <a:endParaRPr lang="ja-JP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  if (!</a:t>
                      </a:r>
                      <a:r>
                        <a:rPr lang="en-GB" sz="14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base_view_flag</a:t>
                      </a: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){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highlight>
                          <a:srgbClr val="FFFF00"/>
                        </a:highligh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   </a:t>
                      </a:r>
                      <a:r>
                        <a:rPr lang="en-GB" sz="1400" b="1" kern="100" dirty="0" err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disp_mvdy_zero_flag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u(1)</a:t>
                      </a:r>
                      <a:endParaRPr lang="ja-JP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ＭＳ 明朝"/>
                          <a:cs typeface="Times New Roman"/>
                        </a:rPr>
                        <a:t>    </a:t>
                      </a:r>
                      <a:r>
                        <a:rPr lang="en-GB" sz="1400" b="1" kern="100" dirty="0" err="1">
                          <a:latin typeface="Times New Roman"/>
                          <a:ea typeface="ＭＳ 明朝"/>
                          <a:cs typeface="Times New Roman"/>
                        </a:rPr>
                        <a:t>depth_flag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u(1)</a:t>
                      </a:r>
                      <a:endParaRPr lang="ja-JP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8067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ＭＳ 明朝"/>
                          <a:cs typeface="Times New Roman"/>
                        </a:rPr>
                        <a:t>  }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140335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ＭＳ 明朝"/>
                          <a:cs typeface="Times New Roman"/>
                        </a:rPr>
                        <a:t>}</a:t>
                      </a:r>
                      <a:endParaRPr lang="ja-JP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23" name="正方形/長方形 422"/>
          <p:cNvSpPr/>
          <p:nvPr/>
        </p:nvSpPr>
        <p:spPr>
          <a:xfrm>
            <a:off x="539440" y="3861060"/>
            <a:ext cx="79931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 err="1" smtClean="0">
                <a:latin typeface="Times New Roman" pitchFamily="18" charset="0"/>
                <a:cs typeface="Times New Roman" pitchFamily="18" charset="0"/>
              </a:rPr>
              <a:t>disp_mvdy_zero_flag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 equals to 1 specifies that the </a:t>
            </a:r>
            <a:r>
              <a:rPr lang="en-US" altLang="ja-JP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vertical component of motion vector associated with inter-view prediction shall be zero and its difference is not present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ja-JP" sz="2000" dirty="0" err="1" smtClean="0">
                <a:latin typeface="Times New Roman" pitchFamily="18" charset="0"/>
                <a:cs typeface="Times New Roman" pitchFamily="18" charset="0"/>
              </a:rPr>
              <a:t>disp_mvdy_zero_flag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 equals to 0 specifies that that vertical components of motion vector differences is present. When </a:t>
            </a:r>
            <a:r>
              <a:rPr lang="en-US" altLang="ja-JP" sz="2000" dirty="0" err="1" smtClean="0">
                <a:latin typeface="Times New Roman" pitchFamily="18" charset="0"/>
                <a:cs typeface="Times New Roman" pitchFamily="18" charset="0"/>
              </a:rPr>
              <a:t>disp_mvdy_zero_flag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 is not present, it is inferred to be equal to 0.</a:t>
            </a:r>
            <a:endParaRPr lang="ja-JP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Details and Text (2)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512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 err="1" smtClean="0"/>
              <a:t>mvdLX</a:t>
            </a:r>
            <a:r>
              <a:rPr lang="en-US" altLang="ja-JP" sz="2400" dirty="0" smtClean="0"/>
              <a:t>[1] is conditionally </a:t>
            </a:r>
            <a:r>
              <a:rPr lang="en-US" altLang="ja-JP" sz="2400" dirty="0" err="1" smtClean="0"/>
              <a:t>omited</a:t>
            </a:r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4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5930A22F-E327-4860-BF52-DDCB1EC5A40D}" type="slidenum">
              <a:rPr lang="en-US" altLang="ja-JP" smtClean="0"/>
              <a:pPr/>
              <a:t>6</a:t>
            </a:fld>
            <a:endParaRPr lang="en-US" altLang="ja-JP" smtClean="0"/>
          </a:p>
        </p:txBody>
      </p:sp>
      <p:graphicFrame>
        <p:nvGraphicFramePr>
          <p:cNvPr id="421" name="表 420"/>
          <p:cNvGraphicFramePr>
            <a:graphicFrameLocks noGrp="1"/>
          </p:cNvGraphicFramePr>
          <p:nvPr/>
        </p:nvGraphicFramePr>
        <p:xfrm>
          <a:off x="1043510" y="1340710"/>
          <a:ext cx="5760800" cy="4053840"/>
        </p:xfrm>
        <a:graphic>
          <a:graphicData uri="http://schemas.openxmlformats.org/drawingml/2006/table">
            <a:tbl>
              <a:tblPr/>
              <a:tblGrid>
                <a:gridCol w="4680650"/>
                <a:gridCol w="1080150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mvd_coding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 x0, y0, </a:t>
                      </a: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refList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 ) {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ja-JP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abs_mvd_greater0_flag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[ 0 ]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ja-JP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if(!</a:t>
                      </a:r>
                      <a:r>
                        <a:rPr lang="en-GB" sz="1400" kern="100" dirty="0" err="1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inter_view_pred</a:t>
                      </a:r>
                      <a:r>
                        <a:rPr lang="en-GB" sz="1400" kern="1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|| !</a:t>
                      </a:r>
                      <a:r>
                        <a:rPr lang="en-GB" sz="1400" kern="100" dirty="0" err="1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disp_mvdy_zero_flag</a:t>
                      </a:r>
                      <a:r>
                        <a:rPr lang="en-GB" sz="1400" kern="1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abs_mvd_greater0_flag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[ 1 ]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ja-JP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if(abs_mvd_greater0_flag[ 0 ] )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abs_mvd_greater1_flag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[ 0 ]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ja-JP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if(abs_mvd_greater0_flag[ 1 ] )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abs_mvd_greater1_flag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[ 1 ]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ja-JP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if(abs_mvd_greater0_flag[ 0 ] ) {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if(abs_mvd_greater1_flag[ 0 ] )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abs_mvd_minus2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[ 0 ]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ja-JP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mvd_sign_flag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[ 0 ]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ja-JP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if(abs_mvd_greater0_flag[ 1 ] ) {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if(abs_mvd_greater1_flag[ 1 ] )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abs_mvd_minus2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[ 1 ]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ja-JP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mvd_sign_flag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[ 1 ]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ja-JP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ja-JP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251400" y="3068950"/>
            <a:ext cx="8641200" cy="25203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146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Details and Text (3)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512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 err="1" smtClean="0"/>
              <a:t>mvdLX</a:t>
            </a:r>
            <a:r>
              <a:rPr lang="en-US" altLang="ja-JP" sz="2400" dirty="0" smtClean="0"/>
              <a:t>[1] is inferred to be zero if it is </a:t>
            </a:r>
            <a:r>
              <a:rPr lang="en-US" altLang="ja-JP" sz="2400" dirty="0" err="1" smtClean="0"/>
              <a:t>ommited</a:t>
            </a:r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4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5930A22F-E327-4860-BF52-DDCB1EC5A40D}" type="slidenum">
              <a:rPr lang="en-US" altLang="ja-JP" smtClean="0"/>
              <a:pPr/>
              <a:t>7</a:t>
            </a:fld>
            <a:endParaRPr lang="en-US" altLang="ja-JP" smtClean="0"/>
          </a:p>
        </p:txBody>
      </p:sp>
      <p:sp>
        <p:nvSpPr>
          <p:cNvPr id="8" name="正方形/長方形 7"/>
          <p:cNvSpPr/>
          <p:nvPr/>
        </p:nvSpPr>
        <p:spPr>
          <a:xfrm>
            <a:off x="323410" y="1772770"/>
            <a:ext cx="85691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altLang="ja-JP" sz="2000" b="1" dirty="0" smtClean="0"/>
              <a:t>abs_mvd_greater0_flag[</a:t>
            </a:r>
            <a:r>
              <a:rPr lang="en-US" altLang="ja-JP" sz="2000" dirty="0" smtClean="0"/>
              <a:t> </a:t>
            </a:r>
            <a:r>
              <a:rPr lang="en-US" altLang="ja-JP" sz="2000" dirty="0" err="1" smtClean="0"/>
              <a:t>compIdx</a:t>
            </a:r>
            <a:r>
              <a:rPr lang="en-US" altLang="ja-JP" sz="2000" dirty="0" smtClean="0"/>
              <a:t> </a:t>
            </a:r>
            <a:r>
              <a:rPr lang="en-US" altLang="ja-JP" sz="2000" b="1" dirty="0" smtClean="0"/>
              <a:t>]</a:t>
            </a:r>
            <a:r>
              <a:rPr lang="en-US" altLang="ja-JP" sz="2000" dirty="0" smtClean="0"/>
              <a:t> specifies whether the absolute value of a motion vector component difference is greater than 0. The horizontal motion vector component difference is assigned </a:t>
            </a:r>
            <a:r>
              <a:rPr lang="en-US" altLang="ja-JP" sz="2000" dirty="0" err="1" smtClean="0"/>
              <a:t>compIdx</a:t>
            </a:r>
            <a:r>
              <a:rPr lang="en-US" altLang="ja-JP" sz="2000" dirty="0" smtClean="0"/>
              <a:t> = 0 and the vertical motion vector component is assigned </a:t>
            </a:r>
            <a:r>
              <a:rPr lang="en-US" altLang="ja-JP" sz="2000" dirty="0" err="1" smtClean="0"/>
              <a:t>compIdx</a:t>
            </a:r>
            <a:r>
              <a:rPr lang="en-US" altLang="ja-JP" sz="2000" dirty="0" smtClean="0"/>
              <a:t> = 1. </a:t>
            </a:r>
          </a:p>
          <a:p>
            <a:pPr hangingPunct="0"/>
            <a:r>
              <a:rPr lang="en-US" altLang="ja-JP" sz="2000" dirty="0" smtClean="0"/>
              <a:t>When abs_mvd_greater0_flag is not present, it is inferred to be equal to 0. </a:t>
            </a:r>
            <a:endParaRPr lang="ja-JP" altLang="ja-JP" sz="2000" dirty="0" smtClean="0"/>
          </a:p>
          <a:p>
            <a:endParaRPr lang="en-US" altLang="ja-JP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The variable </a:t>
            </a:r>
            <a:r>
              <a:rPr lang="en-US" altLang="ja-JP" sz="2000" b="1" dirty="0" err="1" smtClean="0">
                <a:latin typeface="Times New Roman" pitchFamily="18" charset="0"/>
                <a:cs typeface="Times New Roman" pitchFamily="18" charset="0"/>
              </a:rPr>
              <a:t>inter_view_pred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 , which specifies whether the prediction unit associated with the motion vector difference is used as inter-view prediction, is derived as follows </a:t>
            </a:r>
          </a:p>
          <a:p>
            <a:endParaRPr lang="en-US" altLang="ja-JP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When the </a:t>
            </a:r>
            <a:r>
              <a:rPr lang="en-US" altLang="ja-JP" sz="2000" dirty="0" err="1" smtClean="0">
                <a:latin typeface="Times New Roman" pitchFamily="18" charset="0"/>
                <a:cs typeface="Times New Roman" pitchFamily="18" charset="0"/>
              </a:rPr>
              <a:t>ViewId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en-US" altLang="ja-JP" sz="2000" dirty="0" err="1" smtClean="0">
                <a:latin typeface="Times New Roman" pitchFamily="18" charset="0"/>
                <a:cs typeface="Times New Roman" pitchFamily="18" charset="0"/>
              </a:rPr>
              <a:t>RefPicListLX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altLang="ja-JP" sz="2000" dirty="0" err="1" smtClean="0">
                <a:latin typeface="Times New Roman" pitchFamily="18" charset="0"/>
                <a:cs typeface="Times New Roman" pitchFamily="18" charset="0"/>
              </a:rPr>
              <a:t>refIdxLX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 ] is not equal to </a:t>
            </a:r>
            <a:r>
              <a:rPr lang="en-US" altLang="ja-JP" sz="2000" dirty="0" err="1" smtClean="0">
                <a:latin typeface="Times New Roman" pitchFamily="18" charset="0"/>
                <a:cs typeface="Times New Roman" pitchFamily="18" charset="0"/>
              </a:rPr>
              <a:t>ViewId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ja-JP" sz="2000" dirty="0" err="1" smtClean="0">
                <a:latin typeface="Times New Roman" pitchFamily="18" charset="0"/>
                <a:cs typeface="Times New Roman" pitchFamily="18" charset="0"/>
              </a:rPr>
              <a:t>inter_view_pred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 is set to be 1, otherwise </a:t>
            </a:r>
            <a:r>
              <a:rPr lang="en-US" altLang="ja-JP" sz="2000" dirty="0" err="1" smtClean="0">
                <a:latin typeface="Times New Roman" pitchFamily="18" charset="0"/>
                <a:cs typeface="Times New Roman" pitchFamily="18" charset="0"/>
              </a:rPr>
              <a:t>inter_view_pred</a:t>
            </a:r>
            <a:r>
              <a:rPr lang="en-US" altLang="ja-JP" sz="2000" dirty="0" smtClean="0">
                <a:latin typeface="Times New Roman" pitchFamily="18" charset="0"/>
                <a:cs typeface="Times New Roman" pitchFamily="18" charset="0"/>
              </a:rPr>
              <a:t> is set to be 0.</a:t>
            </a:r>
            <a:endParaRPr lang="ja-JP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Non-normative change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512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064237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 smtClean="0"/>
              <a:t>Motion estimation is restricted at encoder</a:t>
            </a:r>
          </a:p>
          <a:p>
            <a:pPr marL="639763" lvl="1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000" dirty="0" smtClean="0"/>
              <a:t>Set vertical search range for inter-view prediction to zero</a:t>
            </a:r>
          </a:p>
        </p:txBody>
      </p:sp>
      <p:sp>
        <p:nvSpPr>
          <p:cNvPr id="51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F26B0F20-E6F4-4674-B600-A6E8ECDCC22D}" type="slidenum">
              <a:rPr lang="en-US" altLang="ja-JP" smtClean="0"/>
              <a:pPr/>
              <a:t>8</a:t>
            </a:fld>
            <a:endParaRPr lang="en-US" altLang="ja-JP" smtClean="0"/>
          </a:p>
        </p:txBody>
      </p:sp>
      <p:sp>
        <p:nvSpPr>
          <p:cNvPr id="5141" name="テキスト ボックス 273"/>
          <p:cNvSpPr txBox="1">
            <a:spLocks noChangeArrowheads="1"/>
          </p:cNvSpPr>
          <p:nvPr/>
        </p:nvSpPr>
        <p:spPr bwMode="auto">
          <a:xfrm>
            <a:off x="1403560" y="6115050"/>
            <a:ext cx="6480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600" dirty="0" smtClean="0"/>
              <a:t>Restriction on disparity vector search</a:t>
            </a:r>
            <a:endParaRPr lang="ja-JP" altLang="en-US" sz="1600" dirty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1214986" y="2693194"/>
            <a:ext cx="2552698" cy="189309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5103526" y="2765204"/>
            <a:ext cx="2448340" cy="51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60" tIns="5400" rIns="38160" bIns="54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  <a:t>Reference Picture (e.g. view 0)</a:t>
            </a:r>
            <a:endParaRPr kumimoji="1" lang="ja-JP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41" name="Rectangle 17"/>
          <p:cNvSpPr>
            <a:spLocks noChangeAspect="1" noChangeArrowheads="1"/>
          </p:cNvSpPr>
          <p:nvPr/>
        </p:nvSpPr>
        <p:spPr bwMode="auto">
          <a:xfrm>
            <a:off x="2583176" y="3269274"/>
            <a:ext cx="474324" cy="4626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2300835" y="3986237"/>
            <a:ext cx="1402556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60" tIns="5400" rIns="38160" bIns="54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  <a:t>Disparity vector</a:t>
            </a:r>
            <a:b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</a:br>
            <a:r>
              <a:rPr kumimoji="1" lang="en-US" altLang="ja-JP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  <a:t>mv</a:t>
            </a:r>
            <a:r>
              <a:rPr kumimoji="1" lang="en-US" altLang="ja-JP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  <a:t> = (x,0)</a:t>
            </a:r>
            <a:endParaRPr kumimoji="1" lang="ja-JP" altLang="ja-JP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cxnSp>
        <p:nvCxnSpPr>
          <p:cNvPr id="1043" name="AutoShape 19"/>
          <p:cNvCxnSpPr>
            <a:cxnSpLocks noChangeShapeType="1"/>
          </p:cNvCxnSpPr>
          <p:nvPr/>
        </p:nvCxnSpPr>
        <p:spPr bwMode="auto">
          <a:xfrm>
            <a:off x="2843760" y="3501010"/>
            <a:ext cx="3483936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44" name="Rectangle 20"/>
          <p:cNvSpPr>
            <a:spLocks noChangeAspect="1" noChangeArrowheads="1"/>
          </p:cNvSpPr>
          <p:nvPr/>
        </p:nvSpPr>
        <p:spPr bwMode="auto">
          <a:xfrm>
            <a:off x="6471716" y="3269274"/>
            <a:ext cx="451872" cy="440714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5053559" y="2693194"/>
            <a:ext cx="2555080" cy="1893093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spect="1" noChangeArrowheads="1"/>
          </p:cNvSpPr>
          <p:nvPr/>
        </p:nvSpPr>
        <p:spPr bwMode="auto">
          <a:xfrm>
            <a:off x="6111666" y="3269274"/>
            <a:ext cx="451872" cy="44071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cxnSp>
        <p:nvCxnSpPr>
          <p:cNvPr id="1047" name="AutoShape 23"/>
          <p:cNvCxnSpPr>
            <a:cxnSpLocks noChangeShapeType="1"/>
          </p:cNvCxnSpPr>
          <p:nvPr/>
        </p:nvCxnSpPr>
        <p:spPr bwMode="auto">
          <a:xfrm flipH="1">
            <a:off x="5039271" y="3586735"/>
            <a:ext cx="255031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 type="arrow" w="med" len="med"/>
            <a:tailEnd type="arrow" w="med" len="med"/>
          </a:ln>
        </p:spPr>
      </p:cxnSp>
      <p:sp>
        <p:nvSpPr>
          <p:cNvPr id="1048" name="Text Box 24"/>
          <p:cNvSpPr txBox="1">
            <a:spLocks noChangeArrowheads="1"/>
          </p:cNvSpPr>
          <p:nvPr/>
        </p:nvSpPr>
        <p:spPr bwMode="auto">
          <a:xfrm>
            <a:off x="5444083" y="3986237"/>
            <a:ext cx="1919286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60" tIns="5400" rIns="38160" bIns="54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  <a:t>Search range</a:t>
            </a:r>
            <a:b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</a:b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  <a:t>(vertical direction = 0)</a:t>
            </a:r>
            <a:endParaRPr kumimoji="1" lang="ja-JP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cxnSp>
        <p:nvCxnSpPr>
          <p:cNvPr id="1049" name="AutoShape 25"/>
          <p:cNvCxnSpPr>
            <a:cxnSpLocks noChangeShapeType="1"/>
          </p:cNvCxnSpPr>
          <p:nvPr/>
        </p:nvCxnSpPr>
        <p:spPr bwMode="auto">
          <a:xfrm flipH="1">
            <a:off x="7119806" y="3565304"/>
            <a:ext cx="243563" cy="42093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1214986" y="2765205"/>
            <a:ext cx="2520350" cy="288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60" tIns="5400" rIns="38160" bIns="54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ＭＳ 明朝" pitchFamily="17" charset="-128"/>
                <a:cs typeface="ＭＳ Ｐゴシック" pitchFamily="50" charset="-128"/>
              </a:rPr>
              <a:t>Coding Picture (e.g. view 1)</a:t>
            </a:r>
            <a:endParaRPr kumimoji="1" lang="ja-JP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ＭＳ Ｐゴシック" pitchFamily="50" charset="-128"/>
              <a:cs typeface="ＭＳ Ｐゴシック" pitchFamily="50" charset="-128"/>
            </a:endParaRPr>
          </a:p>
        </p:txBody>
      </p:sp>
      <p:cxnSp>
        <p:nvCxnSpPr>
          <p:cNvPr id="1051" name="AutoShape 27"/>
          <p:cNvCxnSpPr>
            <a:cxnSpLocks noChangeShapeType="1"/>
          </p:cNvCxnSpPr>
          <p:nvPr/>
        </p:nvCxnSpPr>
        <p:spPr bwMode="auto">
          <a:xfrm flipH="1">
            <a:off x="3303276" y="3491485"/>
            <a:ext cx="326296" cy="49475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20" name="テキスト ボックス 19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Simulation results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8196" name="テキスト ボックス 5"/>
          <p:cNvSpPr txBox="1">
            <a:spLocks noChangeArrowheads="1"/>
          </p:cNvSpPr>
          <p:nvPr/>
        </p:nvSpPr>
        <p:spPr bwMode="auto">
          <a:xfrm>
            <a:off x="1259540" y="2348850"/>
            <a:ext cx="66421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 algn="ctr">
              <a:spcBef>
                <a:spcPts val="600"/>
              </a:spcBef>
            </a:pPr>
            <a:r>
              <a:rPr lang="en-US" altLang="ja-JP" sz="1600" dirty="0"/>
              <a:t>Table 1: </a:t>
            </a:r>
            <a:r>
              <a:rPr lang="en-US" altLang="ja-JP" sz="1600" dirty="0" smtClean="0"/>
              <a:t>Experimental result (proposal)</a:t>
            </a:r>
            <a:endParaRPr lang="en-US" altLang="ja-JP" sz="1600" dirty="0"/>
          </a:p>
        </p:txBody>
      </p:sp>
      <p:sp>
        <p:nvSpPr>
          <p:cNvPr id="819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4E491AC5-B82A-4E1E-BCD0-43939B10FF6D}" type="slidenum">
              <a:rPr lang="en-US" altLang="ja-JP" smtClean="0"/>
              <a:pPr/>
              <a:t>9</a:t>
            </a:fld>
            <a:endParaRPr lang="en-US" altLang="ja-JP" smtClean="0"/>
          </a:p>
        </p:txBody>
      </p:sp>
      <p:sp>
        <p:nvSpPr>
          <p:cNvPr id="8286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164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At the accurate arranged sequences such as </a:t>
            </a:r>
            <a:r>
              <a:rPr lang="en-US" altLang="ja-JP" sz="2400" dirty="0" err="1" smtClean="0"/>
              <a:t>GhostTownFly</a:t>
            </a:r>
            <a:r>
              <a:rPr lang="en-US" altLang="ja-JP" sz="2400" dirty="0" smtClean="0"/>
              <a:t> and </a:t>
            </a:r>
            <a:r>
              <a:rPr lang="en-US" altLang="ja-JP" sz="2400" dirty="0" err="1" smtClean="0"/>
              <a:t>UndoDancer</a:t>
            </a:r>
            <a:r>
              <a:rPr lang="en-US" altLang="ja-JP" sz="2400" dirty="0" smtClean="0"/>
              <a:t>, the disparity vector can be restricted without significant loss</a:t>
            </a:r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Enc time decreased by 10 %</a:t>
            </a:r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611450" y="2708900"/>
          <a:ext cx="8065120" cy="3240450"/>
        </p:xfrm>
        <a:graphic>
          <a:graphicData uri="http://schemas.openxmlformats.org/drawingml/2006/table">
            <a:tbl>
              <a:tblPr/>
              <a:tblGrid>
                <a:gridCol w="1152160"/>
                <a:gridCol w="648090"/>
                <a:gridCol w="648090"/>
                <a:gridCol w="648090"/>
                <a:gridCol w="792110"/>
                <a:gridCol w="936130"/>
                <a:gridCol w="1008140"/>
                <a:gridCol w="720100"/>
                <a:gridCol w="738330"/>
                <a:gridCol w="773880"/>
              </a:tblGrid>
              <a:tr h="2964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Sequences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video 0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video 1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video 2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video only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synthesized </a:t>
                      </a:r>
                      <a:b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only 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coded &amp; </a:t>
                      </a:r>
                      <a:b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synthesized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enc time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 err="1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dec</a:t>
                      </a: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 time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 err="1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ren</a:t>
                      </a: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 time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28233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Balloons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4.4%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2.1%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1.5%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1.0%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1.1%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90.7%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94.5%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100.4%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Kendo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4.0%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1.9%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1.4%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0.9%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1.0%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89.1%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94.9%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99.4%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Newspapercc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3.6%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10.0%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3.0%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1.9%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2.1%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87.3%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93.7%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99.7%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GhostTownFly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-0.9%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-0.5%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highlight>
                            <a:srgbClr val="FFFF00"/>
                          </a:highlight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91.6%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93.6%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100.6%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PoznanHall2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9.9%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7.0%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4.1%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2.9%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3.2%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88.7%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95.6%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101.0%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PoznanStreet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21.2%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26.1%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8.2%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6.0%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6.5%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89.5%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93.1%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99.6%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UndoDancer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-0.5%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-0.6%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-0.1%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0.2%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highlight>
                            <a:srgbClr val="FFFF00"/>
                          </a:highlight>
                          <a:latin typeface="Arial"/>
                          <a:ea typeface="ＭＳ 明朝"/>
                          <a:cs typeface="Times New Roman"/>
                        </a:rPr>
                        <a:t>0.1%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91.9%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94.2%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100.7%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1024x768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4.0%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4.6%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1.9%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1.2%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1.4%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89.0%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94.4%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99.8%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1920x1088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7.4%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8.0%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3.0%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2.3%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latin typeface="Arial"/>
                          <a:ea typeface="ＭＳ 明朝"/>
                          <a:cs typeface="Times New Roman"/>
                        </a:rPr>
                        <a:t>2.4%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90.4%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94.1%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100.5%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average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latin typeface="Arial"/>
                          <a:ea typeface="ＭＳ 明朝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latin typeface="Arial"/>
                          <a:ea typeface="ＭＳ 明朝"/>
                          <a:cs typeface="Times New Roman"/>
                        </a:rPr>
                        <a:t>6.0%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latin typeface="Arial"/>
                          <a:ea typeface="ＭＳ 明朝"/>
                          <a:cs typeface="Times New Roman"/>
                        </a:rPr>
                        <a:t>6.6%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latin typeface="Arial"/>
                          <a:ea typeface="ＭＳ 明朝"/>
                          <a:cs typeface="Times New Roman"/>
                        </a:rPr>
                        <a:t>2.6%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latin typeface="Arial"/>
                          <a:ea typeface="ＭＳ 明朝"/>
                          <a:cs typeface="Times New Roman"/>
                        </a:rPr>
                        <a:t>1.8%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highlight>
                            <a:srgbClr val="FFFF00"/>
                          </a:highlight>
                          <a:latin typeface="Arial"/>
                          <a:ea typeface="ＭＳ 明朝"/>
                          <a:cs typeface="Times New Roman"/>
                        </a:rPr>
                        <a:t>2.0%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89.8%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94.2%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100.2%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7487770" y="0"/>
            <a:ext cx="1656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JCT3V-B0113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3747</TotalTime>
  <Words>942</Words>
  <Application>Microsoft Office PowerPoint</Application>
  <PresentationFormat>画面に合わせる (4:3)</PresentationFormat>
  <Paragraphs>346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標準デザイン</vt:lpstr>
      <vt:lpstr>3D-CE5.h related:   Restricted motion vector coding  for inter-view prediction</vt:lpstr>
      <vt:lpstr>Summary</vt:lpstr>
      <vt:lpstr>Introduction</vt:lpstr>
      <vt:lpstr>Proposal</vt:lpstr>
      <vt:lpstr>Details and Text (1)</vt:lpstr>
      <vt:lpstr>Details and Text (2)</vt:lpstr>
      <vt:lpstr>Details and Text (3)</vt:lpstr>
      <vt:lpstr>Non-normative change</vt:lpstr>
      <vt:lpstr>Simulation results</vt:lpstr>
      <vt:lpstr>Additional test</vt:lpstr>
      <vt:lpstr>Conclusions &amp; Remarks</vt:lpstr>
      <vt:lpstr>スライド 12</vt:lpstr>
    </vt:vector>
  </TitlesOfParts>
  <Company>シャープ株式会社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s074666</dc:creator>
  <cp:lastModifiedBy>s124087_0209</cp:lastModifiedBy>
  <cp:revision>349</cp:revision>
  <dcterms:created xsi:type="dcterms:W3CDTF">2005-04-12T00:23:28Z</dcterms:created>
  <dcterms:modified xsi:type="dcterms:W3CDTF">2012-10-13T04:22:30Z</dcterms:modified>
</cp:coreProperties>
</file>