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2" r:id="rId3"/>
    <p:sldId id="268" r:id="rId4"/>
    <p:sldId id="280" r:id="rId5"/>
    <p:sldId id="284" r:id="rId6"/>
    <p:sldId id="285" r:id="rId7"/>
    <p:sldId id="293" r:id="rId8"/>
    <p:sldId id="287" r:id="rId9"/>
    <p:sldId id="286" r:id="rId10"/>
    <p:sldId id="272" r:id="rId11"/>
    <p:sldId id="289" r:id="rId12"/>
    <p:sldId id="291" r:id="rId13"/>
    <p:sldId id="267" r:id="rId14"/>
    <p:sldId id="257" r:id="rId15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CC"/>
    <a:srgbClr val="CCECFF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8" autoAdjust="0"/>
    <p:restoredTop sz="94660" autoAdjust="0"/>
  </p:normalViewPr>
  <p:slideViewPr>
    <p:cSldViewPr>
      <p:cViewPr>
        <p:scale>
          <a:sx n="100" d="100"/>
          <a:sy n="100" d="100"/>
        </p:scale>
        <p:origin x="-846" y="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1F56584F-F452-4F00-9BB4-A7C2923C427D}" type="datetimeFigureOut">
              <a:rPr lang="ja-JP" altLang="en-US"/>
              <a:pPr>
                <a:defRPr/>
              </a:pPr>
              <a:t>2012/10/13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85F2A44-1DDE-4A94-B159-9A820EDD677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F214E-C03B-4C4A-B229-61139E132CA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F3A4F-415D-4B5C-96B6-E5EB88FC2BA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6909-3D8C-4E1B-8933-824789378B2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EC79F-9C09-4934-A615-0D44383C04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A3EA-341A-40AC-9406-BF7B2A3D77A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8E7FD-F40F-44A5-8CDC-FA284152548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5910-9D05-4DEC-A995-9298FC36BDC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F91B1-9AE3-4352-BE4D-7115A2E3FE1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CE72E-47E5-4EB7-B874-81BF478129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33C88-F696-4E3E-8536-BB92EAAA9F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F5E3-90E5-4EDD-AC5D-41A668BA972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0AD92B53-9692-4399-99F5-7DBB6FA90D9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01"/>
            <a:ext cx="9144000" cy="1728500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3D-CE5.h related:</a:t>
            </a:r>
            <a:br>
              <a:rPr lang="en-US" altLang="ja-JP" sz="3200" dirty="0" smtClean="0">
                <a:solidFill>
                  <a:schemeClr val="bg1"/>
                </a:solidFill>
              </a:rPr>
            </a:br>
            <a:r>
              <a:rPr lang="en-US" altLang="ja-JP" sz="3200" dirty="0" smtClean="0">
                <a:solidFill>
                  <a:schemeClr val="bg1"/>
                </a:solidFill>
              </a:rPr>
              <a:t>  3D-CE5.h related: Disparity vector restrictions</a:t>
            </a:r>
            <a:endParaRPr lang="ja-JP" altLang="ja-JP" sz="3200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テキスト ボックス 7"/>
          <p:cNvSpPr txBox="1">
            <a:spLocks noChangeArrowheads="1"/>
          </p:cNvSpPr>
          <p:nvPr/>
        </p:nvSpPr>
        <p:spPr bwMode="auto">
          <a:xfrm>
            <a:off x="2195670" y="5445125"/>
            <a:ext cx="47526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u="sng" dirty="0" smtClean="0"/>
              <a:t>Tomohiro </a:t>
            </a:r>
            <a:r>
              <a:rPr lang="en-US" altLang="ja-JP" sz="2400" u="sng" dirty="0" err="1" smtClean="0"/>
              <a:t>Ikai</a:t>
            </a:r>
            <a:r>
              <a:rPr lang="en-US" altLang="ja-JP" sz="2400" dirty="0" smtClean="0"/>
              <a:t>, Uchiumi Tadashi</a:t>
            </a:r>
          </a:p>
          <a:p>
            <a:pPr algn="ctr"/>
            <a:r>
              <a:rPr lang="en-US" altLang="ja-JP" sz="2400" dirty="0" smtClean="0"/>
              <a:t>Sharp </a:t>
            </a:r>
            <a:r>
              <a:rPr lang="en-US" altLang="ja-JP" sz="2400" dirty="0"/>
              <a:t>Corporation</a:t>
            </a:r>
            <a:endParaRPr lang="ja-JP" altLang="en-US" sz="2400" dirty="0"/>
          </a:p>
        </p:txBody>
      </p:sp>
      <p:sp>
        <p:nvSpPr>
          <p:cNvPr id="2053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290888"/>
            <a:ext cx="6400800" cy="1776412"/>
          </a:xfrm>
        </p:spPr>
        <p:txBody>
          <a:bodyPr/>
          <a:lstStyle/>
          <a:p>
            <a:r>
              <a:rPr lang="en-CA" altLang="ja-JP" sz="2400" dirty="0" smtClean="0"/>
              <a:t>Document: </a:t>
            </a:r>
            <a:r>
              <a:rPr lang="en-CA" altLang="ja-JP" sz="2400" u="sng" dirty="0" smtClean="0"/>
              <a:t>JCT3V-B0112</a:t>
            </a:r>
            <a:endParaRPr lang="en-CA" altLang="ja-JP" sz="2400" dirty="0" smtClean="0"/>
          </a:p>
          <a:p>
            <a:endParaRPr lang="en-CA" altLang="ja-JP" sz="2400" dirty="0" smtClean="0"/>
          </a:p>
          <a:p>
            <a:r>
              <a:rPr lang="en-CA" altLang="ja-JP" sz="2400" dirty="0" smtClean="0"/>
              <a:t> Oct.</a:t>
            </a:r>
            <a:r>
              <a:rPr lang="en-US" altLang="ja-JP" sz="2400" dirty="0" smtClean="0"/>
              <a:t> 2012, Shanghai, China</a:t>
            </a:r>
          </a:p>
          <a:p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Simulation results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No loss on average (with proposal1 + proposal2)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67432" y="2056447"/>
          <a:ext cx="8281146" cy="2823210"/>
        </p:xfrm>
        <a:graphic>
          <a:graphicData uri="http://schemas.openxmlformats.org/drawingml/2006/table">
            <a:tbl>
              <a:tblPr/>
              <a:tblGrid>
                <a:gridCol w="990937"/>
                <a:gridCol w="807829"/>
                <a:gridCol w="807829"/>
                <a:gridCol w="807829"/>
                <a:gridCol w="807829"/>
                <a:gridCol w="817703"/>
                <a:gridCol w="817703"/>
                <a:gridCol w="807829"/>
                <a:gridCol w="807829"/>
                <a:gridCol w="807829"/>
              </a:tblGrid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only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synthesized only 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coded &amp; synthesized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-0.3%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96.9%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96.3%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100.6%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Additional test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No loss on average (with </a:t>
            </a:r>
            <a:r>
              <a:rPr lang="en-US" altLang="ja-JP" sz="2400" dirty="0" smtClean="0"/>
              <a:t>proposal1:</a:t>
            </a:r>
            <a:r>
              <a:rPr lang="en-US" altLang="ja-JP" sz="2400" b="1" dirty="0" smtClean="0"/>
              <a:t> </a:t>
            </a:r>
            <a:r>
              <a:rPr lang="en-US" altLang="ja-JP" sz="2400" b="1" dirty="0" err="1" smtClean="0"/>
              <a:t>texure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retrieval</a:t>
            </a:r>
            <a:r>
              <a:rPr lang="en-US" altLang="ja-JP" sz="2400" dirty="0" smtClean="0"/>
              <a:t>)</a:t>
            </a:r>
            <a:endParaRPr lang="en-US" altLang="ja-JP" sz="2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67430" y="2060810"/>
          <a:ext cx="8281147" cy="2823210"/>
        </p:xfrm>
        <a:graphic>
          <a:graphicData uri="http://schemas.openxmlformats.org/drawingml/2006/table">
            <a:tbl>
              <a:tblPr/>
              <a:tblGrid>
                <a:gridCol w="990938"/>
                <a:gridCol w="807829"/>
                <a:gridCol w="807829"/>
                <a:gridCol w="807829"/>
                <a:gridCol w="807829"/>
                <a:gridCol w="817703"/>
                <a:gridCol w="817703"/>
                <a:gridCol w="807829"/>
                <a:gridCol w="807829"/>
                <a:gridCol w="807829"/>
              </a:tblGrid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only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synthesized only 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coded &amp; synthesized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96.0%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sz="12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100.9%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Additional test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12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No loss on average (with proposal2</a:t>
            </a:r>
            <a:r>
              <a:rPr lang="en-US" altLang="ja-JP" sz="2400" dirty="0" smtClean="0"/>
              <a:t>: </a:t>
            </a:r>
            <a:r>
              <a:rPr lang="en-US" altLang="ja-JP" sz="2400" b="1" dirty="0" smtClean="0"/>
              <a:t>motion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retrieval)</a:t>
            </a:r>
            <a:endParaRPr lang="en-US" altLang="ja-JP" sz="2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467430" y="2060810"/>
          <a:ext cx="8281148" cy="2823210"/>
        </p:xfrm>
        <a:graphic>
          <a:graphicData uri="http://schemas.openxmlformats.org/drawingml/2006/table">
            <a:tbl>
              <a:tblPr/>
              <a:tblGrid>
                <a:gridCol w="990937"/>
                <a:gridCol w="807829"/>
                <a:gridCol w="807829"/>
                <a:gridCol w="807829"/>
                <a:gridCol w="807829"/>
                <a:gridCol w="817704"/>
                <a:gridCol w="817704"/>
                <a:gridCol w="807829"/>
                <a:gridCol w="807829"/>
                <a:gridCol w="807829"/>
              </a:tblGrid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only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synthesized only 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coded &amp; synthesized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102.3%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99.6%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101.5%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98.8%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100.7%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0.1%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100.4%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100.0%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218487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To enable simultaneous decoding and reduce memory access complexity, disparity vector restriction is proposed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Experimental results show no loss on average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It is recommended to adopt the restriction scheme into next HTM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/>
              <a:t>This proposal was cross-checked by Samsung (JCT3V-B0174). Thanks for the cross-checking.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/>
              <a:t>Proposal 2 is related to JCT3V-B0087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000" dirty="0" smtClean="0"/>
          </a:p>
        </p:txBody>
      </p:sp>
      <p:sp>
        <p:nvSpPr>
          <p:cNvPr id="11268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9A858560-6456-4F0B-A4F8-073CD32CDC00}" type="slidenum">
              <a:rPr lang="en-US" altLang="ja-JP" smtClean="0"/>
              <a:pPr/>
              <a:t>13</a:t>
            </a:fld>
            <a:endParaRPr lang="en-US" altLang="ja-JP" smtClean="0"/>
          </a:p>
        </p:txBody>
      </p:sp>
      <p:sp>
        <p:nvSpPr>
          <p:cNvPr id="1126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Conclusion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3460" y="1772770"/>
            <a:ext cx="76684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texture </a:t>
            </a:r>
            <a:r>
              <a:rPr lang="en-US" altLang="ja-JP" sz="2400" dirty="0" smtClean="0"/>
              <a:t>retrieval restriction (proposal 1)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460" y="2535275"/>
            <a:ext cx="76330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motion </a:t>
            </a:r>
            <a:r>
              <a:rPr lang="en-US" altLang="ja-JP" sz="2400" dirty="0" smtClean="0"/>
              <a:t>retrieval restriction (proposal 2)</a:t>
            </a:r>
          </a:p>
        </p:txBody>
      </p:sp>
      <p:sp>
        <p:nvSpPr>
          <p:cNvPr id="9" name="下矢印 8"/>
          <p:cNvSpPr/>
          <p:nvPr/>
        </p:nvSpPr>
        <p:spPr>
          <a:xfrm>
            <a:off x="3851900" y="3933070"/>
            <a:ext cx="576080" cy="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171825"/>
            <a:ext cx="297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218487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To enable simultaneous decoding and reduce memory access complexity, disparity vector restriction is proposed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Experimental results show no loss on average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It is recommended to adopt the restriction scheme into next HTM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/>
              <a:t>This proposal was cross-checked by Samsung (JCT3V-B0174). Thanks for the cross-checking.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/>
              <a:t>Proposal 2 is related to JCT3V-B0087</a:t>
            </a:r>
          </a:p>
        </p:txBody>
      </p:sp>
      <p:sp>
        <p:nvSpPr>
          <p:cNvPr id="11268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9A858560-6456-4F0B-A4F8-073CD32CDC00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1126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Summary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3460" y="1772770"/>
            <a:ext cx="76684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texture </a:t>
            </a:r>
            <a:r>
              <a:rPr lang="en-US" altLang="ja-JP" sz="2400" dirty="0" smtClean="0"/>
              <a:t>retrieval restriction (proposal 1)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460" y="2535275"/>
            <a:ext cx="76330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motion </a:t>
            </a:r>
            <a:r>
              <a:rPr lang="en-US" altLang="ja-JP" sz="2400" dirty="0" smtClean="0"/>
              <a:t>retrieval restriction (proposal 2)</a:t>
            </a:r>
          </a:p>
        </p:txBody>
      </p:sp>
      <p:sp>
        <p:nvSpPr>
          <p:cNvPr id="9" name="下矢印 8"/>
          <p:cNvSpPr/>
          <p:nvPr/>
        </p:nvSpPr>
        <p:spPr>
          <a:xfrm>
            <a:off x="3851900" y="3933070"/>
            <a:ext cx="576080" cy="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Problem in the current design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4100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351837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/>
            <a:r>
              <a:rPr lang="en-US" altLang="ja-JP" sz="2400" dirty="0" smtClean="0"/>
              <a:t>In practical usage, base view and other views need to be decoded in 16 ms (</a:t>
            </a:r>
            <a:r>
              <a:rPr lang="en-US" altLang="ja-JP" sz="2400" dirty="0" err="1" smtClean="0"/>
              <a:t>e.g</a:t>
            </a:r>
            <a:r>
              <a:rPr lang="en-US" altLang="ja-JP" sz="2400" dirty="0" smtClean="0"/>
              <a:t> 60 fps case). To achieve this, simultaneous decode with two decoders is needed</a:t>
            </a:r>
          </a:p>
          <a:p>
            <a:pPr hangingPunct="0"/>
            <a:endParaRPr lang="en-US" altLang="ja-JP" sz="2400" dirty="0" smtClean="0"/>
          </a:p>
          <a:p>
            <a:pPr hangingPunct="0"/>
            <a:endParaRPr lang="en-US" altLang="ja-JP" sz="2400" dirty="0" smtClean="0"/>
          </a:p>
          <a:p>
            <a:pPr hangingPunct="0"/>
            <a:endParaRPr lang="ja-JP" altLang="ja-JP" sz="2400" dirty="0" smtClean="0"/>
          </a:p>
          <a:p>
            <a:pPr hangingPunct="0"/>
            <a:endParaRPr lang="en-US" altLang="ja-JP" sz="2400" dirty="0" smtClean="0"/>
          </a:p>
          <a:p>
            <a:pPr hangingPunct="0"/>
            <a:endParaRPr lang="en-US" altLang="ja-JP" sz="2400" dirty="0" smtClean="0"/>
          </a:p>
          <a:p>
            <a:pPr hangingPunct="0"/>
            <a:endParaRPr lang="en-US" altLang="ja-JP" sz="2400" dirty="0" smtClean="0"/>
          </a:p>
          <a:p>
            <a:pPr hangingPunct="0"/>
            <a:r>
              <a:rPr lang="en-US" altLang="ja-JP" sz="2400" dirty="0" smtClean="0"/>
              <a:t>However, in the current HTM, simultaneous decoding is impossible because </a:t>
            </a:r>
            <a:r>
              <a:rPr lang="en-US" altLang="ja-JP" sz="2400" u="sng" dirty="0" smtClean="0"/>
              <a:t>whole base layer needs to be decoded before dependent view starts decoding</a:t>
            </a:r>
          </a:p>
          <a:p>
            <a:pPr hangingPunct="0"/>
            <a:endParaRPr lang="en-US" altLang="ja-JP" sz="2400" dirty="0" smtClean="0"/>
          </a:p>
          <a:p>
            <a:pPr hangingPunct="0"/>
            <a:r>
              <a:rPr lang="en-US" altLang="ja-JP" sz="2400" dirty="0" smtClean="0"/>
              <a:t>Specifically, </a:t>
            </a:r>
            <a:r>
              <a:rPr lang="en-US" altLang="ja-JP" sz="2400" u="sng" dirty="0" smtClean="0"/>
              <a:t>dependent view refers to the decoded base view and the reference area is not restricted</a:t>
            </a:r>
            <a:endParaRPr lang="ja-JP" altLang="ja-JP" sz="2400" u="sng" dirty="0" smtClean="0"/>
          </a:p>
        </p:txBody>
      </p:sp>
      <p:sp>
        <p:nvSpPr>
          <p:cNvPr id="410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6F9206-A88C-4645-9193-6D7AE940C1DA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1787345" y="2535367"/>
            <a:ext cx="1449388" cy="103188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858" y="21"/>
              </a:cxn>
              <a:cxn ang="0">
                <a:pos x="858" y="43"/>
              </a:cxn>
              <a:cxn ang="0">
                <a:pos x="0" y="42"/>
              </a:cxn>
              <a:cxn ang="0">
                <a:pos x="0" y="20"/>
              </a:cxn>
              <a:cxn ang="0">
                <a:pos x="847" y="0"/>
              </a:cxn>
              <a:cxn ang="0">
                <a:pos x="913" y="32"/>
              </a:cxn>
              <a:cxn ang="0">
                <a:pos x="847" y="65"/>
              </a:cxn>
              <a:cxn ang="0">
                <a:pos x="847" y="0"/>
              </a:cxn>
            </a:cxnLst>
            <a:rect l="0" t="0" r="r" b="b"/>
            <a:pathLst>
              <a:path w="913" h="65">
                <a:moveTo>
                  <a:pt x="0" y="20"/>
                </a:moveTo>
                <a:lnTo>
                  <a:pt x="858" y="21"/>
                </a:lnTo>
                <a:lnTo>
                  <a:pt x="858" y="43"/>
                </a:lnTo>
                <a:lnTo>
                  <a:pt x="0" y="42"/>
                </a:lnTo>
                <a:lnTo>
                  <a:pt x="0" y="20"/>
                </a:lnTo>
                <a:close/>
                <a:moveTo>
                  <a:pt x="847" y="0"/>
                </a:moveTo>
                <a:lnTo>
                  <a:pt x="913" y="32"/>
                </a:lnTo>
                <a:lnTo>
                  <a:pt x="847" y="65"/>
                </a:lnTo>
                <a:lnTo>
                  <a:pt x="84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787345" y="2197230"/>
            <a:ext cx="9525" cy="13811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870"/>
              </a:cxn>
              <a:cxn ang="0">
                <a:pos x="0" y="870"/>
              </a:cxn>
              <a:cxn ang="0">
                <a:pos x="1" y="0"/>
              </a:cxn>
              <a:cxn ang="0">
                <a:pos x="6" y="0"/>
              </a:cxn>
            </a:cxnLst>
            <a:rect l="0" t="0" r="r" b="b"/>
            <a:pathLst>
              <a:path w="6" h="870">
                <a:moveTo>
                  <a:pt x="6" y="0"/>
                </a:moveTo>
                <a:lnTo>
                  <a:pt x="6" y="870"/>
                </a:lnTo>
                <a:lnTo>
                  <a:pt x="0" y="870"/>
                </a:lnTo>
                <a:lnTo>
                  <a:pt x="1" y="0"/>
                </a:lnTo>
                <a:lnTo>
                  <a:pt x="6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3633608" y="2197230"/>
            <a:ext cx="11113" cy="144780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6" y="912"/>
              </a:cxn>
              <a:cxn ang="0">
                <a:pos x="0" y="912"/>
              </a:cxn>
              <a:cxn ang="0">
                <a:pos x="1" y="0"/>
              </a:cxn>
              <a:cxn ang="0">
                <a:pos x="7" y="0"/>
              </a:cxn>
            </a:cxnLst>
            <a:rect l="0" t="0" r="r" b="b"/>
            <a:pathLst>
              <a:path w="7" h="912">
                <a:moveTo>
                  <a:pt x="7" y="0"/>
                </a:moveTo>
                <a:lnTo>
                  <a:pt x="6" y="912"/>
                </a:lnTo>
                <a:lnTo>
                  <a:pt x="0" y="912"/>
                </a:lnTo>
                <a:lnTo>
                  <a:pt x="1" y="0"/>
                </a:lnTo>
                <a:lnTo>
                  <a:pt x="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033" name="Freeform 9"/>
          <p:cNvSpPr>
            <a:spLocks noEditPoints="1"/>
          </p:cNvSpPr>
          <p:nvPr/>
        </p:nvSpPr>
        <p:spPr bwMode="auto">
          <a:xfrm>
            <a:off x="1792108" y="3344992"/>
            <a:ext cx="1843088" cy="92075"/>
          </a:xfrm>
          <a:custGeom>
            <a:avLst/>
            <a:gdLst/>
            <a:ahLst/>
            <a:cxnLst>
              <a:cxn ang="0">
                <a:pos x="16" y="75"/>
              </a:cxn>
              <a:cxn ang="0">
                <a:pos x="3372" y="78"/>
              </a:cxn>
              <a:cxn ang="0">
                <a:pos x="3372" y="94"/>
              </a:cxn>
              <a:cxn ang="0">
                <a:pos x="16" y="91"/>
              </a:cxn>
              <a:cxn ang="0">
                <a:pos x="16" y="75"/>
              </a:cxn>
              <a:cxn ang="0">
                <a:pos x="140" y="165"/>
              </a:cxn>
              <a:cxn ang="0">
                <a:pos x="0" y="83"/>
              </a:cxn>
              <a:cxn ang="0">
                <a:pos x="140" y="2"/>
              </a:cxn>
              <a:cxn ang="0">
                <a:pos x="151" y="5"/>
              </a:cxn>
              <a:cxn ang="0">
                <a:pos x="149" y="16"/>
              </a:cxn>
              <a:cxn ang="0">
                <a:pos x="20" y="90"/>
              </a:cxn>
              <a:cxn ang="0">
                <a:pos x="20" y="77"/>
              </a:cxn>
              <a:cxn ang="0">
                <a:pos x="148" y="151"/>
              </a:cxn>
              <a:cxn ang="0">
                <a:pos x="151" y="162"/>
              </a:cxn>
              <a:cxn ang="0">
                <a:pos x="140" y="165"/>
              </a:cxn>
              <a:cxn ang="0">
                <a:pos x="3247" y="4"/>
              </a:cxn>
              <a:cxn ang="0">
                <a:pos x="3387" y="86"/>
              </a:cxn>
              <a:cxn ang="0">
                <a:pos x="3247" y="168"/>
              </a:cxn>
              <a:cxn ang="0">
                <a:pos x="3236" y="165"/>
              </a:cxn>
              <a:cxn ang="0">
                <a:pos x="3239" y="154"/>
              </a:cxn>
              <a:cxn ang="0">
                <a:pos x="3367" y="79"/>
              </a:cxn>
              <a:cxn ang="0">
                <a:pos x="3367" y="93"/>
              </a:cxn>
              <a:cxn ang="0">
                <a:pos x="3239" y="18"/>
              </a:cxn>
              <a:cxn ang="0">
                <a:pos x="3236" y="7"/>
              </a:cxn>
              <a:cxn ang="0">
                <a:pos x="3247" y="4"/>
              </a:cxn>
            </a:cxnLst>
            <a:rect l="0" t="0" r="r" b="b"/>
            <a:pathLst>
              <a:path w="3387" h="170">
                <a:moveTo>
                  <a:pt x="16" y="75"/>
                </a:moveTo>
                <a:lnTo>
                  <a:pt x="3372" y="78"/>
                </a:lnTo>
                <a:lnTo>
                  <a:pt x="3372" y="94"/>
                </a:lnTo>
                <a:lnTo>
                  <a:pt x="16" y="91"/>
                </a:lnTo>
                <a:lnTo>
                  <a:pt x="16" y="75"/>
                </a:lnTo>
                <a:close/>
                <a:moveTo>
                  <a:pt x="140" y="165"/>
                </a:moveTo>
                <a:lnTo>
                  <a:pt x="0" y="83"/>
                </a:lnTo>
                <a:lnTo>
                  <a:pt x="140" y="2"/>
                </a:lnTo>
                <a:cubicBezTo>
                  <a:pt x="144" y="0"/>
                  <a:pt x="149" y="1"/>
                  <a:pt x="151" y="5"/>
                </a:cubicBezTo>
                <a:cubicBezTo>
                  <a:pt x="154" y="9"/>
                  <a:pt x="152" y="14"/>
                  <a:pt x="149" y="16"/>
                </a:cubicBezTo>
                <a:lnTo>
                  <a:pt x="20" y="90"/>
                </a:lnTo>
                <a:lnTo>
                  <a:pt x="20" y="77"/>
                </a:lnTo>
                <a:lnTo>
                  <a:pt x="148" y="151"/>
                </a:lnTo>
                <a:cubicBezTo>
                  <a:pt x="152" y="154"/>
                  <a:pt x="154" y="159"/>
                  <a:pt x="151" y="162"/>
                </a:cubicBezTo>
                <a:cubicBezTo>
                  <a:pt x="149" y="166"/>
                  <a:pt x="144" y="167"/>
                  <a:pt x="140" y="165"/>
                </a:cubicBezTo>
                <a:close/>
                <a:moveTo>
                  <a:pt x="3247" y="4"/>
                </a:moveTo>
                <a:lnTo>
                  <a:pt x="3387" y="86"/>
                </a:lnTo>
                <a:lnTo>
                  <a:pt x="3247" y="168"/>
                </a:lnTo>
                <a:cubicBezTo>
                  <a:pt x="3243" y="170"/>
                  <a:pt x="3239" y="169"/>
                  <a:pt x="3236" y="165"/>
                </a:cubicBezTo>
                <a:cubicBezTo>
                  <a:pt x="3234" y="161"/>
                  <a:pt x="3235" y="156"/>
                  <a:pt x="3239" y="154"/>
                </a:cubicBezTo>
                <a:lnTo>
                  <a:pt x="3367" y="79"/>
                </a:lnTo>
                <a:lnTo>
                  <a:pt x="3367" y="93"/>
                </a:lnTo>
                <a:lnTo>
                  <a:pt x="3239" y="18"/>
                </a:lnTo>
                <a:cubicBezTo>
                  <a:pt x="3236" y="16"/>
                  <a:pt x="3234" y="11"/>
                  <a:pt x="3236" y="7"/>
                </a:cubicBezTo>
                <a:cubicBezTo>
                  <a:pt x="3239" y="3"/>
                  <a:pt x="3244" y="2"/>
                  <a:pt x="3247" y="4"/>
                </a:cubicBez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98558" y="3149730"/>
            <a:ext cx="498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16 ms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887233" y="2425830"/>
            <a:ext cx="492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view0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887233" y="2895730"/>
            <a:ext cx="492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view1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7" name="Freeform 13"/>
          <p:cNvSpPr>
            <a:spLocks noEditPoints="1"/>
          </p:cNvSpPr>
          <p:nvPr/>
        </p:nvSpPr>
        <p:spPr bwMode="auto">
          <a:xfrm>
            <a:off x="1987370" y="2995742"/>
            <a:ext cx="1449388" cy="104775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858" y="22"/>
              </a:cxn>
              <a:cxn ang="0">
                <a:pos x="858" y="44"/>
              </a:cxn>
              <a:cxn ang="0">
                <a:pos x="0" y="43"/>
              </a:cxn>
              <a:cxn ang="0">
                <a:pos x="0" y="21"/>
              </a:cxn>
              <a:cxn ang="0">
                <a:pos x="847" y="0"/>
              </a:cxn>
              <a:cxn ang="0">
                <a:pos x="913" y="33"/>
              </a:cxn>
              <a:cxn ang="0">
                <a:pos x="847" y="66"/>
              </a:cxn>
              <a:cxn ang="0">
                <a:pos x="847" y="0"/>
              </a:cxn>
            </a:cxnLst>
            <a:rect l="0" t="0" r="r" b="b"/>
            <a:pathLst>
              <a:path w="913" h="66">
                <a:moveTo>
                  <a:pt x="0" y="21"/>
                </a:moveTo>
                <a:lnTo>
                  <a:pt x="858" y="22"/>
                </a:lnTo>
                <a:lnTo>
                  <a:pt x="858" y="44"/>
                </a:lnTo>
                <a:lnTo>
                  <a:pt x="0" y="43"/>
                </a:lnTo>
                <a:lnTo>
                  <a:pt x="0" y="21"/>
                </a:lnTo>
                <a:close/>
                <a:moveTo>
                  <a:pt x="847" y="0"/>
                </a:moveTo>
                <a:lnTo>
                  <a:pt x="913" y="33"/>
                </a:lnTo>
                <a:lnTo>
                  <a:pt x="847" y="66"/>
                </a:lnTo>
                <a:lnTo>
                  <a:pt x="84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46" name="Freeform 6"/>
          <p:cNvSpPr>
            <a:spLocks noEditPoints="1"/>
          </p:cNvSpPr>
          <p:nvPr/>
        </p:nvSpPr>
        <p:spPr bwMode="auto">
          <a:xfrm>
            <a:off x="5544122" y="2542967"/>
            <a:ext cx="1449388" cy="103188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858" y="21"/>
              </a:cxn>
              <a:cxn ang="0">
                <a:pos x="858" y="43"/>
              </a:cxn>
              <a:cxn ang="0">
                <a:pos x="0" y="42"/>
              </a:cxn>
              <a:cxn ang="0">
                <a:pos x="0" y="20"/>
              </a:cxn>
              <a:cxn ang="0">
                <a:pos x="847" y="0"/>
              </a:cxn>
              <a:cxn ang="0">
                <a:pos x="913" y="32"/>
              </a:cxn>
              <a:cxn ang="0">
                <a:pos x="847" y="65"/>
              </a:cxn>
              <a:cxn ang="0">
                <a:pos x="847" y="0"/>
              </a:cxn>
            </a:cxnLst>
            <a:rect l="0" t="0" r="r" b="b"/>
            <a:pathLst>
              <a:path w="913" h="65">
                <a:moveTo>
                  <a:pt x="0" y="20"/>
                </a:moveTo>
                <a:lnTo>
                  <a:pt x="858" y="21"/>
                </a:lnTo>
                <a:lnTo>
                  <a:pt x="858" y="43"/>
                </a:lnTo>
                <a:lnTo>
                  <a:pt x="0" y="42"/>
                </a:lnTo>
                <a:lnTo>
                  <a:pt x="0" y="20"/>
                </a:lnTo>
                <a:close/>
                <a:moveTo>
                  <a:pt x="847" y="0"/>
                </a:moveTo>
                <a:lnTo>
                  <a:pt x="913" y="32"/>
                </a:lnTo>
                <a:lnTo>
                  <a:pt x="847" y="65"/>
                </a:lnTo>
                <a:lnTo>
                  <a:pt x="84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47" name="Freeform 7"/>
          <p:cNvSpPr>
            <a:spLocks/>
          </p:cNvSpPr>
          <p:nvPr/>
        </p:nvSpPr>
        <p:spPr bwMode="auto">
          <a:xfrm>
            <a:off x="5544122" y="2204830"/>
            <a:ext cx="9525" cy="138112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870"/>
              </a:cxn>
              <a:cxn ang="0">
                <a:pos x="0" y="870"/>
              </a:cxn>
              <a:cxn ang="0">
                <a:pos x="1" y="0"/>
              </a:cxn>
              <a:cxn ang="0">
                <a:pos x="6" y="0"/>
              </a:cxn>
            </a:cxnLst>
            <a:rect l="0" t="0" r="r" b="b"/>
            <a:pathLst>
              <a:path w="6" h="870">
                <a:moveTo>
                  <a:pt x="6" y="0"/>
                </a:moveTo>
                <a:lnTo>
                  <a:pt x="6" y="870"/>
                </a:lnTo>
                <a:lnTo>
                  <a:pt x="0" y="870"/>
                </a:lnTo>
                <a:lnTo>
                  <a:pt x="1" y="0"/>
                </a:lnTo>
                <a:lnTo>
                  <a:pt x="6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48" name="Freeform 8"/>
          <p:cNvSpPr>
            <a:spLocks/>
          </p:cNvSpPr>
          <p:nvPr/>
        </p:nvSpPr>
        <p:spPr bwMode="auto">
          <a:xfrm>
            <a:off x="7390385" y="2204830"/>
            <a:ext cx="11113" cy="144780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6" y="912"/>
              </a:cxn>
              <a:cxn ang="0">
                <a:pos x="0" y="912"/>
              </a:cxn>
              <a:cxn ang="0">
                <a:pos x="1" y="0"/>
              </a:cxn>
              <a:cxn ang="0">
                <a:pos x="7" y="0"/>
              </a:cxn>
            </a:cxnLst>
            <a:rect l="0" t="0" r="r" b="b"/>
            <a:pathLst>
              <a:path w="7" h="912">
                <a:moveTo>
                  <a:pt x="7" y="0"/>
                </a:moveTo>
                <a:lnTo>
                  <a:pt x="6" y="912"/>
                </a:lnTo>
                <a:lnTo>
                  <a:pt x="0" y="912"/>
                </a:lnTo>
                <a:lnTo>
                  <a:pt x="1" y="0"/>
                </a:lnTo>
                <a:lnTo>
                  <a:pt x="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49" name="Freeform 9"/>
          <p:cNvSpPr>
            <a:spLocks noEditPoints="1"/>
          </p:cNvSpPr>
          <p:nvPr/>
        </p:nvSpPr>
        <p:spPr bwMode="auto">
          <a:xfrm>
            <a:off x="5548885" y="3352592"/>
            <a:ext cx="1843088" cy="92075"/>
          </a:xfrm>
          <a:custGeom>
            <a:avLst/>
            <a:gdLst/>
            <a:ahLst/>
            <a:cxnLst>
              <a:cxn ang="0">
                <a:pos x="16" y="75"/>
              </a:cxn>
              <a:cxn ang="0">
                <a:pos x="3372" y="78"/>
              </a:cxn>
              <a:cxn ang="0">
                <a:pos x="3372" y="94"/>
              </a:cxn>
              <a:cxn ang="0">
                <a:pos x="16" y="91"/>
              </a:cxn>
              <a:cxn ang="0">
                <a:pos x="16" y="75"/>
              </a:cxn>
              <a:cxn ang="0">
                <a:pos x="140" y="165"/>
              </a:cxn>
              <a:cxn ang="0">
                <a:pos x="0" y="83"/>
              </a:cxn>
              <a:cxn ang="0">
                <a:pos x="140" y="2"/>
              </a:cxn>
              <a:cxn ang="0">
                <a:pos x="151" y="5"/>
              </a:cxn>
              <a:cxn ang="0">
                <a:pos x="149" y="16"/>
              </a:cxn>
              <a:cxn ang="0">
                <a:pos x="20" y="90"/>
              </a:cxn>
              <a:cxn ang="0">
                <a:pos x="20" y="77"/>
              </a:cxn>
              <a:cxn ang="0">
                <a:pos x="148" y="151"/>
              </a:cxn>
              <a:cxn ang="0">
                <a:pos x="151" y="162"/>
              </a:cxn>
              <a:cxn ang="0">
                <a:pos x="140" y="165"/>
              </a:cxn>
              <a:cxn ang="0">
                <a:pos x="3247" y="4"/>
              </a:cxn>
              <a:cxn ang="0">
                <a:pos x="3387" y="86"/>
              </a:cxn>
              <a:cxn ang="0">
                <a:pos x="3247" y="168"/>
              </a:cxn>
              <a:cxn ang="0">
                <a:pos x="3236" y="165"/>
              </a:cxn>
              <a:cxn ang="0">
                <a:pos x="3239" y="154"/>
              </a:cxn>
              <a:cxn ang="0">
                <a:pos x="3367" y="79"/>
              </a:cxn>
              <a:cxn ang="0">
                <a:pos x="3367" y="93"/>
              </a:cxn>
              <a:cxn ang="0">
                <a:pos x="3239" y="18"/>
              </a:cxn>
              <a:cxn ang="0">
                <a:pos x="3236" y="7"/>
              </a:cxn>
              <a:cxn ang="0">
                <a:pos x="3247" y="4"/>
              </a:cxn>
            </a:cxnLst>
            <a:rect l="0" t="0" r="r" b="b"/>
            <a:pathLst>
              <a:path w="3387" h="170">
                <a:moveTo>
                  <a:pt x="16" y="75"/>
                </a:moveTo>
                <a:lnTo>
                  <a:pt x="3372" y="78"/>
                </a:lnTo>
                <a:lnTo>
                  <a:pt x="3372" y="94"/>
                </a:lnTo>
                <a:lnTo>
                  <a:pt x="16" y="91"/>
                </a:lnTo>
                <a:lnTo>
                  <a:pt x="16" y="75"/>
                </a:lnTo>
                <a:close/>
                <a:moveTo>
                  <a:pt x="140" y="165"/>
                </a:moveTo>
                <a:lnTo>
                  <a:pt x="0" y="83"/>
                </a:lnTo>
                <a:lnTo>
                  <a:pt x="140" y="2"/>
                </a:lnTo>
                <a:cubicBezTo>
                  <a:pt x="144" y="0"/>
                  <a:pt x="149" y="1"/>
                  <a:pt x="151" y="5"/>
                </a:cubicBezTo>
                <a:cubicBezTo>
                  <a:pt x="154" y="9"/>
                  <a:pt x="152" y="14"/>
                  <a:pt x="149" y="16"/>
                </a:cubicBezTo>
                <a:lnTo>
                  <a:pt x="20" y="90"/>
                </a:lnTo>
                <a:lnTo>
                  <a:pt x="20" y="77"/>
                </a:lnTo>
                <a:lnTo>
                  <a:pt x="148" y="151"/>
                </a:lnTo>
                <a:cubicBezTo>
                  <a:pt x="152" y="154"/>
                  <a:pt x="154" y="159"/>
                  <a:pt x="151" y="162"/>
                </a:cubicBezTo>
                <a:cubicBezTo>
                  <a:pt x="149" y="166"/>
                  <a:pt x="144" y="167"/>
                  <a:pt x="140" y="165"/>
                </a:cubicBezTo>
                <a:close/>
                <a:moveTo>
                  <a:pt x="3247" y="4"/>
                </a:moveTo>
                <a:lnTo>
                  <a:pt x="3387" y="86"/>
                </a:lnTo>
                <a:lnTo>
                  <a:pt x="3247" y="168"/>
                </a:lnTo>
                <a:cubicBezTo>
                  <a:pt x="3243" y="170"/>
                  <a:pt x="3239" y="169"/>
                  <a:pt x="3236" y="165"/>
                </a:cubicBezTo>
                <a:cubicBezTo>
                  <a:pt x="3234" y="161"/>
                  <a:pt x="3235" y="156"/>
                  <a:pt x="3239" y="154"/>
                </a:cubicBezTo>
                <a:lnTo>
                  <a:pt x="3367" y="79"/>
                </a:lnTo>
                <a:lnTo>
                  <a:pt x="3367" y="93"/>
                </a:lnTo>
                <a:lnTo>
                  <a:pt x="3239" y="18"/>
                </a:lnTo>
                <a:cubicBezTo>
                  <a:pt x="3236" y="16"/>
                  <a:pt x="3234" y="11"/>
                  <a:pt x="3236" y="7"/>
                </a:cubicBezTo>
                <a:cubicBezTo>
                  <a:pt x="3239" y="3"/>
                  <a:pt x="3244" y="2"/>
                  <a:pt x="3247" y="4"/>
                </a:cubicBez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50" name="Rectangle 10"/>
          <p:cNvSpPr>
            <a:spLocks noChangeArrowheads="1"/>
          </p:cNvSpPr>
          <p:nvPr/>
        </p:nvSpPr>
        <p:spPr bwMode="auto">
          <a:xfrm>
            <a:off x="6355335" y="3157330"/>
            <a:ext cx="498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16 ms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4644010" y="2433430"/>
            <a:ext cx="492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view0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4644010" y="2903330"/>
            <a:ext cx="492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Ｐゴシック" pitchFamily="50" charset="-128"/>
                <a:cs typeface="ＭＳ Ｐゴシック" pitchFamily="50" charset="-128"/>
              </a:rPr>
              <a:t>view1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07630" y="3717040"/>
            <a:ext cx="18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“requirement”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012200" y="3717040"/>
            <a:ext cx="180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“current”</a:t>
            </a:r>
            <a:endParaRPr kumimoji="1" lang="ja-JP" altLang="en-US" dirty="0"/>
          </a:p>
        </p:txBody>
      </p:sp>
      <p:cxnSp>
        <p:nvCxnSpPr>
          <p:cNvPr id="56" name="直線コネクタ 55"/>
          <p:cNvCxnSpPr/>
          <p:nvPr/>
        </p:nvCxnSpPr>
        <p:spPr>
          <a:xfrm flipH="1">
            <a:off x="7092350" y="2420860"/>
            <a:ext cx="576080" cy="576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7740440" y="2276840"/>
            <a:ext cx="1656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srgbClr val="FF0000"/>
                </a:solidFill>
              </a:rPr>
              <a:t>No time to decode!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7020340" y="2965762"/>
            <a:ext cx="180000" cy="103188"/>
          </a:xfrm>
          <a:custGeom>
            <a:avLst/>
            <a:gdLst/>
            <a:ahLst/>
            <a:cxnLst>
              <a:cxn ang="0">
                <a:pos x="0" y="20"/>
              </a:cxn>
              <a:cxn ang="0">
                <a:pos x="858" y="21"/>
              </a:cxn>
              <a:cxn ang="0">
                <a:pos x="858" y="43"/>
              </a:cxn>
              <a:cxn ang="0">
                <a:pos x="0" y="42"/>
              </a:cxn>
              <a:cxn ang="0">
                <a:pos x="0" y="20"/>
              </a:cxn>
              <a:cxn ang="0">
                <a:pos x="847" y="0"/>
              </a:cxn>
              <a:cxn ang="0">
                <a:pos x="913" y="32"/>
              </a:cxn>
              <a:cxn ang="0">
                <a:pos x="847" y="65"/>
              </a:cxn>
              <a:cxn ang="0">
                <a:pos x="847" y="0"/>
              </a:cxn>
            </a:cxnLst>
            <a:rect l="0" t="0" r="r" b="b"/>
            <a:pathLst>
              <a:path w="913" h="65">
                <a:moveTo>
                  <a:pt x="0" y="20"/>
                </a:moveTo>
                <a:lnTo>
                  <a:pt x="858" y="21"/>
                </a:lnTo>
                <a:lnTo>
                  <a:pt x="858" y="43"/>
                </a:lnTo>
                <a:lnTo>
                  <a:pt x="0" y="42"/>
                </a:lnTo>
                <a:lnTo>
                  <a:pt x="0" y="20"/>
                </a:lnTo>
                <a:close/>
                <a:moveTo>
                  <a:pt x="847" y="0"/>
                </a:moveTo>
                <a:lnTo>
                  <a:pt x="913" y="32"/>
                </a:lnTo>
                <a:lnTo>
                  <a:pt x="847" y="65"/>
                </a:lnTo>
                <a:lnTo>
                  <a:pt x="847" y="0"/>
                </a:ln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Proposal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Restrict referenced area of base view by restricting disparity vector at the following process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457200" indent="-457200">
              <a:spcBef>
                <a:spcPts val="600"/>
              </a:spcBef>
              <a:buAutoNum type="arabicParenR"/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4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11450" y="2492870"/>
            <a:ext cx="76684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texture </a:t>
            </a:r>
            <a:r>
              <a:rPr lang="en-US" altLang="ja-JP" sz="2400" dirty="0" smtClean="0"/>
              <a:t>retrieval restriction (proposal 1)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11450" y="3789050"/>
            <a:ext cx="76330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motion </a:t>
            </a:r>
            <a:r>
              <a:rPr lang="en-US" altLang="ja-JP" sz="2400" dirty="0" smtClean="0"/>
              <a:t>retrieval restriction (proposal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Restriction range discussions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To enable 1 LCU line latency encoding, the loop filtered area (3 + 1 pixels) shall be excluded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Plus considering MC area (4 </a:t>
            </a:r>
            <a:r>
              <a:rPr lang="en-US" altLang="ja-JP" sz="2400" dirty="0" smtClean="0"/>
              <a:t>pixels in 8 taps) </a:t>
            </a:r>
            <a:r>
              <a:rPr lang="en-US" altLang="ja-JP" sz="2400" dirty="0" smtClean="0"/>
              <a:t>also shall be excluded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5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460" y="1916790"/>
            <a:ext cx="2952328" cy="2088232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635788" y="1916790"/>
            <a:ext cx="1728192" cy="1368152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835668" y="2564862"/>
            <a:ext cx="720000" cy="720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コネクタ 11"/>
          <p:cNvCxnSpPr/>
          <p:nvPr/>
        </p:nvCxnSpPr>
        <p:spPr>
          <a:xfrm>
            <a:off x="3635788" y="3284942"/>
            <a:ext cx="17281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endCxn id="11" idx="3"/>
          </p:cNvCxnSpPr>
          <p:nvPr/>
        </p:nvCxnSpPr>
        <p:spPr>
          <a:xfrm flipV="1">
            <a:off x="1835668" y="2924862"/>
            <a:ext cx="720000" cy="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683460" y="1916790"/>
            <a:ext cx="4680520" cy="302433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683460" y="4005022"/>
            <a:ext cx="29523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H="1" flipV="1">
            <a:off x="3275748" y="3644982"/>
            <a:ext cx="7200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5400000" flipH="1" flipV="1">
            <a:off x="4679904" y="2600866"/>
            <a:ext cx="13681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635788" y="3284942"/>
            <a:ext cx="17297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835588" y="256486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view 1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483660" y="335695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view 0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>
            <a:endCxn id="29" idx="1"/>
          </p:cNvCxnSpPr>
          <p:nvPr/>
        </p:nvCxnSpPr>
        <p:spPr>
          <a:xfrm>
            <a:off x="2483660" y="2924902"/>
            <a:ext cx="1008112" cy="720080"/>
          </a:xfrm>
          <a:prstGeom prst="straightConnector1">
            <a:avLst/>
          </a:prstGeom>
          <a:ln w="12700" cmpd="sng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683460" y="3861006"/>
            <a:ext cx="2952328" cy="1356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623612" y="357297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Available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6084060" y="3644982"/>
            <a:ext cx="504056" cy="216024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6084060" y="4077030"/>
            <a:ext cx="504056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23612" y="399573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 available</a:t>
            </a:r>
          </a:p>
          <a:p>
            <a:r>
              <a:rPr lang="en-US" altLang="ja-JP" dirty="0" smtClean="0"/>
              <a:t>(due to DF+SAO)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6012052" y="2708878"/>
            <a:ext cx="576064" cy="15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6623612" y="256486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decoding </a:t>
            </a:r>
            <a:r>
              <a:rPr lang="en-US" altLang="ja-JP" dirty="0" err="1" smtClean="0"/>
              <a:t>thred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3491772" y="3284942"/>
            <a:ext cx="144016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6012052" y="3140926"/>
            <a:ext cx="576064" cy="1588"/>
          </a:xfrm>
          <a:prstGeom prst="straightConnector1">
            <a:avLst/>
          </a:prstGeom>
          <a:ln w="12700" cmpd="sng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660124" y="298761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disparity vector</a:t>
            </a:r>
            <a:endParaRPr kumimoji="1" lang="ja-JP" altLang="en-US" dirty="0"/>
          </a:p>
        </p:txBody>
      </p:sp>
      <p:cxnSp>
        <p:nvCxnSpPr>
          <p:cNvPr id="32" name="直線矢印コネクタ 31"/>
          <p:cNvCxnSpPr/>
          <p:nvPr/>
        </p:nvCxnSpPr>
        <p:spPr>
          <a:xfrm rot="5400000">
            <a:off x="1663952" y="3456578"/>
            <a:ext cx="1431776" cy="368424"/>
          </a:xfrm>
          <a:prstGeom prst="straightConnector1">
            <a:avLst/>
          </a:prstGeom>
          <a:ln w="12700" cmpd="sng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2627676" y="2924902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/>
              <a:t>OK</a:t>
            </a:r>
            <a:endParaRPr lang="ja-JP" altLang="en-US" sz="800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195628" y="4077610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NG</a:t>
            </a:r>
            <a:endParaRPr kumimoji="1" lang="ja-JP" altLang="en-US" sz="800" dirty="0"/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2915708" y="3716990"/>
            <a:ext cx="720080" cy="15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3491772" y="3140926"/>
            <a:ext cx="1872208" cy="1440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下矢印 36"/>
          <p:cNvSpPr/>
          <p:nvPr/>
        </p:nvSpPr>
        <p:spPr>
          <a:xfrm>
            <a:off x="3851900" y="5517290"/>
            <a:ext cx="360050" cy="36005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7480" y="5877340"/>
            <a:ext cx="748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 range of vertical component (</a:t>
            </a:r>
            <a:r>
              <a:rPr lang="en-US" altLang="ja-JP" dirty="0" err="1" smtClean="0"/>
              <a:t>dvRangeY</a:t>
            </a:r>
            <a:r>
              <a:rPr lang="en-US" altLang="ja-JP" dirty="0" smtClean="0"/>
              <a:t>) shall be equal to or less than 56 (= 64 – 3 – 1 – 4) if assuming CTB size is </a:t>
            </a:r>
            <a:r>
              <a:rPr lang="en-US" altLang="ja-JP" dirty="0" smtClean="0"/>
              <a:t>64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Restriction range discussions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The range of horizontal component (</a:t>
            </a:r>
            <a:r>
              <a:rPr lang="en-US" altLang="ja-JP" sz="2400" dirty="0" err="1" smtClean="0"/>
              <a:t>dvRangeX</a:t>
            </a:r>
            <a:r>
              <a:rPr lang="en-US" altLang="ja-JP" sz="2400" dirty="0" smtClean="0"/>
              <a:t>) also should be restricted to reduce delay of start decoding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We investigated the range of disparity vector and decided </a:t>
            </a:r>
            <a:r>
              <a:rPr lang="en-US" altLang="ja-JP" sz="2400" dirty="0" err="1" smtClean="0"/>
              <a:t>dvRangeX</a:t>
            </a:r>
            <a:r>
              <a:rPr lang="en-US" altLang="ja-JP" sz="2400" dirty="0" smtClean="0"/>
              <a:t> is set to be 1/8 of picture width</a:t>
            </a:r>
          </a:p>
          <a:p>
            <a:pPr marL="182563" indent="-182563">
              <a:spcBef>
                <a:spcPts val="600"/>
              </a:spcBef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457200" indent="-457200">
              <a:spcBef>
                <a:spcPts val="600"/>
              </a:spcBef>
              <a:buAutoNum type="arabicParenR"/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6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30"/>
            <a:ext cx="45815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2475" y="2924930"/>
            <a:ext cx="45815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8" name="直線コネクタ 47"/>
          <p:cNvCxnSpPr/>
          <p:nvPr/>
        </p:nvCxnSpPr>
        <p:spPr>
          <a:xfrm>
            <a:off x="1475570" y="5517290"/>
            <a:ext cx="216030" cy="432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187530" y="6021360"/>
            <a:ext cx="6696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 CTC sequences, </a:t>
            </a:r>
            <a:r>
              <a:rPr lang="en-US" altLang="ja-JP" dirty="0" smtClean="0"/>
              <a:t>almost of all vectors are within 128 (which means width / 16 but we choose 1/8 considering flexibility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Restriction range discussions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On base layer motion retrieval (proposal 2), it is beneficial to further </a:t>
            </a:r>
            <a:r>
              <a:rPr lang="en-US" altLang="ja-JP" sz="2400" dirty="0" smtClean="0"/>
              <a:t>restrict </a:t>
            </a:r>
            <a:r>
              <a:rPr lang="en-US" altLang="ja-JP" sz="2400" dirty="0" smtClean="0"/>
              <a:t>the </a:t>
            </a:r>
            <a:r>
              <a:rPr lang="en-US" altLang="ja-JP" sz="2400" dirty="0" smtClean="0"/>
              <a:t>range of vertical component (</a:t>
            </a:r>
            <a:r>
              <a:rPr lang="en-US" altLang="ja-JP" sz="2400" dirty="0" err="1" smtClean="0"/>
              <a:t>dvRangeY</a:t>
            </a:r>
            <a:r>
              <a:rPr lang="en-US" altLang="ja-JP" sz="2400" dirty="0" smtClean="0"/>
              <a:t>) </a:t>
            </a: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7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0" name="下矢印 39"/>
          <p:cNvSpPr/>
          <p:nvPr/>
        </p:nvSpPr>
        <p:spPr>
          <a:xfrm>
            <a:off x="4139940" y="1916790"/>
            <a:ext cx="576080" cy="64809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83460" y="2852920"/>
            <a:ext cx="7561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Always </a:t>
            </a:r>
            <a:r>
              <a:rPr kumimoji="1" lang="en-US" altLang="ja-JP" sz="2400" b="1" dirty="0" smtClean="0"/>
              <a:t>zero </a:t>
            </a:r>
            <a:r>
              <a:rPr kumimoji="1" lang="en-US" altLang="ja-JP" sz="2400" dirty="0" smtClean="0"/>
              <a:t>as vertical disparity is ideal to </a:t>
            </a:r>
            <a:r>
              <a:rPr lang="en-US" altLang="ja-JP" sz="2400" dirty="0" smtClean="0"/>
              <a:t>reduce </a:t>
            </a:r>
            <a:r>
              <a:rPr lang="en-US" altLang="ja-JP" sz="2400" dirty="0" smtClean="0"/>
              <a:t>memory access complexity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Details and Text (1)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457200" indent="-457200">
              <a:spcBef>
                <a:spcPts val="600"/>
              </a:spcBef>
              <a:buAutoNum type="arabicParenR"/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8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1400" y="2276840"/>
            <a:ext cx="842517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hangingPunct="0"/>
            <a:r>
              <a:rPr lang="en-GB" altLang="ja-JP" dirty="0" smtClean="0"/>
              <a:t>If </a:t>
            </a:r>
            <a:r>
              <a:rPr lang="en-GB" altLang="ja-JP" dirty="0" err="1" smtClean="0"/>
              <a:t>refPicViewId</a:t>
            </a:r>
            <a:r>
              <a:rPr lang="en-GB" altLang="ja-JP" dirty="0" smtClean="0"/>
              <a:t> is not equal to </a:t>
            </a:r>
            <a:r>
              <a:rPr lang="en-GB" altLang="ja-JP" dirty="0" err="1" smtClean="0"/>
              <a:t>ViewId</a:t>
            </a:r>
            <a:r>
              <a:rPr lang="en-GB" altLang="ja-JP" dirty="0" smtClean="0"/>
              <a:t>, the following applies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	</a:t>
            </a:r>
            <a:r>
              <a:rPr lang="en-GB" altLang="ja-JP" dirty="0" err="1" smtClean="0"/>
              <a:t>mvLX</a:t>
            </a:r>
            <a:r>
              <a:rPr lang="en-GB" altLang="ja-JP" dirty="0" smtClean="0"/>
              <a:t>[ 0 ] = Clip3 (-4*</a:t>
            </a:r>
            <a:r>
              <a:rPr lang="en-GB" altLang="ja-JP" dirty="0" err="1" smtClean="0"/>
              <a:t>PicWidthInSamples</a:t>
            </a:r>
            <a:r>
              <a:rPr lang="en-GB" altLang="ja-JP" baseline="-25000" dirty="0" err="1" smtClean="0"/>
              <a:t>L</a:t>
            </a:r>
            <a:r>
              <a:rPr lang="en-GB" altLang="ja-JP" dirty="0" smtClean="0"/>
              <a:t>/8, 4*</a:t>
            </a:r>
            <a:r>
              <a:rPr lang="en-GB" altLang="ja-JP" dirty="0" err="1" smtClean="0"/>
              <a:t>PicWidthInSamples</a:t>
            </a:r>
            <a:r>
              <a:rPr lang="en-GB" altLang="ja-JP" baseline="-25000" dirty="0" err="1" smtClean="0"/>
              <a:t>L</a:t>
            </a:r>
            <a:r>
              <a:rPr lang="en-GB" altLang="ja-JP" dirty="0" smtClean="0"/>
              <a:t>/8-1, </a:t>
            </a:r>
            <a:r>
              <a:rPr lang="en-GB" altLang="ja-JP" dirty="0" err="1" smtClean="0"/>
              <a:t>mvLX</a:t>
            </a:r>
            <a:r>
              <a:rPr lang="en-GB" altLang="ja-JP" dirty="0" smtClean="0"/>
              <a:t>[ 0 ])</a:t>
            </a:r>
            <a:endParaRPr lang="ja-JP" altLang="ja-JP" dirty="0" smtClean="0"/>
          </a:p>
          <a:p>
            <a:pPr hangingPunct="0"/>
            <a:r>
              <a:rPr lang="en-GB" altLang="ja-JP" dirty="0" smtClean="0"/>
              <a:t>	</a:t>
            </a:r>
            <a:r>
              <a:rPr lang="en-GB" altLang="ja-JP" dirty="0" err="1" smtClean="0"/>
              <a:t>mvLX</a:t>
            </a:r>
            <a:r>
              <a:rPr lang="en-GB" altLang="ja-JP" dirty="0" smtClean="0"/>
              <a:t>[ 1 ] = Clip3(-4*56, 4*56-1, </a:t>
            </a:r>
            <a:r>
              <a:rPr lang="en-GB" altLang="ja-JP" dirty="0" err="1" smtClean="0"/>
              <a:t>mvLX</a:t>
            </a:r>
            <a:r>
              <a:rPr lang="en-GB" altLang="ja-JP" dirty="0" smtClean="0"/>
              <a:t>[ 1 ])</a:t>
            </a:r>
          </a:p>
          <a:p>
            <a:pPr hangingPunct="0"/>
            <a:endParaRPr lang="ja-JP" altLang="ja-JP" dirty="0" smtClean="0"/>
          </a:p>
          <a:p>
            <a:pPr hangingPunct="0"/>
            <a:r>
              <a:rPr lang="en-GB" altLang="ja-JP" dirty="0" smtClean="0"/>
              <a:t>where </a:t>
            </a:r>
            <a:r>
              <a:rPr lang="en-GB" altLang="ja-JP" dirty="0" err="1" smtClean="0"/>
              <a:t>refPicViewId</a:t>
            </a:r>
            <a:r>
              <a:rPr lang="en-GB" altLang="ja-JP" dirty="0" smtClean="0"/>
              <a:t> be the variable </a:t>
            </a:r>
            <a:r>
              <a:rPr lang="en-GB" altLang="ja-JP" dirty="0" err="1" smtClean="0"/>
              <a:t>ViewId</a:t>
            </a:r>
            <a:r>
              <a:rPr lang="en-GB" altLang="ja-JP" dirty="0" smtClean="0"/>
              <a:t> of the </a:t>
            </a:r>
            <a:r>
              <a:rPr lang="en-GB" altLang="ja-JP" dirty="0" err="1" smtClean="0"/>
              <a:t>RefPicListLX</a:t>
            </a:r>
            <a:r>
              <a:rPr lang="en-GB" altLang="ja-JP" dirty="0" smtClean="0"/>
              <a:t>[ </a:t>
            </a:r>
            <a:r>
              <a:rPr lang="en-GB" altLang="ja-JP" dirty="0" err="1" smtClean="0"/>
              <a:t>refIdxLX</a:t>
            </a:r>
            <a:r>
              <a:rPr lang="en-GB" altLang="ja-JP" dirty="0" smtClean="0"/>
              <a:t> ]</a:t>
            </a:r>
            <a:endParaRPr lang="ja-JP" altLang="ja-JP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430" y="1268700"/>
            <a:ext cx="76330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</a:t>
            </a:r>
            <a:r>
              <a:rPr lang="en-US" altLang="ja-JP" sz="2400" b="1" dirty="0" err="1" smtClean="0"/>
              <a:t>texure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retrieval restriction (proposal 1)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430" y="5589300"/>
            <a:ext cx="7561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Note: This additional operation is added at the end of the </a:t>
            </a:r>
            <a:r>
              <a:rPr lang="en-GB" altLang="ja-JP" sz="1400" dirty="0" smtClean="0"/>
              <a:t>d</a:t>
            </a:r>
            <a:r>
              <a:rPr lang="en-GB" altLang="ja-JP" sz="1400" dirty="0" smtClean="0"/>
              <a:t>erivation </a:t>
            </a:r>
            <a:r>
              <a:rPr lang="en-GB" altLang="ja-JP" sz="1400" dirty="0" smtClean="0"/>
              <a:t>process for motion vector components and reference </a:t>
            </a:r>
            <a:r>
              <a:rPr lang="en-GB" altLang="ja-JP" sz="1400" dirty="0" smtClean="0"/>
              <a:t>indices as specified </a:t>
            </a:r>
            <a:r>
              <a:rPr lang="en-GB" altLang="ja-JP" sz="1400" dirty="0" smtClean="0"/>
              <a:t>in </a:t>
            </a:r>
            <a:r>
              <a:rPr lang="en-GB" altLang="ja-JP" sz="1400" dirty="0" err="1" smtClean="0"/>
              <a:t>subclause</a:t>
            </a:r>
            <a:r>
              <a:rPr lang="en-GB" altLang="ja-JP" sz="1400" dirty="0" smtClean="0"/>
              <a:t>  </a:t>
            </a:r>
            <a:r>
              <a:rPr lang="en-GB" altLang="ja-JP" sz="1400" dirty="0" smtClean="0"/>
              <a:t>8.5.2.1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1400" y="3429000"/>
            <a:ext cx="8497180" cy="8641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23410" y="2276840"/>
            <a:ext cx="8425170" cy="3600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Details and Text (2)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457200" indent="-457200">
              <a:spcBef>
                <a:spcPts val="600"/>
              </a:spcBef>
              <a:buAutoNum type="arabicParenR"/>
              <a:defRPr/>
            </a:pPr>
            <a:endParaRPr lang="en-US" altLang="ja-JP" sz="2400" dirty="0" smtClean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9</a:t>
            </a:fld>
            <a:endParaRPr lang="en-US" altLang="ja-JP" dirty="0" smtClean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JCT3V-B0112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1400" y="2276840"/>
            <a:ext cx="8641200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hangingPunct="0"/>
            <a:r>
              <a:rPr lang="en-GB" altLang="ja-JP" dirty="0" err="1" smtClean="0"/>
              <a:t>mvDisp</a:t>
            </a:r>
            <a:r>
              <a:rPr lang="en-GB" altLang="ja-JP" dirty="0" smtClean="0"/>
              <a:t>[0] = Clip3 (-4*</a:t>
            </a:r>
            <a:r>
              <a:rPr lang="en-GB" altLang="ja-JP" dirty="0" err="1" smtClean="0"/>
              <a:t>PicWidthInSamples</a:t>
            </a:r>
            <a:r>
              <a:rPr lang="en-GB" altLang="ja-JP" baseline="-25000" dirty="0" err="1" smtClean="0"/>
              <a:t>L</a:t>
            </a:r>
            <a:r>
              <a:rPr lang="en-GB" altLang="ja-JP" dirty="0" smtClean="0"/>
              <a:t> / 8, 4*</a:t>
            </a:r>
            <a:r>
              <a:rPr lang="en-GB" altLang="ja-JP" dirty="0" err="1" smtClean="0"/>
              <a:t>PicWidthInSamples</a:t>
            </a:r>
            <a:r>
              <a:rPr lang="en-GB" altLang="ja-JP" baseline="-25000" dirty="0" err="1" smtClean="0"/>
              <a:t>L</a:t>
            </a:r>
            <a:r>
              <a:rPr lang="en-GB" altLang="ja-JP" baseline="-25000" dirty="0" smtClean="0"/>
              <a:t> </a:t>
            </a:r>
            <a:r>
              <a:rPr lang="en-GB" altLang="ja-JP" dirty="0" smtClean="0"/>
              <a:t>/ 8 - 1, </a:t>
            </a:r>
            <a:r>
              <a:rPr lang="en-GB" altLang="ja-JP" dirty="0" err="1" smtClean="0"/>
              <a:t>mvDisp</a:t>
            </a:r>
            <a:r>
              <a:rPr lang="en-GB" altLang="ja-JP" dirty="0" smtClean="0"/>
              <a:t>[0])</a:t>
            </a:r>
            <a:endParaRPr lang="ja-JP" altLang="ja-JP" dirty="0" smtClean="0"/>
          </a:p>
          <a:p>
            <a:pPr hangingPunct="0"/>
            <a:r>
              <a:rPr lang="en-GB" altLang="ja-JP" dirty="0" err="1" smtClean="0"/>
              <a:t>xRef</a:t>
            </a:r>
            <a:r>
              <a:rPr lang="en-GB" altLang="ja-JP" dirty="0" smtClean="0"/>
              <a:t> = Clip3( 0, </a:t>
            </a:r>
            <a:r>
              <a:rPr lang="en-GB" altLang="ja-JP" dirty="0" err="1" smtClean="0"/>
              <a:t>PicWidthInSamples</a:t>
            </a:r>
            <a:r>
              <a:rPr lang="en-GB" altLang="ja-JP" baseline="-25000" dirty="0" err="1" smtClean="0"/>
              <a:t>L</a:t>
            </a:r>
            <a:r>
              <a:rPr lang="en-GB" altLang="ja-JP" dirty="0" smtClean="0"/>
              <a:t> – 1, </a:t>
            </a:r>
            <a:r>
              <a:rPr lang="en-GB" altLang="ja-JP" dirty="0" err="1" smtClean="0"/>
              <a:t>xP</a:t>
            </a:r>
            <a:r>
              <a:rPr lang="en-GB" altLang="ja-JP" dirty="0" smtClean="0"/>
              <a:t> + ( ( </a:t>
            </a:r>
            <a:r>
              <a:rPr lang="en-GB" altLang="ja-JP" dirty="0" err="1" smtClean="0"/>
              <a:t>nPSW</a:t>
            </a:r>
            <a:r>
              <a:rPr lang="en-GB" altLang="ja-JP" dirty="0" smtClean="0"/>
              <a:t> – 1 ) &gt;&gt; 1 ) + ( ( </a:t>
            </a:r>
            <a:r>
              <a:rPr lang="en-GB" altLang="ja-JP" dirty="0" err="1" smtClean="0"/>
              <a:t>mvDisp</a:t>
            </a:r>
            <a:r>
              <a:rPr lang="en-GB" altLang="ja-JP" dirty="0" smtClean="0"/>
              <a:t>[0] + 2 ) &gt;&gt; 2 ) )	(G‑104)</a:t>
            </a:r>
            <a:br>
              <a:rPr lang="en-GB" altLang="ja-JP" dirty="0" smtClean="0"/>
            </a:br>
            <a:r>
              <a:rPr lang="en-GB" altLang="ja-JP" strike="sngStrike" dirty="0" err="1" smtClean="0"/>
              <a:t>yRef</a:t>
            </a:r>
            <a:r>
              <a:rPr lang="en-GB" altLang="ja-JP" strike="sngStrike" dirty="0" smtClean="0"/>
              <a:t> = Clip3( 0, </a:t>
            </a:r>
            <a:r>
              <a:rPr lang="en-GB" altLang="ja-JP" strike="sngStrike" dirty="0" err="1" smtClean="0"/>
              <a:t>PicHeightInSamples</a:t>
            </a:r>
            <a:r>
              <a:rPr lang="en-GB" altLang="ja-JP" strike="sngStrike" baseline="-25000" dirty="0" err="1" smtClean="0"/>
              <a:t>L</a:t>
            </a:r>
            <a:r>
              <a:rPr lang="en-GB" altLang="ja-JP" strike="sngStrike" dirty="0" smtClean="0"/>
              <a:t> – 1, </a:t>
            </a:r>
            <a:r>
              <a:rPr lang="en-GB" altLang="ja-JP" strike="sngStrike" dirty="0" err="1" smtClean="0"/>
              <a:t>yP</a:t>
            </a:r>
            <a:r>
              <a:rPr lang="en-GB" altLang="ja-JP" strike="sngStrike" dirty="0" smtClean="0"/>
              <a:t> + ( ( </a:t>
            </a:r>
            <a:r>
              <a:rPr lang="en-GB" altLang="ja-JP" strike="sngStrike" dirty="0" err="1" smtClean="0"/>
              <a:t>nPSH</a:t>
            </a:r>
            <a:r>
              <a:rPr lang="en-GB" altLang="ja-JP" strike="sngStrike" dirty="0" smtClean="0"/>
              <a:t> – 1 ) &gt;&gt; 1 ) + ( ( </a:t>
            </a:r>
            <a:r>
              <a:rPr lang="en-GB" altLang="ja-JP" strike="sngStrike" dirty="0" err="1" smtClean="0"/>
              <a:t>mvDisp</a:t>
            </a:r>
            <a:r>
              <a:rPr lang="en-GB" altLang="ja-JP" strike="sngStrike" dirty="0" smtClean="0"/>
              <a:t>[1] + 2 ) &gt;&gt; 2 ))	(G‑105)</a:t>
            </a:r>
            <a:endParaRPr lang="ja-JP" altLang="ja-JP" dirty="0" smtClean="0"/>
          </a:p>
          <a:p>
            <a:pPr hangingPunct="0"/>
            <a:r>
              <a:rPr lang="en-GB" altLang="ja-JP" dirty="0" err="1" smtClean="0"/>
              <a:t>yRef</a:t>
            </a:r>
            <a:r>
              <a:rPr lang="en-GB" altLang="ja-JP" dirty="0" smtClean="0"/>
              <a:t> = </a:t>
            </a:r>
            <a:r>
              <a:rPr lang="en-GB" altLang="ja-JP" dirty="0" err="1" smtClean="0"/>
              <a:t>yP</a:t>
            </a:r>
            <a:r>
              <a:rPr lang="en-GB" altLang="ja-JP" dirty="0" smtClean="0"/>
              <a:t> + ( ( </a:t>
            </a:r>
            <a:r>
              <a:rPr lang="en-GB" altLang="ja-JP" dirty="0" err="1" smtClean="0"/>
              <a:t>nPSH</a:t>
            </a:r>
            <a:r>
              <a:rPr lang="en-GB" altLang="ja-JP" dirty="0" smtClean="0"/>
              <a:t> – 1 ) &gt;&gt; 1 )	(G‑105)</a:t>
            </a:r>
            <a:endParaRPr lang="ja-JP" altLang="ja-JP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95420" y="1196690"/>
            <a:ext cx="766843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Base layer motion </a:t>
            </a:r>
            <a:r>
              <a:rPr lang="en-US" altLang="ja-JP" sz="2400" dirty="0" smtClean="0"/>
              <a:t>retrieval restriction (proposal 2)</a:t>
            </a:r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4644010" y="3789050"/>
            <a:ext cx="936130" cy="72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195670" y="4509150"/>
            <a:ext cx="5976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This part is the same as “</a:t>
            </a:r>
            <a:r>
              <a:rPr lang="en-US" altLang="ja-JP" dirty="0" smtClean="0"/>
              <a:t>3D-CE5.h related: Constrained DV for inter-view data access</a:t>
            </a:r>
            <a:r>
              <a:rPr kumimoji="1" lang="en-US" altLang="ja-JP" dirty="0" smtClean="0"/>
              <a:t>” (JCT3V-B0097)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430" y="5589300"/>
            <a:ext cx="75610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Note:  This operation is used in </a:t>
            </a:r>
            <a:r>
              <a:rPr lang="en-GB" altLang="ja-JP" sz="1400" dirty="0" smtClean="0"/>
              <a:t>G.8.5.2.1.12 Derivation </a:t>
            </a:r>
            <a:r>
              <a:rPr lang="en-GB" altLang="ja-JP" sz="1400" dirty="0" smtClean="0"/>
              <a:t>process for a temporal inter-view motion vector predictor </a:t>
            </a:r>
            <a:r>
              <a:rPr lang="en-GB" altLang="ja-JP" sz="1400" dirty="0" smtClean="0"/>
              <a:t>candidate and </a:t>
            </a:r>
            <a:r>
              <a:rPr lang="en-GB" altLang="ja-JP" sz="1400" dirty="0" smtClean="0"/>
              <a:t>G.8.5.2.1.15 Derivation process for a temporal inter-view motion vector </a:t>
            </a:r>
            <a:r>
              <a:rPr lang="en-GB" altLang="ja-JP" sz="1400" smtClean="0"/>
              <a:t>merging </a:t>
            </a:r>
            <a:r>
              <a:rPr lang="en-GB" altLang="ja-JP" sz="1400" smtClean="0"/>
              <a:t>candidate</a:t>
            </a:r>
            <a:endParaRPr lang="en-US" altLang="ja-JP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3918</TotalTime>
  <Words>1312</Words>
  <Application>Microsoft Office PowerPoint</Application>
  <PresentationFormat>画面に合わせる (4:3)</PresentationFormat>
  <Paragraphs>479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標準デザイン</vt:lpstr>
      <vt:lpstr>3D-CE5.h related:   3D-CE5.h related: Disparity vector restrictions</vt:lpstr>
      <vt:lpstr>Summary</vt:lpstr>
      <vt:lpstr>Problem in the current design</vt:lpstr>
      <vt:lpstr>Proposal</vt:lpstr>
      <vt:lpstr>Restriction range discussions</vt:lpstr>
      <vt:lpstr>Restriction range discussions</vt:lpstr>
      <vt:lpstr>Restriction range discussions</vt:lpstr>
      <vt:lpstr>Details and Text (1)</vt:lpstr>
      <vt:lpstr>Details and Text (2)</vt:lpstr>
      <vt:lpstr>Simulation results</vt:lpstr>
      <vt:lpstr>Additional test</vt:lpstr>
      <vt:lpstr>Additional test</vt:lpstr>
      <vt:lpstr>Conclusion</vt:lpstr>
      <vt:lpstr>スライド 14</vt:lpstr>
    </vt:vector>
  </TitlesOfParts>
  <Company>シャープ株式会社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s074666</dc:creator>
  <cp:lastModifiedBy>s124087_0209</cp:lastModifiedBy>
  <cp:revision>377</cp:revision>
  <dcterms:created xsi:type="dcterms:W3CDTF">2005-04-12T00:23:28Z</dcterms:created>
  <dcterms:modified xsi:type="dcterms:W3CDTF">2012-10-13T04:11:32Z</dcterms:modified>
</cp:coreProperties>
</file>