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4" r:id="rId3"/>
    <p:sldId id="295" r:id="rId4"/>
    <p:sldId id="292" r:id="rId5"/>
    <p:sldId id="272" r:id="rId6"/>
    <p:sldId id="294" r:id="rId7"/>
    <p:sldId id="267" r:id="rId8"/>
    <p:sldId id="257" r:id="rId9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CC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8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846" y="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EE1EB9A5-72D3-492D-AA10-D1087C9E0B14}" type="datetimeFigureOut">
              <a:rPr lang="ja-JP" altLang="en-US"/>
              <a:pPr>
                <a:defRPr/>
              </a:pPr>
              <a:t>2012/10/12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266BB3AE-E426-4894-B3F6-CD806F9CB4E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E9CF7-77A9-47D5-A6DC-6C103543701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5E709-38DC-4D61-9DC7-BA4C5B1024A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D94E7-89AB-4243-8BC2-8F8DDC53501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0BC27-F50D-44FF-BFB9-4907B701B90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F3BC1-5F65-4B3B-A2CF-E8C0674F4F7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CD813-F4C2-4BB3-A2C2-940856D05B2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403D5-62FA-4D0D-A510-BC53F344BFD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24523-B7DA-4D3D-8187-E2750DB9650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35718-6A68-41C5-A585-5A3D1768C0E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E9231-7E90-4C3D-ACFC-39D0A0B8416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D1547-9A3D-465E-816F-55555534597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fld id="{2D7D4724-C1F2-4604-88C8-7FFA7D1D37B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12875"/>
            <a:ext cx="9144000" cy="158432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“3D-CE5.h: Decoupling inter-view candidate for AMVP”</a:t>
            </a:r>
            <a:endParaRPr lang="ja-JP" altLang="ja-JP" sz="3200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テキスト ボックス 7"/>
          <p:cNvSpPr txBox="1">
            <a:spLocks noChangeArrowheads="1"/>
          </p:cNvSpPr>
          <p:nvPr/>
        </p:nvSpPr>
        <p:spPr bwMode="auto">
          <a:xfrm>
            <a:off x="971500" y="5445125"/>
            <a:ext cx="79211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 smtClean="0"/>
              <a:t>Yoshiya Yamamoto, Tadashi Uchiumi, </a:t>
            </a:r>
            <a:r>
              <a:rPr lang="en-US" altLang="ja-JP" sz="2400" u="sng" dirty="0" smtClean="0"/>
              <a:t>Tomohiro </a:t>
            </a:r>
            <a:r>
              <a:rPr lang="en-US" altLang="ja-JP" sz="2400" u="sng" dirty="0" err="1" smtClean="0"/>
              <a:t>Ikai</a:t>
            </a:r>
            <a:endParaRPr lang="en-US" altLang="ja-JP" sz="2400" u="sng" dirty="0" smtClean="0"/>
          </a:p>
          <a:p>
            <a:pPr algn="ctr"/>
            <a:r>
              <a:rPr lang="en-US" altLang="ja-JP" sz="2400" dirty="0" smtClean="0"/>
              <a:t>Sharp </a:t>
            </a:r>
            <a:r>
              <a:rPr lang="en-US" altLang="ja-JP" sz="2400" dirty="0"/>
              <a:t>Corporation</a:t>
            </a:r>
            <a:endParaRPr lang="ja-JP" altLang="en-US" sz="2400" dirty="0"/>
          </a:p>
        </p:txBody>
      </p:sp>
      <p:sp>
        <p:nvSpPr>
          <p:cNvPr id="2053" name="サブタイトル 6"/>
          <p:cNvSpPr>
            <a:spLocks noGrp="1"/>
          </p:cNvSpPr>
          <p:nvPr>
            <p:ph type="subTitle" idx="1"/>
          </p:nvPr>
        </p:nvSpPr>
        <p:spPr>
          <a:xfrm>
            <a:off x="1371600" y="3290888"/>
            <a:ext cx="6400800" cy="1776412"/>
          </a:xfrm>
        </p:spPr>
        <p:txBody>
          <a:bodyPr/>
          <a:lstStyle/>
          <a:p>
            <a:r>
              <a:rPr lang="en-CA" altLang="ja-JP" sz="2400" dirty="0" smtClean="0"/>
              <a:t>Document: </a:t>
            </a:r>
            <a:r>
              <a:rPr lang="en-CA" altLang="ja-JP" sz="2400" u="sng" dirty="0" smtClean="0"/>
              <a:t>JCT3V-B0111</a:t>
            </a:r>
            <a:r>
              <a:rPr lang="en-CA" altLang="ja-JP" sz="2400" dirty="0" smtClean="0"/>
              <a:t/>
            </a:r>
            <a:br>
              <a:rPr lang="en-CA" altLang="ja-JP" sz="2400" dirty="0" smtClean="0"/>
            </a:br>
            <a:endParaRPr lang="en-CA" altLang="ja-JP" sz="2400" dirty="0" smtClean="0"/>
          </a:p>
          <a:p>
            <a:r>
              <a:rPr lang="en-CA" altLang="ja-JP" sz="2400" dirty="0" smtClean="0"/>
              <a:t> Oct</a:t>
            </a:r>
            <a:r>
              <a:rPr lang="en-US" altLang="ja-JP" sz="2400" dirty="0" smtClean="0"/>
              <a:t> 2012, Shanghai, China</a:t>
            </a:r>
          </a:p>
          <a:p>
            <a:endParaRPr lang="ja-JP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テキスト ボックス 11"/>
          <p:cNvSpPr txBox="1">
            <a:spLocks noChangeArrowheads="1"/>
          </p:cNvSpPr>
          <p:nvPr/>
        </p:nvSpPr>
        <p:spPr bwMode="auto">
          <a:xfrm>
            <a:off x="468313" y="796925"/>
            <a:ext cx="8218487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Simplification of AMVP process for 3D-HEVC extension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Minimize </a:t>
            </a:r>
            <a:r>
              <a:rPr lang="en-US" altLang="ja-JP" sz="2400" dirty="0" smtClean="0"/>
              <a:t>3D-HEVC </a:t>
            </a:r>
            <a:r>
              <a:rPr lang="en-US" altLang="ja-JP" sz="2400" dirty="0" smtClean="0"/>
              <a:t>extension part </a:t>
            </a:r>
            <a:r>
              <a:rPr lang="en-US" altLang="ja-JP" sz="2400" dirty="0" smtClean="0"/>
              <a:t>by </a:t>
            </a:r>
            <a:r>
              <a:rPr lang="en-US" altLang="ja-JP" sz="2400" dirty="0" smtClean="0">
                <a:solidFill>
                  <a:srgbClr val="002060"/>
                </a:solidFill>
              </a:rPr>
              <a:t>decoupling inter-view candidate and HEVC </a:t>
            </a:r>
            <a:r>
              <a:rPr lang="en-US" altLang="ja-JP" sz="2400" dirty="0" smtClean="0">
                <a:solidFill>
                  <a:srgbClr val="002060"/>
                </a:solidFill>
              </a:rPr>
              <a:t>candidates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000" dirty="0" smtClean="0">
                <a:solidFill>
                  <a:srgbClr val="002060"/>
                </a:solidFill>
              </a:rPr>
              <a:t>Minor </a:t>
            </a:r>
            <a:r>
              <a:rPr lang="en-US" altLang="ja-JP" sz="2000" dirty="0">
                <a:solidFill>
                  <a:srgbClr val="002060"/>
                </a:solidFill>
              </a:rPr>
              <a:t>coding </a:t>
            </a:r>
            <a:r>
              <a:rPr lang="en-US" altLang="ja-JP" sz="2000" dirty="0" smtClean="0">
                <a:solidFill>
                  <a:srgbClr val="002060"/>
                </a:solidFill>
              </a:rPr>
              <a:t>loss </a:t>
            </a:r>
            <a:r>
              <a:rPr lang="en-US" altLang="ja-JP" sz="2000" dirty="0" smtClean="0">
                <a:solidFill>
                  <a:srgbClr val="002060"/>
                </a:solidFill>
              </a:rPr>
              <a:t>(0.1 %)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000" dirty="0" smtClean="0">
                <a:solidFill>
                  <a:srgbClr val="002060"/>
                </a:solidFill>
              </a:rPr>
              <a:t>Avoid worst case</a:t>
            </a:r>
            <a:endParaRPr lang="en-US" altLang="ja-JP" sz="2000" dirty="0">
              <a:solidFill>
                <a:srgbClr val="002060"/>
              </a:solidFill>
            </a:endParaRP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000" dirty="0">
              <a:solidFill>
                <a:srgbClr val="002060"/>
              </a:solidFill>
            </a:endParaRPr>
          </a:p>
        </p:txBody>
      </p:sp>
      <p:sp>
        <p:nvSpPr>
          <p:cNvPr id="3076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1BC423C3-29F1-4AAA-90BB-E6F4ABBFEA52}" type="slidenum">
              <a:rPr lang="en-US" altLang="ja-JP" smtClean="0"/>
              <a:pPr/>
              <a:t>2</a:t>
            </a:fld>
            <a:endParaRPr lang="en-US" altLang="ja-JP" smtClean="0"/>
          </a:p>
        </p:txBody>
      </p:sp>
      <p:sp>
        <p:nvSpPr>
          <p:cNvPr id="3077" name="タイトル 9"/>
          <p:cNvSpPr>
            <a:spLocks noGrp="1"/>
          </p:cNvSpPr>
          <p:nvPr>
            <p:ph type="ctrTitle"/>
          </p:nvPr>
        </p:nvSpPr>
        <p:spPr>
          <a:xfrm>
            <a:off x="0" y="-2748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Summary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51274" y="3019425"/>
            <a:ext cx="2806625" cy="1352550"/>
          </a:xfrm>
          <a:prstGeom prst="rect">
            <a:avLst/>
          </a:prstGeom>
          <a:solidFill>
            <a:srgbClr val="FFFF00"/>
          </a:solidFill>
          <a:ln w="1270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</p:txBody>
      </p:sp>
      <p:sp>
        <p:nvSpPr>
          <p:cNvPr id="8" name="正方形/長方形 7"/>
          <p:cNvSpPr/>
          <p:nvPr/>
        </p:nvSpPr>
        <p:spPr>
          <a:xfrm>
            <a:off x="3280325" y="4538411"/>
            <a:ext cx="2754612" cy="1976689"/>
          </a:xfrm>
          <a:prstGeom prst="rect">
            <a:avLst/>
          </a:prstGeom>
          <a:solidFill>
            <a:srgbClr val="00FF00"/>
          </a:solidFill>
          <a:ln w="12700">
            <a:prstDash val="solid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i="1" dirty="0"/>
          </a:p>
        </p:txBody>
      </p:sp>
      <p:sp>
        <p:nvSpPr>
          <p:cNvPr id="9" name="正方形/長方形 8"/>
          <p:cNvSpPr/>
          <p:nvPr/>
        </p:nvSpPr>
        <p:spPr>
          <a:xfrm>
            <a:off x="4045892" y="3163854"/>
            <a:ext cx="1257945" cy="26401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>
                <a:solidFill>
                  <a:schemeClr val="tx1"/>
                </a:solidFill>
              </a:rPr>
              <a:t>Inter-view </a:t>
            </a:r>
            <a:r>
              <a:rPr lang="en-US" altLang="ja-JP" sz="1000" dirty="0" smtClean="0">
                <a:solidFill>
                  <a:schemeClr val="tx1"/>
                </a:solidFill>
              </a:rPr>
              <a:t>candidate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932886" y="4609792"/>
            <a:ext cx="1257945" cy="26401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/>
              <a:t>Spatial left candidate  </a:t>
            </a:r>
            <a:endParaRPr lang="ja-JP" altLang="en-US" sz="10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932886" y="5084318"/>
            <a:ext cx="1257945" cy="26401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/>
              <a:t>Spatial top candidate </a:t>
            </a:r>
            <a:endParaRPr lang="ja-JP" altLang="en-US" sz="10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932886" y="5512323"/>
            <a:ext cx="1257945" cy="26401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/>
              <a:t>Temporal candidate</a:t>
            </a:r>
            <a:endParaRPr lang="ja-JP" altLang="en-US" sz="1000" dirty="0"/>
          </a:p>
        </p:txBody>
      </p:sp>
      <p:sp>
        <p:nvSpPr>
          <p:cNvPr id="13" name="正方形/長方形 12"/>
          <p:cNvSpPr/>
          <p:nvPr/>
        </p:nvSpPr>
        <p:spPr>
          <a:xfrm>
            <a:off x="3932886" y="5934512"/>
            <a:ext cx="1257945" cy="26401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/>
              <a:t>Zero candidate</a:t>
            </a:r>
          </a:p>
        </p:txBody>
      </p:sp>
      <p:cxnSp>
        <p:nvCxnSpPr>
          <p:cNvPr id="14" name="カギ線コネクタ 13"/>
          <p:cNvCxnSpPr>
            <a:stCxn id="7" idx="3"/>
            <a:endCxn id="8" idx="3"/>
          </p:cNvCxnSpPr>
          <p:nvPr/>
        </p:nvCxnSpPr>
        <p:spPr>
          <a:xfrm flipH="1">
            <a:off x="6034937" y="3695700"/>
            <a:ext cx="22962" cy="1831056"/>
          </a:xfrm>
          <a:prstGeom prst="bentConnector3">
            <a:avLst>
              <a:gd name="adj1" fmla="val -995558"/>
            </a:avLst>
          </a:prstGeom>
          <a:ln w="254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>
            <a:stCxn id="10" idx="2"/>
            <a:endCxn id="11" idx="0"/>
          </p:cNvCxnSpPr>
          <p:nvPr/>
        </p:nvCxnSpPr>
        <p:spPr>
          <a:xfrm>
            <a:off x="4561346" y="4873805"/>
            <a:ext cx="0" cy="2105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11" idx="2"/>
            <a:endCxn id="12" idx="0"/>
          </p:cNvCxnSpPr>
          <p:nvPr/>
        </p:nvCxnSpPr>
        <p:spPr>
          <a:xfrm rot="5400000">
            <a:off x="4479282" y="5430396"/>
            <a:ext cx="165154" cy="10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12" idx="2"/>
            <a:endCxn id="13" idx="0"/>
          </p:cNvCxnSpPr>
          <p:nvPr/>
        </p:nvCxnSpPr>
        <p:spPr>
          <a:xfrm rot="5400000">
            <a:off x="4482771" y="5856074"/>
            <a:ext cx="158176" cy="10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4031506" y="3730645"/>
            <a:ext cx="1257945" cy="26401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/>
              <a:t>Zero candidate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343275" y="4010758"/>
            <a:ext cx="2571750" cy="32355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400" dirty="0" smtClean="0"/>
              <a:t>3D-HEVC extension</a:t>
            </a:r>
            <a:endParaRPr lang="en-US" altLang="ja-JP" sz="1400" dirty="0"/>
          </a:p>
        </p:txBody>
      </p:sp>
      <p:sp>
        <p:nvSpPr>
          <p:cNvPr id="20" name="正方形/長方形 19"/>
          <p:cNvSpPr/>
          <p:nvPr/>
        </p:nvSpPr>
        <p:spPr>
          <a:xfrm>
            <a:off x="2727516" y="6206491"/>
            <a:ext cx="3756075" cy="36575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400" dirty="0" smtClean="0"/>
              <a:t>HEVC</a:t>
            </a:r>
            <a:endParaRPr lang="en-US" altLang="ja-JP" sz="1400" dirty="0"/>
          </a:p>
        </p:txBody>
      </p:sp>
      <p:cxnSp>
        <p:nvCxnSpPr>
          <p:cNvPr id="21" name="直線矢印コネクタ 20"/>
          <p:cNvCxnSpPr>
            <a:stCxn id="9" idx="2"/>
          </p:cNvCxnSpPr>
          <p:nvPr/>
        </p:nvCxnSpPr>
        <p:spPr>
          <a:xfrm rot="5400000">
            <a:off x="4541317" y="3557821"/>
            <a:ext cx="264013" cy="41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1428750" y="3528207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cand#0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428750" y="5233182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cand#1</a:t>
            </a:r>
            <a:endParaRPr lang="en-US" altLang="ja-JP" dirty="0" smtClean="0"/>
          </a:p>
          <a:p>
            <a:r>
              <a:rPr lang="en-US" altLang="ja-JP" dirty="0" smtClean="0"/>
              <a:t>cand#2</a:t>
            </a:r>
            <a:endParaRPr lang="en-US" altLang="ja-JP" dirty="0" smtClean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534150" y="4375932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Decoupled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テキスト ボックス 11"/>
          <p:cNvSpPr txBox="1">
            <a:spLocks noChangeArrowheads="1"/>
          </p:cNvSpPr>
          <p:nvPr/>
        </p:nvSpPr>
        <p:spPr bwMode="auto">
          <a:xfrm>
            <a:off x="468313" y="796925"/>
            <a:ext cx="8218487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Implementing 3D-HEVC extension needs large change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pruning </a:t>
            </a:r>
            <a:r>
              <a:rPr lang="en-US" altLang="ja-JP" sz="2400" dirty="0" smtClean="0"/>
              <a:t>between inter-view candidate and HEVC candidates </a:t>
            </a:r>
            <a:r>
              <a:rPr lang="en-US" altLang="ja-JP" sz="2400" dirty="0" err="1" smtClean="0"/>
              <a:t>exsists</a:t>
            </a:r>
            <a:endParaRPr lang="en-US" altLang="ja-JP" sz="2400" dirty="0" smtClean="0"/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inter-view candidate</a:t>
            </a:r>
            <a:r>
              <a:rPr lang="en-US" altLang="ja-JP" sz="2400" dirty="0" smtClean="0"/>
              <a:t> is </a:t>
            </a:r>
            <a:r>
              <a:rPr lang="en-US" altLang="ja-JP" sz="2400" dirty="0" smtClean="0"/>
              <a:t>interleaved in the HEVC </a:t>
            </a:r>
            <a:r>
              <a:rPr lang="en-US" altLang="ja-JP" sz="2400" dirty="0" smtClean="0"/>
              <a:t>candidates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In the worst case, all candidate derivation is needed</a:t>
            </a:r>
          </a:p>
        </p:txBody>
      </p:sp>
      <p:sp>
        <p:nvSpPr>
          <p:cNvPr id="3076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1BC423C3-29F1-4AAA-90BB-E6F4ABBFEA52}" type="slidenum">
              <a:rPr lang="en-US" altLang="ja-JP" smtClean="0"/>
              <a:pPr/>
              <a:t>3</a:t>
            </a:fld>
            <a:endParaRPr lang="en-US" altLang="ja-JP" smtClean="0"/>
          </a:p>
        </p:txBody>
      </p:sp>
      <p:sp>
        <p:nvSpPr>
          <p:cNvPr id="3077" name="タイトル 9"/>
          <p:cNvSpPr>
            <a:spLocks noGrp="1"/>
          </p:cNvSpPr>
          <p:nvPr>
            <p:ph type="ctrTitle"/>
          </p:nvPr>
        </p:nvSpPr>
        <p:spPr>
          <a:xfrm>
            <a:off x="0" y="-2748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Problem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342363" y="4829449"/>
            <a:ext cx="1944687" cy="324000"/>
          </a:xfrm>
          <a:prstGeom prst="rect">
            <a:avLst/>
          </a:prstGeom>
          <a:solidFill>
            <a:srgbClr val="FFFF00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Inter-view candidate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551959" y="3613969"/>
            <a:ext cx="5329237" cy="2700600"/>
          </a:xfrm>
          <a:prstGeom prst="rect">
            <a:avLst/>
          </a:prstGeom>
          <a:noFill/>
          <a:ln w="25400" cmpd="sng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</p:txBody>
      </p:sp>
      <p:sp>
        <p:nvSpPr>
          <p:cNvPr id="9" name="正方形/長方形 8"/>
          <p:cNvSpPr/>
          <p:nvPr/>
        </p:nvSpPr>
        <p:spPr>
          <a:xfrm>
            <a:off x="3337987" y="5337481"/>
            <a:ext cx="1944687" cy="324000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Temporal candidate</a:t>
            </a:r>
            <a:endParaRPr lang="ja-JP" altLang="en-US" sz="1200" dirty="0"/>
          </a:p>
        </p:txBody>
      </p:sp>
      <p:sp>
        <p:nvSpPr>
          <p:cNvPr id="10" name="正方形/長方形 9"/>
          <p:cNvSpPr/>
          <p:nvPr/>
        </p:nvSpPr>
        <p:spPr>
          <a:xfrm>
            <a:off x="3337987" y="5849951"/>
            <a:ext cx="1944687" cy="324000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Zero candidate</a:t>
            </a:r>
          </a:p>
        </p:txBody>
      </p:sp>
      <p:cxnSp>
        <p:nvCxnSpPr>
          <p:cNvPr id="11" name="直線矢印コネクタ 10"/>
          <p:cNvCxnSpPr>
            <a:stCxn id="7" idx="2"/>
            <a:endCxn id="9" idx="0"/>
          </p:cNvCxnSpPr>
          <p:nvPr/>
        </p:nvCxnSpPr>
        <p:spPr>
          <a:xfrm rot="5400000">
            <a:off x="4220503" y="5243277"/>
            <a:ext cx="184032" cy="437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2"/>
            <a:endCxn id="10" idx="0"/>
          </p:cNvCxnSpPr>
          <p:nvPr/>
        </p:nvCxnSpPr>
        <p:spPr>
          <a:xfrm rot="5400000">
            <a:off x="4216096" y="5755716"/>
            <a:ext cx="18847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18" idx="3"/>
            <a:endCxn id="19" idx="3"/>
          </p:cNvCxnSpPr>
          <p:nvPr/>
        </p:nvCxnSpPr>
        <p:spPr>
          <a:xfrm>
            <a:off x="5282674" y="3935294"/>
            <a:ext cx="1588" cy="534292"/>
          </a:xfrm>
          <a:prstGeom prst="bentConnector3">
            <a:avLst>
              <a:gd name="adj1" fmla="val 14395466"/>
            </a:avLst>
          </a:prstGeom>
          <a:ln w="381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87"/>
          <p:cNvSpPr txBox="1">
            <a:spLocks noChangeArrowheads="1"/>
          </p:cNvSpPr>
          <p:nvPr/>
        </p:nvSpPr>
        <p:spPr bwMode="auto">
          <a:xfrm>
            <a:off x="7659804" y="5617668"/>
            <a:ext cx="1017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:pruning</a:t>
            </a:r>
            <a:endParaRPr lang="ja-JP" altLang="en-US"/>
          </a:p>
        </p:txBody>
      </p:sp>
      <p:cxnSp>
        <p:nvCxnSpPr>
          <p:cNvPr id="16" name="カギ線コネクタ 15"/>
          <p:cNvCxnSpPr/>
          <p:nvPr/>
        </p:nvCxnSpPr>
        <p:spPr>
          <a:xfrm>
            <a:off x="7228004" y="5835275"/>
            <a:ext cx="503238" cy="1588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3337987" y="3773294"/>
            <a:ext cx="1944687" cy="324000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Spatial left candidate  </a:t>
            </a:r>
            <a:endParaRPr lang="ja-JP" altLang="en-US" sz="1200" dirty="0"/>
          </a:p>
        </p:txBody>
      </p:sp>
      <p:sp>
        <p:nvSpPr>
          <p:cNvPr id="19" name="正方形/長方形 18"/>
          <p:cNvSpPr/>
          <p:nvPr/>
        </p:nvSpPr>
        <p:spPr>
          <a:xfrm>
            <a:off x="3337987" y="4307586"/>
            <a:ext cx="1944687" cy="324000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Spatial top candidate </a:t>
            </a:r>
            <a:endParaRPr lang="ja-JP" altLang="en-US" sz="1200" dirty="0"/>
          </a:p>
        </p:txBody>
      </p:sp>
      <p:cxnSp>
        <p:nvCxnSpPr>
          <p:cNvPr id="20" name="直線矢印コネクタ 19"/>
          <p:cNvCxnSpPr>
            <a:stCxn id="18" idx="2"/>
            <a:endCxn id="19" idx="0"/>
          </p:cNvCxnSpPr>
          <p:nvPr/>
        </p:nvCxnSpPr>
        <p:spPr>
          <a:xfrm rot="5400000">
            <a:off x="4205185" y="4202440"/>
            <a:ext cx="210292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endCxn id="18" idx="0"/>
          </p:cNvCxnSpPr>
          <p:nvPr/>
        </p:nvCxnSpPr>
        <p:spPr>
          <a:xfrm rot="16200000" flipH="1">
            <a:off x="4164050" y="3627013"/>
            <a:ext cx="288224" cy="433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9" idx="2"/>
            <a:endCxn id="7" idx="0"/>
          </p:cNvCxnSpPr>
          <p:nvPr/>
        </p:nvCxnSpPr>
        <p:spPr>
          <a:xfrm rot="16200000" flipH="1">
            <a:off x="4213588" y="4728329"/>
            <a:ext cx="197863" cy="437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0" idx="2"/>
          </p:cNvCxnSpPr>
          <p:nvPr/>
        </p:nvCxnSpPr>
        <p:spPr>
          <a:xfrm rot="5400000">
            <a:off x="4163981" y="6315965"/>
            <a:ext cx="288364" cy="433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カギ線コネクタ 23"/>
          <p:cNvCxnSpPr>
            <a:stCxn id="18" idx="3"/>
            <a:endCxn id="7" idx="3"/>
          </p:cNvCxnSpPr>
          <p:nvPr/>
        </p:nvCxnSpPr>
        <p:spPr>
          <a:xfrm>
            <a:off x="5282674" y="3935294"/>
            <a:ext cx="4376" cy="1056155"/>
          </a:xfrm>
          <a:prstGeom prst="bentConnector3">
            <a:avLst>
              <a:gd name="adj1" fmla="val 5323949"/>
            </a:avLst>
          </a:prstGeom>
          <a:ln w="381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左中かっこ 24"/>
          <p:cNvSpPr/>
          <p:nvPr/>
        </p:nvSpPr>
        <p:spPr>
          <a:xfrm>
            <a:off x="2952750" y="3790950"/>
            <a:ext cx="190500" cy="93345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中かっこ 25"/>
          <p:cNvSpPr/>
          <p:nvPr/>
        </p:nvSpPr>
        <p:spPr>
          <a:xfrm>
            <a:off x="2981325" y="5391150"/>
            <a:ext cx="180975" cy="81915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828800" y="4133850"/>
            <a:ext cx="1114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HEVC part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828800" y="5419725"/>
            <a:ext cx="1114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mtClean="0"/>
              <a:t>HEVC part</a:t>
            </a:r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077075" y="4476750"/>
            <a:ext cx="2066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3D-HEVC extension part</a:t>
            </a:r>
            <a:endParaRPr kumimoji="1" lang="ja-JP" altLang="en-US" dirty="0"/>
          </a:p>
        </p:txBody>
      </p:sp>
      <p:cxnSp>
        <p:nvCxnSpPr>
          <p:cNvPr id="32" name="直線コネクタ 31"/>
          <p:cNvCxnSpPr>
            <a:endCxn id="30" idx="1"/>
          </p:cNvCxnSpPr>
          <p:nvPr/>
        </p:nvCxnSpPr>
        <p:spPr>
          <a:xfrm flipV="1">
            <a:off x="5324475" y="4799916"/>
            <a:ext cx="1752600" cy="3054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D40105D3-3711-44F3-B68C-84B88BAF7BB4}" type="slidenum">
              <a:rPr lang="en-US" altLang="ja-JP" smtClean="0"/>
              <a:pPr/>
              <a:t>4</a:t>
            </a:fld>
            <a:endParaRPr lang="en-US" altLang="ja-JP" smtClean="0"/>
          </a:p>
        </p:txBody>
      </p:sp>
      <p:sp>
        <p:nvSpPr>
          <p:cNvPr id="4100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Proposal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35" name="表 34"/>
          <p:cNvGraphicFramePr>
            <a:graphicFrameLocks noGrp="1"/>
          </p:cNvGraphicFramePr>
          <p:nvPr/>
        </p:nvGraphicFramePr>
        <p:xfrm>
          <a:off x="657224" y="1196340"/>
          <a:ext cx="7896225" cy="3154680"/>
        </p:xfrm>
        <a:graphic>
          <a:graphicData uri="http://schemas.openxmlformats.org/drawingml/2006/table">
            <a:tbl>
              <a:tblPr/>
              <a:tblGrid>
                <a:gridCol w="998675"/>
                <a:gridCol w="3295882"/>
                <a:gridCol w="3601668"/>
              </a:tblGrid>
              <a:tr h="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endParaRPr lang="en-US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HTM4.0.1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ＭＳ 明朝"/>
                          <a:cs typeface="Times New Roman"/>
                        </a:rPr>
                        <a:t>Proposal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ＭＳ 明朝"/>
                          <a:cs typeface="Times New Roman"/>
                        </a:rPr>
                        <a:t>Change1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When the inter-view candidate is not available, it is not added to the candidate list.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ＭＳ 明朝"/>
                          <a:cs typeface="Times New Roman"/>
                        </a:rPr>
                        <a:t>When the inter-view candidate is not available, </a:t>
                      </a:r>
                      <a:r>
                        <a:rPr lang="en-US" sz="1400" b="1" kern="100">
                          <a:latin typeface="Times New Roman"/>
                          <a:ea typeface="ＭＳ 明朝"/>
                          <a:cs typeface="Times New Roman"/>
                        </a:rPr>
                        <a:t>Zero vector</a:t>
                      </a:r>
                      <a:r>
                        <a:rPr lang="en-US" sz="1400" kern="100">
                          <a:latin typeface="Times New Roman"/>
                          <a:ea typeface="ＭＳ 明朝"/>
                          <a:cs typeface="Times New Roman"/>
                        </a:rPr>
                        <a:t> is added to the candidate list.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ＭＳ 明朝"/>
                          <a:cs typeface="Times New Roman"/>
                        </a:rPr>
                        <a:t>Change2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ＭＳ 明朝"/>
                          <a:cs typeface="Times New Roman"/>
                        </a:rPr>
                        <a:t>Pruning is executed between Inter-view candidate and spatial candidates.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ＭＳ 明朝"/>
                          <a:cs typeface="Times New Roman"/>
                        </a:rPr>
                        <a:t>Pruning is </a:t>
                      </a:r>
                      <a:r>
                        <a:rPr lang="en-US" sz="1400" b="1" kern="100">
                          <a:latin typeface="Times New Roman"/>
                          <a:ea typeface="ＭＳ 明朝"/>
                          <a:cs typeface="Times New Roman"/>
                        </a:rPr>
                        <a:t>not </a:t>
                      </a:r>
                      <a:r>
                        <a:rPr lang="en-US" sz="1400" kern="100">
                          <a:latin typeface="Times New Roman"/>
                          <a:ea typeface="ＭＳ 明朝"/>
                          <a:cs typeface="Times New Roman"/>
                        </a:rPr>
                        <a:t>executed between Inter-view candidate and spatial candidates.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Change3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ＭＳ 明朝"/>
                          <a:cs typeface="Times New Roman"/>
                        </a:rPr>
                        <a:t>The inter-view candidate is added at </a:t>
                      </a:r>
                      <a:r>
                        <a:rPr lang="en-US" sz="1400" b="1" kern="100">
                          <a:latin typeface="Times New Roman"/>
                          <a:ea typeface="ＭＳ 明朝"/>
                          <a:cs typeface="Times New Roman"/>
                        </a:rPr>
                        <a:t>the third order</a:t>
                      </a:r>
                      <a:r>
                        <a:rPr lang="en-US" sz="1400" kern="100">
                          <a:latin typeface="Times New Roman"/>
                          <a:ea typeface="ＭＳ 明朝"/>
                          <a:cs typeface="Times New Roman"/>
                        </a:rPr>
                        <a:t> in the candidate list.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ＭＳ 明朝"/>
                          <a:cs typeface="Times New Roman"/>
                        </a:rPr>
                        <a:t>The candidate order: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i="1" kern="100">
                          <a:latin typeface="Times New Roman"/>
                          <a:ea typeface="ＭＳ 明朝"/>
                          <a:cs typeface="Times New Roman"/>
                        </a:rPr>
                        <a:t> Spatial Left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i="1" kern="100">
                          <a:latin typeface="Times New Roman"/>
                          <a:ea typeface="ＭＳ 明朝"/>
                          <a:cs typeface="Times New Roman"/>
                        </a:rPr>
                        <a:t> Spatial Top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i="1" kern="10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400" b="1" i="1" kern="100">
                          <a:latin typeface="Times New Roman"/>
                          <a:ea typeface="ＭＳ 明朝"/>
                          <a:cs typeface="Times New Roman"/>
                        </a:rPr>
                        <a:t>Inter-view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i="1" kern="100">
                          <a:latin typeface="Times New Roman"/>
                          <a:ea typeface="ＭＳ 明朝"/>
                          <a:cs typeface="Times New Roman"/>
                        </a:rPr>
                        <a:t> Temporal</a:t>
                      </a:r>
                      <a:endParaRPr lang="ja-JP" sz="14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The inter-view candidate is added at </a:t>
                      </a:r>
                      <a:r>
                        <a:rPr lang="en-US" sz="1400" b="1" kern="100" dirty="0">
                          <a:latin typeface="Times New Roman"/>
                          <a:ea typeface="ＭＳ 明朝"/>
                          <a:cs typeface="Times New Roman"/>
                        </a:rPr>
                        <a:t>the first order</a:t>
                      </a: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 in the candidate list.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The candidate order: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i="1" kern="100" dirty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400" b="1" i="1" kern="100" dirty="0">
                          <a:latin typeface="Times New Roman"/>
                          <a:ea typeface="ＭＳ 明朝"/>
                          <a:cs typeface="Times New Roman"/>
                        </a:rPr>
                        <a:t>Inter-view 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i="1" kern="100" dirty="0">
                          <a:latin typeface="Times New Roman"/>
                          <a:ea typeface="ＭＳ 明朝"/>
                          <a:cs typeface="Times New Roman"/>
                        </a:rPr>
                        <a:t> Spatial Left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i="1" kern="100" dirty="0">
                          <a:latin typeface="Times New Roman"/>
                          <a:ea typeface="ＭＳ 明朝"/>
                          <a:cs typeface="Times New Roman"/>
                        </a:rPr>
                        <a:t> Spatial Top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just" fontAlgn="auto" hangingPunct="1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i="1" kern="100" dirty="0">
                          <a:latin typeface="Times New Roman"/>
                          <a:ea typeface="ＭＳ 明朝"/>
                          <a:cs typeface="Times New Roman"/>
                        </a:rPr>
                        <a:t> Temporal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Simulation </a:t>
            </a:r>
            <a:r>
              <a:rPr lang="en-US" altLang="ja-JP" sz="3200" dirty="0" smtClean="0">
                <a:solidFill>
                  <a:schemeClr val="bg1"/>
                </a:solidFill>
              </a:rPr>
              <a:t>results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7173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218C1E22-CF95-4A62-BEE4-94841950C27F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  <p:sp>
        <p:nvSpPr>
          <p:cNvPr id="717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Minor coding </a:t>
            </a:r>
            <a:r>
              <a:rPr lang="en-US" altLang="ja-JP" sz="2400" dirty="0" smtClean="0"/>
              <a:t>loss</a:t>
            </a:r>
            <a:r>
              <a:rPr lang="en-US" altLang="ja-JP" sz="2400" dirty="0" smtClean="0"/>
              <a:t> </a:t>
            </a:r>
            <a:r>
              <a:rPr lang="en-US" altLang="ja-JP" sz="2400" dirty="0" smtClean="0"/>
              <a:t>(0.1%)</a:t>
            </a:r>
            <a:endParaRPr lang="en-US" altLang="ja-JP" sz="2400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609600" y="1877656"/>
          <a:ext cx="7524749" cy="2889323"/>
        </p:xfrm>
        <a:graphic>
          <a:graphicData uri="http://schemas.openxmlformats.org/drawingml/2006/table">
            <a:tbl>
              <a:tblPr/>
              <a:tblGrid>
                <a:gridCol w="1068422"/>
                <a:gridCol w="627985"/>
                <a:gridCol w="627985"/>
                <a:gridCol w="627985"/>
                <a:gridCol w="808317"/>
                <a:gridCol w="817851"/>
                <a:gridCol w="979362"/>
                <a:gridCol w="979362"/>
                <a:gridCol w="987480"/>
              </a:tblGrid>
              <a:tr h="34145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Sequences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Ｐゴシック"/>
                          <a:cs typeface="Times New Roman"/>
                        </a:rPr>
                        <a:t>video 0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Ｐゴシック"/>
                          <a:cs typeface="Times New Roman"/>
                        </a:rPr>
                        <a:t>video 1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Ｐゴシック"/>
                          <a:cs typeface="Times New Roman"/>
                        </a:rPr>
                        <a:t>video 2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Ｐゴシック"/>
                          <a:cs typeface="Times New Roman"/>
                        </a:rPr>
                        <a:t>video only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 smtClean="0">
                          <a:latin typeface="Arial"/>
                          <a:ea typeface="ＭＳ Ｐゴシック"/>
                          <a:cs typeface="Times New Roman"/>
                        </a:rPr>
                        <a:t>synthesized </a:t>
                      </a:r>
                      <a:r>
                        <a:rPr lang="en-US" sz="1200" kern="100" dirty="0">
                          <a:latin typeface="Arial"/>
                          <a:ea typeface="ＭＳ Ｐゴシック"/>
                          <a:cs typeface="Times New Roman"/>
                        </a:rPr>
                        <a:t>only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altLang="ja-JP" sz="1200" kern="100" dirty="0" smtClean="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coded &amp; synthesized</a:t>
                      </a:r>
                      <a:endParaRPr kumimoji="1" lang="ja-JP" sz="1200" kern="100" dirty="0">
                        <a:solidFill>
                          <a:schemeClr val="tx1"/>
                        </a:solidFill>
                        <a:latin typeface="Arial"/>
                        <a:ea typeface="ＭＳ Ｐゴシック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Ｐゴシック"/>
                          <a:cs typeface="Times New Roman"/>
                        </a:rPr>
                        <a:t>Encoding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Ｐゴシック"/>
                          <a:cs typeface="Times New Roman"/>
                        </a:rPr>
                        <a:t>Decoding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Balloons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Kendo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Newspapercc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 err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GhostTownFly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PoznanHall2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PoznanStreet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97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UndoDancer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1024x768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897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1920x1088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average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Additional </a:t>
            </a:r>
            <a:r>
              <a:rPr lang="en-US" altLang="ja-JP" sz="3200" dirty="0" smtClean="0">
                <a:solidFill>
                  <a:schemeClr val="bg1"/>
                </a:solidFill>
              </a:rPr>
              <a:t>r</a:t>
            </a:r>
            <a:r>
              <a:rPr lang="en-US" altLang="ja-JP" sz="3200" dirty="0" smtClean="0">
                <a:solidFill>
                  <a:schemeClr val="bg1"/>
                </a:solidFill>
              </a:rPr>
              <a:t>esults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7173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218C1E22-CF95-4A62-BEE4-94841950C27F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  <p:sp>
        <p:nvSpPr>
          <p:cNvPr id="717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Effect of the order change is tested</a:t>
            </a:r>
            <a:endParaRPr lang="en-US" altLang="ja-JP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047875"/>
            <a:ext cx="8187301" cy="22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正方形/長方形 10"/>
          <p:cNvSpPr/>
          <p:nvPr/>
        </p:nvSpPr>
        <p:spPr>
          <a:xfrm>
            <a:off x="2912397" y="1625084"/>
            <a:ext cx="3223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 hangingPunct="1">
              <a:spcBef>
                <a:spcPts val="60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533400" algn="l"/>
              </a:tabLst>
            </a:pPr>
            <a:r>
              <a:rPr lang="en-US" altLang="ja-JP" kern="100" dirty="0" smtClean="0">
                <a:latin typeface="Times New Roman"/>
                <a:ea typeface="ＭＳ 明朝"/>
                <a:cs typeface="Times New Roman"/>
              </a:rPr>
              <a:t>Change3 (the order change only)</a:t>
            </a:r>
            <a:endParaRPr lang="ja-JP" altLang="ja-JP" kern="100" dirty="0">
              <a:latin typeface="Times New Roman"/>
              <a:ea typeface="ＭＳ 明朝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テキスト ボックス 11"/>
          <p:cNvSpPr txBox="1">
            <a:spLocks noChangeArrowheads="1"/>
          </p:cNvSpPr>
          <p:nvPr/>
        </p:nvSpPr>
        <p:spPr bwMode="auto">
          <a:xfrm>
            <a:off x="468313" y="788988"/>
            <a:ext cx="8478739" cy="521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Minimize 3D-HEVC extension part </a:t>
            </a:r>
            <a:r>
              <a:rPr lang="en-US" altLang="ja-JP" sz="2400" dirty="0" smtClean="0"/>
              <a:t>by </a:t>
            </a:r>
            <a:r>
              <a:rPr lang="en-US" altLang="ja-JP" sz="2400" dirty="0" smtClean="0">
                <a:solidFill>
                  <a:srgbClr val="002060"/>
                </a:solidFill>
              </a:rPr>
              <a:t>d</a:t>
            </a:r>
            <a:r>
              <a:rPr lang="en-US" altLang="ja-JP" sz="2400" dirty="0" smtClean="0">
                <a:solidFill>
                  <a:srgbClr val="002060"/>
                </a:solidFill>
              </a:rPr>
              <a:t>ecoupling inter-view candidate and</a:t>
            </a:r>
            <a:r>
              <a:rPr lang="en-US" altLang="ja-JP" sz="2400" dirty="0" smtClean="0">
                <a:solidFill>
                  <a:srgbClr val="002060"/>
                </a:solidFill>
              </a:rPr>
              <a:t> </a:t>
            </a:r>
            <a:r>
              <a:rPr lang="en-US" altLang="ja-JP" sz="2400" dirty="0" smtClean="0">
                <a:solidFill>
                  <a:srgbClr val="002060"/>
                </a:solidFill>
              </a:rPr>
              <a:t>HEVC candidates</a:t>
            </a:r>
          </a:p>
          <a:p>
            <a:pPr marL="639763" lvl="1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000" dirty="0" smtClean="0"/>
              <a:t>Inter-view candidate is used as the first candidate</a:t>
            </a:r>
          </a:p>
          <a:p>
            <a:pPr marL="639763" lvl="1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000" dirty="0" smtClean="0"/>
              <a:t>Use zero-candidate in case inter-view candidate is not available</a:t>
            </a:r>
            <a:endParaRPr lang="en-US" altLang="ja-JP" sz="2400" dirty="0" smtClean="0"/>
          </a:p>
          <a:p>
            <a:pPr marL="639763" lvl="1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000" dirty="0" smtClean="0"/>
              <a:t>Remove the pruning process between inter-view candidate and HEVC candidates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Experiment </a:t>
            </a:r>
            <a:r>
              <a:rPr lang="en-US" altLang="ja-JP" sz="2400" dirty="0" smtClean="0"/>
              <a:t>results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Minor coding loss(0.1%)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</a:pPr>
            <a:endParaRPr lang="en-US" altLang="ja-JP" sz="20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</a:pPr>
            <a:r>
              <a:rPr lang="en-US" altLang="ja-JP" sz="2400" dirty="0" smtClean="0"/>
              <a:t>We recommended to adopt the proposal </a:t>
            </a:r>
            <a:r>
              <a:rPr lang="en-US" altLang="ja-JP" sz="2400" dirty="0" smtClean="0"/>
              <a:t>in the </a:t>
            </a:r>
            <a:r>
              <a:rPr lang="en-US" altLang="ja-JP" sz="2400" dirty="0" smtClean="0"/>
              <a:t>next </a:t>
            </a:r>
            <a:r>
              <a:rPr lang="en-US" altLang="ja-JP" sz="2400" dirty="0" smtClean="0"/>
              <a:t>HTM </a:t>
            </a:r>
            <a:r>
              <a:rPr lang="en-US" altLang="ja-JP" sz="2400" dirty="0" smtClean="0"/>
              <a:t>and 3D-HEVC draft</a:t>
            </a: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/>
          </a:p>
        </p:txBody>
      </p:sp>
      <p:sp>
        <p:nvSpPr>
          <p:cNvPr id="8196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D4D5EF19-6E8D-423A-AB13-5290EC10C57C}" type="slidenum">
              <a:rPr lang="en-US" altLang="ja-JP" smtClean="0"/>
              <a:pPr/>
              <a:t>7</a:t>
            </a:fld>
            <a:endParaRPr lang="en-US" altLang="ja-JP" smtClean="0"/>
          </a:p>
        </p:txBody>
      </p:sp>
      <p:sp>
        <p:nvSpPr>
          <p:cNvPr id="8197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Conclusion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3987627" y="4147731"/>
            <a:ext cx="719138" cy="576262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23888" y="6020975"/>
            <a:ext cx="7472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Cross-checked by</a:t>
            </a:r>
            <a:r>
              <a:rPr kumimoji="1" lang="en-US" altLang="ja-JP" dirty="0" smtClean="0"/>
              <a:t> </a:t>
            </a:r>
            <a:r>
              <a:rPr lang="en-US" dirty="0" err="1" smtClean="0"/>
              <a:t>Mediatek</a:t>
            </a:r>
            <a:r>
              <a:rPr kumimoji="1" lang="en-US" altLang="ja-JP" dirty="0" smtClean="0"/>
              <a:t> in </a:t>
            </a:r>
            <a:r>
              <a:rPr lang="en-US" altLang="ja-JP" dirty="0" smtClean="0"/>
              <a:t>JCT3V-B0199. Thank you very much.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6100" y="3171825"/>
            <a:ext cx="2971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4645</TotalTime>
  <Words>540</Words>
  <Application>Microsoft Office PowerPoint</Application>
  <PresentationFormat>画面に合わせる (4:3)</PresentationFormat>
  <Paragraphs>211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標準デザイン</vt:lpstr>
      <vt:lpstr>“3D-CE5.h: Decoupling inter-view candidate for AMVP”</vt:lpstr>
      <vt:lpstr>Summary</vt:lpstr>
      <vt:lpstr>Problem</vt:lpstr>
      <vt:lpstr>Proposal</vt:lpstr>
      <vt:lpstr>Simulation results</vt:lpstr>
      <vt:lpstr>Additional results</vt:lpstr>
      <vt:lpstr>Conclusion</vt:lpstr>
      <vt:lpstr>スライド 8</vt:lpstr>
    </vt:vector>
  </TitlesOfParts>
  <Company>シャープ株式会社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s074666</dc:creator>
  <cp:lastModifiedBy>s124087_0209</cp:lastModifiedBy>
  <cp:revision>484</cp:revision>
  <dcterms:created xsi:type="dcterms:W3CDTF">2005-04-12T00:23:28Z</dcterms:created>
  <dcterms:modified xsi:type="dcterms:W3CDTF">2012-10-12T13:20:15Z</dcterms:modified>
</cp:coreProperties>
</file>