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708" r:id="rId2"/>
    <p:sldId id="715" r:id="rId3"/>
    <p:sldId id="742" r:id="rId4"/>
    <p:sldId id="746" r:id="rId5"/>
    <p:sldId id="735" r:id="rId6"/>
    <p:sldId id="741" r:id="rId7"/>
    <p:sldId id="750" r:id="rId8"/>
    <p:sldId id="739" r:id="rId9"/>
    <p:sldId id="752" r:id="rId10"/>
    <p:sldId id="748" r:id="rId11"/>
    <p:sldId id="747" r:id="rId12"/>
    <p:sldId id="745" r:id="rId13"/>
    <p:sldId id="754" r:id="rId14"/>
    <p:sldId id="755" r:id="rId15"/>
  </p:sldIdLst>
  <p:sldSz cx="9144000" cy="6858000" type="screen4x3"/>
  <p:notesSz cx="6851650" cy="9747250"/>
  <p:defaultTextStyle>
    <a:defPPr>
      <a:defRPr lang="en-US"/>
    </a:defPPr>
    <a:lvl1pPr algn="l" rtl="0" fontAlgn="base">
      <a:spcBef>
        <a:spcPct val="0"/>
      </a:spcBef>
      <a:spcAft>
        <a:spcPct val="0"/>
      </a:spcAft>
      <a:defRPr sz="2000" kern="1200">
        <a:solidFill>
          <a:schemeClr val="tx1"/>
        </a:solidFill>
        <a:latin typeface="Helvetica 45 Light" pitchFamily="34" charset="0"/>
        <a:ea typeface="+mn-ea"/>
        <a:cs typeface="+mn-cs"/>
      </a:defRPr>
    </a:lvl1pPr>
    <a:lvl2pPr marL="457200" algn="l" rtl="0" fontAlgn="base">
      <a:spcBef>
        <a:spcPct val="0"/>
      </a:spcBef>
      <a:spcAft>
        <a:spcPct val="0"/>
      </a:spcAft>
      <a:defRPr sz="2000" kern="1200">
        <a:solidFill>
          <a:schemeClr val="tx1"/>
        </a:solidFill>
        <a:latin typeface="Helvetica 45 Light" pitchFamily="34" charset="0"/>
        <a:ea typeface="+mn-ea"/>
        <a:cs typeface="+mn-cs"/>
      </a:defRPr>
    </a:lvl2pPr>
    <a:lvl3pPr marL="914400" algn="l" rtl="0" fontAlgn="base">
      <a:spcBef>
        <a:spcPct val="0"/>
      </a:spcBef>
      <a:spcAft>
        <a:spcPct val="0"/>
      </a:spcAft>
      <a:defRPr sz="2000" kern="1200">
        <a:solidFill>
          <a:schemeClr val="tx1"/>
        </a:solidFill>
        <a:latin typeface="Helvetica 45 Light" pitchFamily="34" charset="0"/>
        <a:ea typeface="+mn-ea"/>
        <a:cs typeface="+mn-cs"/>
      </a:defRPr>
    </a:lvl3pPr>
    <a:lvl4pPr marL="1371600" algn="l" rtl="0" fontAlgn="base">
      <a:spcBef>
        <a:spcPct val="0"/>
      </a:spcBef>
      <a:spcAft>
        <a:spcPct val="0"/>
      </a:spcAft>
      <a:defRPr sz="2000" kern="1200">
        <a:solidFill>
          <a:schemeClr val="tx1"/>
        </a:solidFill>
        <a:latin typeface="Helvetica 45 Light" pitchFamily="34" charset="0"/>
        <a:ea typeface="+mn-ea"/>
        <a:cs typeface="+mn-cs"/>
      </a:defRPr>
    </a:lvl4pPr>
    <a:lvl5pPr marL="1828800" algn="l" rtl="0" fontAlgn="base">
      <a:spcBef>
        <a:spcPct val="0"/>
      </a:spcBef>
      <a:spcAft>
        <a:spcPct val="0"/>
      </a:spcAft>
      <a:defRPr sz="2000" kern="1200">
        <a:solidFill>
          <a:schemeClr val="tx1"/>
        </a:solidFill>
        <a:latin typeface="Helvetica 45 Light" pitchFamily="34" charset="0"/>
        <a:ea typeface="+mn-ea"/>
        <a:cs typeface="+mn-cs"/>
      </a:defRPr>
    </a:lvl5pPr>
    <a:lvl6pPr marL="2286000" algn="l" defTabSz="914400" rtl="0" eaLnBrk="1" latinLnBrk="0" hangingPunct="1">
      <a:defRPr sz="2000" kern="1200">
        <a:solidFill>
          <a:schemeClr val="tx1"/>
        </a:solidFill>
        <a:latin typeface="Helvetica 45 Light" pitchFamily="34" charset="0"/>
        <a:ea typeface="+mn-ea"/>
        <a:cs typeface="+mn-cs"/>
      </a:defRPr>
    </a:lvl6pPr>
    <a:lvl7pPr marL="2743200" algn="l" defTabSz="914400" rtl="0" eaLnBrk="1" latinLnBrk="0" hangingPunct="1">
      <a:defRPr sz="2000" kern="1200">
        <a:solidFill>
          <a:schemeClr val="tx1"/>
        </a:solidFill>
        <a:latin typeface="Helvetica 45 Light" pitchFamily="34" charset="0"/>
        <a:ea typeface="+mn-ea"/>
        <a:cs typeface="+mn-cs"/>
      </a:defRPr>
    </a:lvl7pPr>
    <a:lvl8pPr marL="3200400" algn="l" defTabSz="914400" rtl="0" eaLnBrk="1" latinLnBrk="0" hangingPunct="1">
      <a:defRPr sz="2000" kern="1200">
        <a:solidFill>
          <a:schemeClr val="tx1"/>
        </a:solidFill>
        <a:latin typeface="Helvetica 45 Light" pitchFamily="34" charset="0"/>
        <a:ea typeface="+mn-ea"/>
        <a:cs typeface="+mn-cs"/>
      </a:defRPr>
    </a:lvl8pPr>
    <a:lvl9pPr marL="3657600" algn="l" defTabSz="914400" rtl="0" eaLnBrk="1" latinLnBrk="0" hangingPunct="1">
      <a:defRPr sz="2000" kern="1200">
        <a:solidFill>
          <a:schemeClr val="tx1"/>
        </a:solidFill>
        <a:latin typeface="Helvetica 45 Light"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0F0"/>
    <a:srgbClr val="F2F2F2"/>
    <a:srgbClr val="C5F1A6"/>
    <a:srgbClr val="E9E9ED"/>
    <a:srgbClr val="DDDDDD"/>
    <a:srgbClr val="FF3300"/>
    <a:srgbClr val="C79B70"/>
    <a:srgbClr val="DDEE79"/>
    <a:srgbClr val="8ED4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31" autoAdjust="0"/>
    <p:restoredTop sz="75710" autoAdjust="0"/>
  </p:normalViewPr>
  <p:slideViewPr>
    <p:cSldViewPr snapToGrid="0">
      <p:cViewPr>
        <p:scale>
          <a:sx n="75" d="100"/>
          <a:sy n="75" d="100"/>
        </p:scale>
        <p:origin x="-480" y="-72"/>
      </p:cViewPr>
      <p:guideLst>
        <p:guide orient="horz" pos="2160"/>
        <p:guide pos="2880"/>
      </p:guideLst>
    </p:cSldViewPr>
  </p:slideViewPr>
  <p:outlineViewPr>
    <p:cViewPr>
      <p:scale>
        <a:sx n="33" d="100"/>
        <a:sy n="33" d="100"/>
      </p:scale>
      <p:origin x="0" y="444"/>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3" d="100"/>
          <a:sy n="53" d="100"/>
        </p:scale>
        <p:origin x="-1956" y="-90"/>
      </p:cViewPr>
      <p:guideLst>
        <p:guide orient="horz" pos="3070"/>
        <p:guide pos="215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68625"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Helvetica 35 Thin" pitchFamily="34" charset="0"/>
              </a:defRPr>
            </a:lvl1pPr>
          </a:lstStyle>
          <a:p>
            <a:pPr>
              <a:defRPr/>
            </a:pPr>
            <a:endParaRPr lang="en-US"/>
          </a:p>
        </p:txBody>
      </p:sp>
      <p:sp>
        <p:nvSpPr>
          <p:cNvPr id="64515" name="Rectangle 3"/>
          <p:cNvSpPr>
            <a:spLocks noGrp="1" noChangeArrowheads="1"/>
          </p:cNvSpPr>
          <p:nvPr>
            <p:ph type="dt" sz="quarter" idx="1"/>
          </p:nvPr>
        </p:nvSpPr>
        <p:spPr bwMode="auto">
          <a:xfrm>
            <a:off x="3883025" y="0"/>
            <a:ext cx="2968625" cy="4873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Helvetica 35 Thin" pitchFamily="34" charset="0"/>
              </a:defRPr>
            </a:lvl1pPr>
          </a:lstStyle>
          <a:p>
            <a:pPr>
              <a:defRPr/>
            </a:pPr>
            <a:endParaRPr lang="en-US"/>
          </a:p>
        </p:txBody>
      </p:sp>
      <p:sp>
        <p:nvSpPr>
          <p:cNvPr id="64516" name="Rectangle 4"/>
          <p:cNvSpPr>
            <a:spLocks noGrp="1" noChangeArrowheads="1"/>
          </p:cNvSpPr>
          <p:nvPr>
            <p:ph type="ftr" sz="quarter" idx="2"/>
          </p:nvPr>
        </p:nvSpPr>
        <p:spPr bwMode="auto">
          <a:xfrm>
            <a:off x="0" y="9259888"/>
            <a:ext cx="2968625"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Helvetica 35 Thin" pitchFamily="34" charset="0"/>
              </a:defRPr>
            </a:lvl1pPr>
          </a:lstStyle>
          <a:p>
            <a:pPr>
              <a:defRPr/>
            </a:pPr>
            <a:r>
              <a:rPr lang="en-US"/>
              <a:t>presentation title</a:t>
            </a:r>
          </a:p>
        </p:txBody>
      </p:sp>
      <p:sp>
        <p:nvSpPr>
          <p:cNvPr id="64517" name="Rectangle 5"/>
          <p:cNvSpPr>
            <a:spLocks noGrp="1" noChangeArrowheads="1"/>
          </p:cNvSpPr>
          <p:nvPr>
            <p:ph type="sldNum" sz="quarter" idx="3"/>
          </p:nvPr>
        </p:nvSpPr>
        <p:spPr bwMode="auto">
          <a:xfrm>
            <a:off x="3883025" y="9259888"/>
            <a:ext cx="2968625" cy="4873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Helvetica 35 Thin" pitchFamily="34" charset="0"/>
              </a:defRPr>
            </a:lvl1pPr>
          </a:lstStyle>
          <a:p>
            <a:pPr>
              <a:defRPr/>
            </a:pPr>
            <a:fld id="{88A2D153-27AD-4AC9-B7A9-C6C1C41D8286}" type="slidenum">
              <a:rPr lang="en-US"/>
              <a:pPr>
                <a:defRPr/>
              </a:pPr>
              <a:t>‹#›</a:t>
            </a:fld>
            <a:endParaRPr lang="en-US"/>
          </a:p>
        </p:txBody>
      </p:sp>
    </p:spTree>
    <p:extLst>
      <p:ext uri="{BB962C8B-B14F-4D97-AF65-F5344CB8AC3E}">
        <p14:creationId xmlns:p14="http://schemas.microsoft.com/office/powerpoint/2010/main" val="27374856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Helvetica 35 Thin" pitchFamily="34" charset="0"/>
              </a:defRPr>
            </a:lvl1pPr>
          </a:lstStyle>
          <a:p>
            <a:pPr>
              <a:defRPr/>
            </a:pPr>
            <a:endParaRPr lang="en-US"/>
          </a:p>
        </p:txBody>
      </p:sp>
      <p:sp>
        <p:nvSpPr>
          <p:cNvPr id="7782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Helvetica 35 Thin" pitchFamily="34" charset="0"/>
              </a:defRPr>
            </a:lvl1pPr>
          </a:lstStyle>
          <a:p>
            <a:pPr>
              <a:defRPr/>
            </a:pPr>
            <a:endParaRPr lang="en-US"/>
          </a:p>
        </p:txBody>
      </p:sp>
      <p:sp>
        <p:nvSpPr>
          <p:cNvPr id="61444" name="Rectangle 4"/>
          <p:cNvSpPr>
            <a:spLocks noGrp="1" noRot="1" noChangeAspect="1" noChangeArrowheads="1" noTextEdit="1"/>
          </p:cNvSpPr>
          <p:nvPr>
            <p:ph type="sldImg" idx="2"/>
          </p:nvPr>
        </p:nvSpPr>
        <p:spPr bwMode="auto">
          <a:xfrm>
            <a:off x="990600" y="762000"/>
            <a:ext cx="4876800" cy="3657600"/>
          </a:xfrm>
          <a:prstGeom prst="rect">
            <a:avLst/>
          </a:prstGeom>
          <a:noFill/>
          <a:ln w="9525">
            <a:solidFill>
              <a:srgbClr val="000000"/>
            </a:solidFill>
            <a:miter lim="800000"/>
            <a:headEnd/>
            <a:tailEnd/>
          </a:ln>
        </p:spPr>
      </p:sp>
      <p:sp>
        <p:nvSpPr>
          <p:cNvPr id="77829" name="Rectangle 5"/>
          <p:cNvSpPr>
            <a:spLocks noGrp="1" noChangeArrowheads="1"/>
          </p:cNvSpPr>
          <p:nvPr>
            <p:ph type="body" sz="quarter" idx="3"/>
          </p:nvPr>
        </p:nvSpPr>
        <p:spPr bwMode="auto">
          <a:xfrm>
            <a:off x="914400" y="4648200"/>
            <a:ext cx="5029200" cy="4343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7830" name="Rectangle 6"/>
          <p:cNvSpPr>
            <a:spLocks noGrp="1" noChangeArrowheads="1"/>
          </p:cNvSpPr>
          <p:nvPr>
            <p:ph type="ftr" sz="quarter" idx="4"/>
          </p:nvPr>
        </p:nvSpPr>
        <p:spPr bwMode="auto">
          <a:xfrm>
            <a:off x="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Helvetica 35 Thin" pitchFamily="34" charset="0"/>
              </a:defRPr>
            </a:lvl1pPr>
          </a:lstStyle>
          <a:p>
            <a:pPr>
              <a:defRPr/>
            </a:pPr>
            <a:r>
              <a:rPr lang="en-US"/>
              <a:t>presentation title</a:t>
            </a:r>
          </a:p>
        </p:txBody>
      </p:sp>
      <p:sp>
        <p:nvSpPr>
          <p:cNvPr id="77831" name="Rectangle 7"/>
          <p:cNvSpPr>
            <a:spLocks noGrp="1" noChangeArrowheads="1"/>
          </p:cNvSpPr>
          <p:nvPr>
            <p:ph type="sldNum" sz="quarter" idx="5"/>
          </p:nvPr>
        </p:nvSpPr>
        <p:spPr bwMode="auto">
          <a:xfrm>
            <a:off x="3886200" y="92964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Helvetica 35 Thin" pitchFamily="34" charset="0"/>
              </a:defRPr>
            </a:lvl1pPr>
          </a:lstStyle>
          <a:p>
            <a:pPr>
              <a:defRPr/>
            </a:pPr>
            <a:fld id="{97C85D20-FE11-4DBF-A5A0-0E017AF1D27D}" type="slidenum">
              <a:rPr lang="en-US"/>
              <a:pPr>
                <a:defRPr/>
              </a:pPr>
              <a:t>‹#›</a:t>
            </a:fld>
            <a:endParaRPr lang="en-US"/>
          </a:p>
        </p:txBody>
      </p:sp>
    </p:spTree>
    <p:extLst>
      <p:ext uri="{BB962C8B-B14F-4D97-AF65-F5344CB8AC3E}">
        <p14:creationId xmlns:p14="http://schemas.microsoft.com/office/powerpoint/2010/main" val="376122892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2</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11</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12</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13</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14</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3</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4</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5</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6</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7</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8</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9</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6"/>
          <p:cNvSpPr>
            <a:spLocks noGrp="1" noChangeArrowheads="1"/>
          </p:cNvSpPr>
          <p:nvPr>
            <p:ph type="ftr" sz="quarter" idx="4"/>
          </p:nvPr>
        </p:nvSpPr>
        <p:spPr>
          <a:noFill/>
        </p:spPr>
        <p:txBody>
          <a:bodyPr/>
          <a:lstStyle/>
          <a:p>
            <a:r>
              <a:rPr lang="en-US" smtClean="0"/>
              <a:t>presentation title</a:t>
            </a:r>
          </a:p>
        </p:txBody>
      </p:sp>
      <p:sp>
        <p:nvSpPr>
          <p:cNvPr id="69635" name="Rectangle 7"/>
          <p:cNvSpPr>
            <a:spLocks noGrp="1" noChangeArrowheads="1"/>
          </p:cNvSpPr>
          <p:nvPr>
            <p:ph type="sldNum" sz="quarter" idx="5"/>
          </p:nvPr>
        </p:nvSpPr>
        <p:spPr>
          <a:noFill/>
        </p:spPr>
        <p:txBody>
          <a:bodyPr/>
          <a:lstStyle/>
          <a:p>
            <a:fld id="{4ECA6E84-51CF-4F8E-A0E8-81620FC4EB74}" type="slidenum">
              <a:rPr lang="en-US" smtClean="0"/>
              <a:pPr/>
              <a:t>10</a:t>
            </a:fld>
            <a:endParaRPr lang="en-US" smtClean="0"/>
          </a:p>
        </p:txBody>
      </p:sp>
      <p:sp>
        <p:nvSpPr>
          <p:cNvPr id="69636" name="Rectangle 2"/>
          <p:cNvSpPr>
            <a:spLocks noGrp="1" noRot="1" noChangeAspect="1" noChangeArrowheads="1" noTextEdit="1"/>
          </p:cNvSpPr>
          <p:nvPr>
            <p:ph type="sldImg"/>
          </p:nvPr>
        </p:nvSpPr>
        <p:spPr>
          <a:ln/>
        </p:spPr>
      </p:sp>
      <p:sp>
        <p:nvSpPr>
          <p:cNvPr id="69637" name="Rectangle 3"/>
          <p:cNvSpPr>
            <a:spLocks noGrp="1" noChangeArrowheads="1"/>
          </p:cNvSpPr>
          <p:nvPr>
            <p:ph type="body" idx="1"/>
          </p:nvPr>
        </p:nvSpPr>
        <p:spPr>
          <a:noFill/>
          <a:ln/>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8"/>
          <p:cNvSpPr>
            <a:spLocks noChangeArrowheads="1"/>
          </p:cNvSpPr>
          <p:nvPr/>
        </p:nvSpPr>
        <p:spPr bwMode="auto">
          <a:xfrm>
            <a:off x="8823325" y="2314575"/>
            <a:ext cx="184150" cy="1052513"/>
          </a:xfrm>
          <a:prstGeom prst="rect">
            <a:avLst/>
          </a:prstGeom>
          <a:noFill/>
          <a:ln w="9525">
            <a:noFill/>
            <a:miter lim="800000"/>
            <a:headEnd/>
            <a:tailEnd/>
          </a:ln>
          <a:effectLst/>
        </p:spPr>
        <p:txBody>
          <a:bodyPr wrap="none">
            <a:spAutoFit/>
          </a:bodyPr>
          <a:lstStyle/>
          <a:p>
            <a:pPr>
              <a:defRPr/>
            </a:pPr>
            <a:endParaRPr lang="fr-FR" sz="6300">
              <a:latin typeface="Helvetica 35 Thin" pitchFamily="34" charset="0"/>
            </a:endParaRPr>
          </a:p>
        </p:txBody>
      </p:sp>
      <p:pic>
        <p:nvPicPr>
          <p:cNvPr id="5" name="Picture 9" descr="PP_orange"/>
          <p:cNvPicPr>
            <a:picLocks noChangeAspect="1" noChangeArrowheads="1"/>
          </p:cNvPicPr>
          <p:nvPr/>
        </p:nvPicPr>
        <p:blipFill>
          <a:blip r:embed="rId2" cstate="print"/>
          <a:srcRect l="74669"/>
          <a:stretch>
            <a:fillRect/>
          </a:stretch>
        </p:blipFill>
        <p:spPr bwMode="auto">
          <a:xfrm>
            <a:off x="8027988" y="5768975"/>
            <a:ext cx="1093787" cy="1082675"/>
          </a:xfrm>
          <a:prstGeom prst="rect">
            <a:avLst/>
          </a:prstGeom>
          <a:noFill/>
          <a:ln w="9525">
            <a:noFill/>
            <a:miter lim="800000"/>
            <a:headEnd/>
            <a:tailEnd/>
          </a:ln>
        </p:spPr>
      </p:pic>
      <p:pic>
        <p:nvPicPr>
          <p:cNvPr id="6" name="Picture 10" descr="PP_ampersand_100"/>
          <p:cNvPicPr>
            <a:picLocks noChangeAspect="1" noChangeArrowheads="1"/>
          </p:cNvPicPr>
          <p:nvPr/>
        </p:nvPicPr>
        <p:blipFill>
          <a:blip r:embed="rId3" cstate="print"/>
          <a:srcRect/>
          <a:stretch>
            <a:fillRect/>
          </a:stretch>
        </p:blipFill>
        <p:spPr bwMode="auto">
          <a:xfrm>
            <a:off x="0" y="5773738"/>
            <a:ext cx="4322763" cy="1084262"/>
          </a:xfrm>
          <a:prstGeom prst="rect">
            <a:avLst/>
          </a:prstGeom>
          <a:noFill/>
          <a:ln w="9525">
            <a:noFill/>
            <a:miter lim="800000"/>
            <a:headEnd/>
            <a:tailEnd/>
          </a:ln>
        </p:spPr>
      </p:pic>
      <p:sp>
        <p:nvSpPr>
          <p:cNvPr id="614403" name="Rectangle 3"/>
          <p:cNvSpPr>
            <a:spLocks noGrp="1" noChangeArrowheads="1"/>
          </p:cNvSpPr>
          <p:nvPr>
            <p:ph type="subTitle" idx="1"/>
          </p:nvPr>
        </p:nvSpPr>
        <p:spPr>
          <a:xfrm>
            <a:off x="1011238" y="4519613"/>
            <a:ext cx="6400800" cy="546100"/>
          </a:xfrm>
        </p:spPr>
        <p:txBody>
          <a:bodyPr/>
          <a:lstStyle>
            <a:lvl1pPr marL="0" indent="0">
              <a:buFont typeface="Wingdings" pitchFamily="2" charset="2"/>
              <a:buNone/>
              <a:defRPr sz="1400"/>
            </a:lvl1pPr>
          </a:lstStyle>
          <a:p>
            <a:r>
              <a:rPr lang="fr-FR"/>
              <a:t>Cliquez pour modifier le style des sous-titres du masque</a:t>
            </a:r>
          </a:p>
        </p:txBody>
      </p:sp>
      <p:sp>
        <p:nvSpPr>
          <p:cNvPr id="614404" name="Rectangle 4"/>
          <p:cNvSpPr>
            <a:spLocks noGrp="1" noChangeArrowheads="1"/>
          </p:cNvSpPr>
          <p:nvPr>
            <p:ph type="ctrTitle"/>
          </p:nvPr>
        </p:nvSpPr>
        <p:spPr>
          <a:xfrm>
            <a:off x="1011238" y="2286000"/>
            <a:ext cx="7989887" cy="1665288"/>
          </a:xfrm>
        </p:spPr>
        <p:txBody>
          <a:bodyPr/>
          <a:lstStyle>
            <a:lvl1pPr>
              <a:defRPr sz="4800">
                <a:latin typeface="Helvetica 35 Thin" pitchFamily="34" charset="0"/>
              </a:defRPr>
            </a:lvl1pPr>
          </a:lstStyle>
          <a:p>
            <a:r>
              <a:rPr lang="fr-FR"/>
              <a:t>Cliquez pour modifier le style du titre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335713" y="412750"/>
            <a:ext cx="1773237" cy="58261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011238" y="412750"/>
            <a:ext cx="5172075" cy="58261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011238" y="412750"/>
            <a:ext cx="7096125" cy="98425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011238" y="1758950"/>
            <a:ext cx="3471862" cy="44799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5500" y="1758950"/>
            <a:ext cx="3473450" cy="447992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744"/>
          <p:cNvSpPr>
            <a:spLocks noGrp="1" noChangeArrowheads="1"/>
          </p:cNvSpPr>
          <p:nvPr>
            <p:ph type="ftr" sz="quarter" idx="10"/>
          </p:nvPr>
        </p:nvSpPr>
        <p:spPr>
          <a:ln/>
        </p:spPr>
        <p:txBody>
          <a:bodyPr/>
          <a:lstStyle>
            <a:lvl1pPr>
              <a:defRPr/>
            </a:lvl1pPr>
          </a:lstStyle>
          <a:p>
            <a:pPr>
              <a:defRPr/>
            </a:pPr>
            <a:r>
              <a:rPr lang="fr-FR"/>
              <a:t/>
            </a:r>
            <a:br>
              <a:rPr lang="fr-FR"/>
            </a:br>
            <a:r>
              <a:rPr lang="fr-FR"/>
              <a:t> Orange </a:t>
            </a:r>
            <a:r>
              <a:rPr lang="en-US"/>
              <a:t>Labs</a:t>
            </a:r>
            <a:r>
              <a:rPr lang="fr-FR"/>
              <a:t> - R&amp;D – Normalisation Vidéo – 16/11/2010</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16/11/2010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011238" y="1758950"/>
            <a:ext cx="3471862"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35500" y="1758950"/>
            <a:ext cx="3473450"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 </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744"/>
          <p:cNvSpPr>
            <a:spLocks noGrp="1" noChangeArrowheads="1"/>
          </p:cNvSpPr>
          <p:nvPr>
            <p:ph type="ftr" sz="quarter" idx="10"/>
          </p:nvPr>
        </p:nvSpPr>
        <p:spPr/>
        <p:txBody>
          <a:bodyPr/>
          <a:lstStyle>
            <a:lvl1pPr>
              <a:defRPr/>
            </a:lvl1pPr>
          </a:lstStyle>
          <a:p>
            <a:pPr>
              <a:defRPr/>
            </a:pPr>
            <a:r>
              <a:rPr lang="fr-FR"/>
              <a:t/>
            </a:r>
            <a:br>
              <a:rPr lang="fr-FR"/>
            </a:br>
            <a:r>
              <a:rPr lang="fr-FR"/>
              <a:t> Orange </a:t>
            </a:r>
            <a:r>
              <a:rPr lang="en-US"/>
              <a:t>Labs</a:t>
            </a:r>
            <a:r>
              <a:rPr lang="fr-FR"/>
              <a:t> - R&amp;D – Normalisation Vidéo – </a:t>
            </a:r>
            <a:r>
              <a:rPr lang="fr-FR" smtClean="0"/>
              <a:t>16/11/2010</a:t>
            </a: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1011238" y="1758950"/>
            <a:ext cx="7097712" cy="44799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027" name="Rectangle 2"/>
          <p:cNvSpPr>
            <a:spLocks noGrp="1" noChangeArrowheads="1"/>
          </p:cNvSpPr>
          <p:nvPr>
            <p:ph type="title"/>
          </p:nvPr>
        </p:nvSpPr>
        <p:spPr bwMode="auto">
          <a:xfrm>
            <a:off x="1011238" y="412750"/>
            <a:ext cx="7096125" cy="9842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fr-FR" smtClean="0"/>
              <a:t>Cliquez pour modifier le style du titre</a:t>
            </a:r>
          </a:p>
        </p:txBody>
      </p:sp>
      <p:sp>
        <p:nvSpPr>
          <p:cNvPr id="1768" name="Rectangle 744"/>
          <p:cNvSpPr>
            <a:spLocks noGrp="1" noChangeArrowheads="1"/>
          </p:cNvSpPr>
          <p:nvPr>
            <p:ph type="ftr" sz="quarter" idx="3"/>
          </p:nvPr>
        </p:nvSpPr>
        <p:spPr bwMode="auto">
          <a:xfrm>
            <a:off x="925513" y="6245225"/>
            <a:ext cx="5972175" cy="407988"/>
          </a:xfrm>
          <a:prstGeom prst="rect">
            <a:avLst/>
          </a:prstGeom>
          <a:noFill/>
          <a:ln w="9525">
            <a:noFill/>
            <a:miter lim="800000"/>
            <a:headEnd/>
            <a:tailEnd/>
          </a:ln>
          <a:effectLst/>
        </p:spPr>
        <p:txBody>
          <a:bodyPr vert="horz" wrap="none" lIns="91440" tIns="45720" rIns="91440" bIns="45720" numCol="1" anchor="t" anchorCtr="0" compatLnSpc="1">
            <a:prstTxWarp prst="textNoShape">
              <a:avLst/>
            </a:prstTxWarp>
          </a:bodyPr>
          <a:lstStyle>
            <a:lvl1pPr>
              <a:defRPr sz="1000">
                <a:latin typeface="Helvetica 55 Roman" pitchFamily="2" charset="0"/>
              </a:defRPr>
            </a:lvl1pPr>
          </a:lstStyle>
          <a:p>
            <a:pPr>
              <a:defRPr/>
            </a:pPr>
            <a:r>
              <a:rPr lang="fr-FR"/>
              <a:t/>
            </a:r>
            <a:br>
              <a:rPr lang="fr-FR"/>
            </a:br>
            <a:r>
              <a:rPr lang="fr-FR"/>
              <a:t> Orange </a:t>
            </a:r>
            <a:r>
              <a:rPr lang="en-US"/>
              <a:t>Labs</a:t>
            </a:r>
            <a:r>
              <a:rPr lang="fr-FR"/>
              <a:t> - R&amp;D – Normalisation Vidéo – 16/11/2010</a:t>
            </a:r>
          </a:p>
        </p:txBody>
      </p:sp>
      <p:sp>
        <p:nvSpPr>
          <p:cNvPr id="1782" name="Rectangle 758"/>
          <p:cNvSpPr>
            <a:spLocks noChangeArrowheads="1"/>
          </p:cNvSpPr>
          <p:nvPr/>
        </p:nvSpPr>
        <p:spPr bwMode="auto">
          <a:xfrm>
            <a:off x="25400" y="6413500"/>
            <a:ext cx="736600" cy="215900"/>
          </a:xfrm>
          <a:prstGeom prst="rect">
            <a:avLst/>
          </a:prstGeom>
          <a:noFill/>
          <a:ln w="9525">
            <a:noFill/>
            <a:miter lim="800000"/>
            <a:headEnd/>
            <a:tailEnd/>
          </a:ln>
          <a:effectLst/>
        </p:spPr>
        <p:txBody>
          <a:bodyPr/>
          <a:lstStyle/>
          <a:p>
            <a:pPr algn="ctr">
              <a:defRPr/>
            </a:pPr>
            <a:fld id="{8EBD44C4-BC0C-41FB-B5F4-E4C251E7F9AE}" type="slidenum">
              <a:rPr lang="fr-FR" sz="800">
                <a:latin typeface="Helvetica 55 Roman" pitchFamily="2" charset="0"/>
              </a:rPr>
              <a:pPr algn="ctr">
                <a:defRPr/>
              </a:pPr>
              <a:t>‹#›</a:t>
            </a:fld>
            <a:endParaRPr lang="fr-FR" sz="800">
              <a:latin typeface="Helvetica 55 Roman" pitchFamily="2" charset="0"/>
            </a:endParaRPr>
          </a:p>
        </p:txBody>
      </p:sp>
    </p:spTree>
  </p:cSld>
  <p:clrMap bg1="lt1" tx1="dk1" bg2="lt2" tx2="dk2" accent1="accent1" accent2="accent2" accent3="accent3" accent4="accent4" accent5="accent5" accent6="accent6" hlink="hlink" folHlink="folHlink"/>
  <p:sldLayoutIdLst>
    <p:sldLayoutId id="2147483722" r:id="rId1"/>
    <p:sldLayoutId id="2147483721"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hf sldNum="0" hdr="0" dt="0"/>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Helvetica 65 Medium" pitchFamily="2" charset="0"/>
        </a:defRPr>
      </a:lvl2pPr>
      <a:lvl3pPr algn="l" rtl="0" eaLnBrk="0" fontAlgn="base" hangingPunct="0">
        <a:spcBef>
          <a:spcPct val="0"/>
        </a:spcBef>
        <a:spcAft>
          <a:spcPct val="0"/>
        </a:spcAft>
        <a:defRPr sz="2400">
          <a:solidFill>
            <a:schemeClr val="tx2"/>
          </a:solidFill>
          <a:latin typeface="Helvetica 65 Medium" pitchFamily="2" charset="0"/>
        </a:defRPr>
      </a:lvl3pPr>
      <a:lvl4pPr algn="l" rtl="0" eaLnBrk="0" fontAlgn="base" hangingPunct="0">
        <a:spcBef>
          <a:spcPct val="0"/>
        </a:spcBef>
        <a:spcAft>
          <a:spcPct val="0"/>
        </a:spcAft>
        <a:defRPr sz="2400">
          <a:solidFill>
            <a:schemeClr val="tx2"/>
          </a:solidFill>
          <a:latin typeface="Helvetica 65 Medium" pitchFamily="2" charset="0"/>
        </a:defRPr>
      </a:lvl4pPr>
      <a:lvl5pPr algn="l" rtl="0" eaLnBrk="0" fontAlgn="base" hangingPunct="0">
        <a:spcBef>
          <a:spcPct val="0"/>
        </a:spcBef>
        <a:spcAft>
          <a:spcPct val="0"/>
        </a:spcAft>
        <a:defRPr sz="2400">
          <a:solidFill>
            <a:schemeClr val="tx2"/>
          </a:solidFill>
          <a:latin typeface="Helvetica 65 Medium" pitchFamily="2" charset="0"/>
        </a:defRPr>
      </a:lvl5pPr>
      <a:lvl6pPr marL="457200" algn="l" rtl="0" fontAlgn="base">
        <a:spcBef>
          <a:spcPct val="0"/>
        </a:spcBef>
        <a:spcAft>
          <a:spcPct val="0"/>
        </a:spcAft>
        <a:defRPr sz="2400">
          <a:solidFill>
            <a:schemeClr val="tx2"/>
          </a:solidFill>
          <a:latin typeface="Helvetica 65 Medium" pitchFamily="2" charset="0"/>
        </a:defRPr>
      </a:lvl6pPr>
      <a:lvl7pPr marL="914400" algn="l" rtl="0" fontAlgn="base">
        <a:spcBef>
          <a:spcPct val="0"/>
        </a:spcBef>
        <a:spcAft>
          <a:spcPct val="0"/>
        </a:spcAft>
        <a:defRPr sz="2400">
          <a:solidFill>
            <a:schemeClr val="tx2"/>
          </a:solidFill>
          <a:latin typeface="Helvetica 65 Medium" pitchFamily="2" charset="0"/>
        </a:defRPr>
      </a:lvl7pPr>
      <a:lvl8pPr marL="1371600" algn="l" rtl="0" fontAlgn="base">
        <a:spcBef>
          <a:spcPct val="0"/>
        </a:spcBef>
        <a:spcAft>
          <a:spcPct val="0"/>
        </a:spcAft>
        <a:defRPr sz="2400">
          <a:solidFill>
            <a:schemeClr val="tx2"/>
          </a:solidFill>
          <a:latin typeface="Helvetica 65 Medium" pitchFamily="2" charset="0"/>
        </a:defRPr>
      </a:lvl8pPr>
      <a:lvl9pPr marL="1828800" algn="l" rtl="0" fontAlgn="base">
        <a:spcBef>
          <a:spcPct val="0"/>
        </a:spcBef>
        <a:spcAft>
          <a:spcPct val="0"/>
        </a:spcAft>
        <a:defRPr sz="2400">
          <a:solidFill>
            <a:schemeClr val="tx2"/>
          </a:solidFill>
          <a:latin typeface="Helvetica 65 Medium" pitchFamily="2" charset="0"/>
        </a:defRPr>
      </a:lvl9pPr>
    </p:titleStyle>
    <p:bodyStyle>
      <a:lvl1pPr marL="193675" indent="-193675" algn="l" rtl="0" eaLnBrk="0" fontAlgn="base" hangingPunct="0">
        <a:spcBef>
          <a:spcPct val="0"/>
        </a:spcBef>
        <a:spcAft>
          <a:spcPct val="50000"/>
        </a:spcAft>
        <a:buClr>
          <a:schemeClr val="tx2"/>
        </a:buClr>
        <a:buSzPct val="70000"/>
        <a:buFont typeface="Wingdings" pitchFamily="2" charset="2"/>
        <a:buChar char="§"/>
        <a:defRPr sz="2000">
          <a:solidFill>
            <a:schemeClr val="tx1"/>
          </a:solidFill>
          <a:latin typeface="Arial" pitchFamily="34" charset="0"/>
          <a:ea typeface="+mn-ea"/>
          <a:cs typeface="+mn-cs"/>
        </a:defRPr>
      </a:lvl1pPr>
      <a:lvl2pPr marL="768350" indent="-285750" algn="l" rtl="0" eaLnBrk="0" fontAlgn="base" hangingPunct="0">
        <a:spcBef>
          <a:spcPct val="0"/>
        </a:spcBef>
        <a:spcAft>
          <a:spcPct val="25000"/>
        </a:spcAft>
        <a:buChar char="–"/>
        <a:defRPr>
          <a:solidFill>
            <a:schemeClr val="tx1"/>
          </a:solidFill>
          <a:latin typeface="Arial" pitchFamily="34" charset="0"/>
        </a:defRPr>
      </a:lvl2pPr>
      <a:lvl3pPr marL="1187450" indent="-228600" algn="l" rtl="0" eaLnBrk="0" fontAlgn="base" hangingPunct="0">
        <a:spcBef>
          <a:spcPct val="0"/>
        </a:spcBef>
        <a:spcAft>
          <a:spcPct val="25000"/>
        </a:spcAft>
        <a:buClr>
          <a:schemeClr val="tx1"/>
        </a:buClr>
        <a:buFont typeface="Times New Roman" pitchFamily="18" charset="0"/>
        <a:buChar char="–"/>
        <a:defRPr>
          <a:solidFill>
            <a:schemeClr val="tx1"/>
          </a:solidFill>
          <a:latin typeface="Arial" pitchFamily="34" charset="0"/>
        </a:defRPr>
      </a:lvl3pPr>
      <a:lvl4pPr marL="1606550" indent="-228600" algn="l" rtl="0" eaLnBrk="0" fontAlgn="base" hangingPunct="0">
        <a:spcBef>
          <a:spcPct val="0"/>
        </a:spcBef>
        <a:spcAft>
          <a:spcPct val="25000"/>
        </a:spcAft>
        <a:buChar char="–"/>
        <a:defRPr>
          <a:solidFill>
            <a:schemeClr val="tx1"/>
          </a:solidFill>
          <a:latin typeface="Arial" pitchFamily="34" charset="0"/>
        </a:defRPr>
      </a:lvl4pPr>
      <a:lvl5pPr marL="2057400" indent="-228600" algn="l" rtl="0" eaLnBrk="0" fontAlgn="base" hangingPunct="0">
        <a:spcBef>
          <a:spcPct val="0"/>
        </a:spcBef>
        <a:spcAft>
          <a:spcPct val="25000"/>
        </a:spcAft>
        <a:buChar char="–"/>
        <a:defRPr sz="1600">
          <a:solidFill>
            <a:schemeClr val="tx1"/>
          </a:solidFill>
          <a:latin typeface="Arial" pitchFamily="34" charset="0"/>
        </a:defRPr>
      </a:lvl5pPr>
      <a:lvl6pPr marL="2514600" indent="-228600" algn="l" rtl="0" fontAlgn="base">
        <a:spcBef>
          <a:spcPct val="0"/>
        </a:spcBef>
        <a:spcAft>
          <a:spcPct val="25000"/>
        </a:spcAft>
        <a:buChar char="–"/>
        <a:defRPr sz="1600">
          <a:solidFill>
            <a:schemeClr val="tx1"/>
          </a:solidFill>
          <a:latin typeface="+mn-lt"/>
        </a:defRPr>
      </a:lvl6pPr>
      <a:lvl7pPr marL="2971800" indent="-228600" algn="l" rtl="0" fontAlgn="base">
        <a:spcBef>
          <a:spcPct val="0"/>
        </a:spcBef>
        <a:spcAft>
          <a:spcPct val="25000"/>
        </a:spcAft>
        <a:buChar char="–"/>
        <a:defRPr sz="1600">
          <a:solidFill>
            <a:schemeClr val="tx1"/>
          </a:solidFill>
          <a:latin typeface="+mn-lt"/>
        </a:defRPr>
      </a:lvl7pPr>
      <a:lvl8pPr marL="3429000" indent="-228600" algn="l" rtl="0" fontAlgn="base">
        <a:spcBef>
          <a:spcPct val="0"/>
        </a:spcBef>
        <a:spcAft>
          <a:spcPct val="25000"/>
        </a:spcAft>
        <a:buChar char="–"/>
        <a:defRPr sz="1600">
          <a:solidFill>
            <a:schemeClr val="tx1"/>
          </a:solidFill>
          <a:latin typeface="+mn-lt"/>
        </a:defRPr>
      </a:lvl8pPr>
      <a:lvl9pPr marL="3886200" indent="-228600" algn="l" rtl="0" fontAlgn="base">
        <a:spcBef>
          <a:spcPct val="0"/>
        </a:spcBef>
        <a:spcAft>
          <a:spcPct val="2500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us-titre 1"/>
          <p:cNvSpPr>
            <a:spLocks noGrp="1"/>
          </p:cNvSpPr>
          <p:nvPr>
            <p:ph type="subTitle" idx="1"/>
          </p:nvPr>
        </p:nvSpPr>
        <p:spPr>
          <a:xfrm>
            <a:off x="1011238" y="4009318"/>
            <a:ext cx="6400800" cy="546100"/>
          </a:xfrm>
        </p:spPr>
        <p:txBody>
          <a:bodyPr/>
          <a:lstStyle/>
          <a:p>
            <a:r>
              <a:rPr lang="fr-FR" sz="1600" i="1" dirty="0" smtClean="0"/>
              <a:t>JCT3V-B0068, Shanghai, </a:t>
            </a:r>
            <a:r>
              <a:rPr lang="fr-FR" sz="1600" i="1" dirty="0" err="1" smtClean="0"/>
              <a:t>October</a:t>
            </a:r>
            <a:r>
              <a:rPr lang="fr-FR" sz="1600" i="1" dirty="0" smtClean="0"/>
              <a:t> 2012</a:t>
            </a:r>
          </a:p>
          <a:p>
            <a:endParaRPr lang="fr-FR" sz="1600" i="1" dirty="0" smtClean="0"/>
          </a:p>
          <a:p>
            <a:endParaRPr lang="fr-FR" sz="1600" i="1" dirty="0" smtClean="0"/>
          </a:p>
          <a:p>
            <a:r>
              <a:rPr lang="fr-FR" sz="1600" dirty="0" smtClean="0"/>
              <a:t>Joel Jung, Elie Mora – Orange </a:t>
            </a:r>
            <a:r>
              <a:rPr lang="fr-FR" sz="1600" dirty="0" err="1" smtClean="0"/>
              <a:t>Labs</a:t>
            </a:r>
            <a:endParaRPr lang="fr-FR" sz="1600" dirty="0"/>
          </a:p>
        </p:txBody>
      </p:sp>
      <p:sp>
        <p:nvSpPr>
          <p:cNvPr id="3" name="Titre 2"/>
          <p:cNvSpPr>
            <a:spLocks noGrp="1"/>
          </p:cNvSpPr>
          <p:nvPr>
            <p:ph type="ctrTitle"/>
          </p:nvPr>
        </p:nvSpPr>
        <p:spPr>
          <a:xfrm>
            <a:off x="639763" y="1421947"/>
            <a:ext cx="8208962" cy="1665288"/>
          </a:xfrm>
        </p:spPr>
        <p:txBody>
          <a:bodyPr/>
          <a:lstStyle/>
          <a:p>
            <a:r>
              <a:rPr lang="en-CA" sz="4000" b="1" dirty="0" smtClean="0">
                <a:latin typeface="Arial" pitchFamily="34" charset="0"/>
                <a:cs typeface="Arial" pitchFamily="34" charset="0"/>
              </a:rPr>
              <a:t>Depth </a:t>
            </a:r>
            <a:r>
              <a:rPr lang="en-CA" sz="4000" b="1" dirty="0" err="1">
                <a:latin typeface="Arial" pitchFamily="34" charset="0"/>
                <a:cs typeface="Arial" pitchFamily="34" charset="0"/>
              </a:rPr>
              <a:t>Quadtree</a:t>
            </a:r>
            <a:r>
              <a:rPr lang="en-CA" sz="4000" b="1" dirty="0">
                <a:latin typeface="Arial" pitchFamily="34" charset="0"/>
                <a:cs typeface="Arial" pitchFamily="34" charset="0"/>
              </a:rPr>
              <a:t> Prediction for </a:t>
            </a:r>
            <a:r>
              <a:rPr lang="en-CA" sz="4000" b="1" dirty="0" smtClean="0">
                <a:latin typeface="Arial" pitchFamily="34" charset="0"/>
                <a:cs typeface="Arial" pitchFamily="34" charset="0"/>
              </a:rPr>
              <a:t>HTM</a:t>
            </a:r>
            <a:endParaRPr lang="fr-FR" sz="4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2598" y="241300"/>
            <a:ext cx="7096125" cy="984250"/>
          </a:xfrm>
        </p:spPr>
        <p:txBody>
          <a:bodyPr/>
          <a:lstStyle/>
          <a:p>
            <a:pPr eaLnBrk="1" hangingPunct="1"/>
            <a:r>
              <a:rPr lang="fr-FR" b="1" dirty="0" smtClean="0"/>
              <a:t>Conclusion</a:t>
            </a:r>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5" name="Rectangle 4"/>
          <p:cNvSpPr/>
          <p:nvPr/>
        </p:nvSpPr>
        <p:spPr>
          <a:xfrm>
            <a:off x="592455" y="1307927"/>
            <a:ext cx="7696200" cy="3539430"/>
          </a:xfrm>
          <a:prstGeom prst="rect">
            <a:avLst/>
          </a:prstGeom>
        </p:spPr>
        <p:txBody>
          <a:bodyPr wrap="square">
            <a:spAutoFit/>
          </a:bodyPr>
          <a:lstStyle/>
          <a:p>
            <a:pPr marL="342900" indent="-342900" hangingPunct="0">
              <a:buFont typeface="Arial" pitchFamily="34" charset="0"/>
              <a:buChar char="•"/>
            </a:pPr>
            <a:r>
              <a:rPr lang="en-US" sz="1600" dirty="0">
                <a:latin typeface="Arial" pitchFamily="34" charset="0"/>
                <a:cs typeface="Arial" pitchFamily="34" charset="0"/>
              </a:rPr>
              <a:t>A modification of the depth </a:t>
            </a:r>
            <a:r>
              <a:rPr lang="en-US" sz="1600" dirty="0" err="1">
                <a:latin typeface="Arial" pitchFamily="34" charset="0"/>
                <a:cs typeface="Arial" pitchFamily="34" charset="0"/>
              </a:rPr>
              <a:t>quadtree</a:t>
            </a:r>
            <a:r>
              <a:rPr lang="en-US" sz="1600" dirty="0">
                <a:latin typeface="Arial" pitchFamily="34" charset="0"/>
                <a:cs typeface="Arial" pitchFamily="34" charset="0"/>
              </a:rPr>
              <a:t> decoding process is proposed. </a:t>
            </a:r>
            <a:endParaRPr lang="en-US" sz="1600" dirty="0" smtClean="0">
              <a:latin typeface="Arial" pitchFamily="34" charset="0"/>
              <a:cs typeface="Arial" pitchFamily="34" charset="0"/>
            </a:endParaRP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For </a:t>
            </a:r>
            <a:r>
              <a:rPr lang="en-US" sz="1600" dirty="0">
                <a:latin typeface="Arial" pitchFamily="34" charset="0"/>
                <a:cs typeface="Arial" pitchFamily="34" charset="0"/>
              </a:rPr>
              <a:t>a given CTU, 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linked to the collocated </a:t>
            </a:r>
            <a:r>
              <a:rPr lang="en-US" sz="1600" dirty="0" smtClean="0">
                <a:latin typeface="Arial" pitchFamily="34" charset="0"/>
                <a:cs typeface="Arial" pitchFamily="34" charset="0"/>
              </a:rPr>
              <a:t>CTU </a:t>
            </a:r>
            <a:r>
              <a:rPr lang="en-US" sz="1600" dirty="0" err="1">
                <a:latin typeface="Arial" pitchFamily="34" charset="0"/>
                <a:cs typeface="Arial" pitchFamily="34" charset="0"/>
              </a:rPr>
              <a:t>quadtree</a:t>
            </a:r>
            <a:r>
              <a:rPr lang="en-US" sz="1600" dirty="0">
                <a:latin typeface="Arial" pitchFamily="34" charset="0"/>
                <a:cs typeface="Arial" pitchFamily="34" charset="0"/>
              </a:rPr>
              <a:t> in the texture, so that a given CU of the depth cannot be split more than its collocated CU in the texture</a:t>
            </a:r>
            <a:r>
              <a:rPr lang="en-US" sz="1600" dirty="0" smtClean="0">
                <a:latin typeface="Arial" pitchFamily="34" charset="0"/>
                <a:cs typeface="Arial" pitchFamily="34" charset="0"/>
              </a:rPr>
              <a:t>.</a:t>
            </a: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predictively encoded. </a:t>
            </a:r>
            <a:endParaRPr lang="en-US" sz="1600" dirty="0" smtClean="0">
              <a:latin typeface="Arial" pitchFamily="34" charset="0"/>
              <a:cs typeface="Arial" pitchFamily="34" charset="0"/>
            </a:endParaRPr>
          </a:p>
          <a:p>
            <a:pPr marL="342900" indent="-342900" hangingPunct="0">
              <a:buFont typeface="Arial" pitchFamily="34" charset="0"/>
              <a:buChar char="•"/>
            </a:pPr>
            <a:endParaRPr lang="en-US" sz="1600"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68% encoder runtime </a:t>
            </a:r>
            <a:r>
              <a:rPr lang="en-US" sz="1600" dirty="0">
                <a:latin typeface="Arial" pitchFamily="34" charset="0"/>
                <a:cs typeface="Arial" pitchFamily="34" charset="0"/>
              </a:rPr>
              <a:t>is achieved compared to the </a:t>
            </a:r>
            <a:r>
              <a:rPr lang="en-US" sz="1600" dirty="0" smtClean="0">
                <a:latin typeface="Arial" pitchFamily="34" charset="0"/>
                <a:cs typeface="Arial" pitchFamily="34" charset="0"/>
              </a:rPr>
              <a:t>reference with BDR </a:t>
            </a:r>
            <a:r>
              <a:rPr lang="en-US" sz="1600" dirty="0">
                <a:latin typeface="Arial" pitchFamily="34" charset="0"/>
                <a:cs typeface="Arial" pitchFamily="34" charset="0"/>
              </a:rPr>
              <a:t>gains of </a:t>
            </a:r>
            <a:r>
              <a:rPr lang="en-US" sz="1600" dirty="0" smtClean="0">
                <a:latin typeface="Arial" pitchFamily="34" charset="0"/>
                <a:cs typeface="Arial" pitchFamily="34" charset="0"/>
              </a:rPr>
              <a:t>	</a:t>
            </a:r>
            <a:r>
              <a:rPr lang="en-US" sz="1600" dirty="0">
                <a:latin typeface="Arial" pitchFamily="34" charset="0"/>
                <a:cs typeface="Arial" pitchFamily="34" charset="0"/>
              </a:rPr>
              <a:t>0.3% for coded + </a:t>
            </a:r>
            <a:r>
              <a:rPr lang="en-US" sz="1600" dirty="0" smtClean="0">
                <a:latin typeface="Arial" pitchFamily="34" charset="0"/>
                <a:cs typeface="Arial" pitchFamily="34" charset="0"/>
              </a:rPr>
              <a:t>synthesized.</a:t>
            </a:r>
          </a:p>
          <a:p>
            <a:pPr marL="342900" indent="-342900" hangingPunct="0">
              <a:buFont typeface="Arial" pitchFamily="34" charset="0"/>
              <a:buChar char="•"/>
            </a:pPr>
            <a:endParaRPr lang="en-US" sz="1600" dirty="0">
              <a:solidFill>
                <a:srgbClr val="00B050"/>
              </a:solidFill>
              <a:latin typeface="Arial" pitchFamily="34" charset="0"/>
              <a:cs typeface="Arial" pitchFamily="34" charset="0"/>
            </a:endParaRPr>
          </a:p>
          <a:p>
            <a:pPr marL="342900" indent="-342900" hangingPunct="0">
              <a:buFont typeface="Arial" pitchFamily="34" charset="0"/>
              <a:buChar char="•"/>
            </a:pPr>
            <a:r>
              <a:rPr lang="en-US" sz="1600" dirty="0">
                <a:latin typeface="Arial" pitchFamily="34" charset="0"/>
                <a:cs typeface="Arial" pitchFamily="34" charset="0"/>
              </a:rPr>
              <a:t>36.5% encoder runtime is achieved for just the depth component</a:t>
            </a:r>
          </a:p>
          <a:p>
            <a:pPr marL="342900" indent="-342900" hangingPunct="0">
              <a:buFont typeface="Arial" pitchFamily="34" charset="0"/>
              <a:buChar char="•"/>
            </a:pPr>
            <a:endParaRPr lang="fr-FR" sz="1600" b="1" dirty="0">
              <a:latin typeface="Arial" pitchFamily="34" charset="0"/>
              <a:cs typeface="Arial" pitchFamily="34" charset="0"/>
            </a:endParaRPr>
          </a:p>
          <a:p>
            <a:pPr marL="342900" indent="-342900" hangingPunct="0">
              <a:buFont typeface="Arial" pitchFamily="34" charset="0"/>
              <a:buChar char="•"/>
            </a:pPr>
            <a:r>
              <a:rPr lang="en-US" sz="1600" dirty="0" smtClean="0">
                <a:latin typeface="Arial" pitchFamily="34" charset="0"/>
                <a:cs typeface="Arial" pitchFamily="34" charset="0"/>
              </a:rPr>
              <a:t>Propose </a:t>
            </a:r>
            <a:r>
              <a:rPr lang="en-US" sz="1600" dirty="0">
                <a:latin typeface="Arial" pitchFamily="34" charset="0"/>
                <a:cs typeface="Arial" pitchFamily="34" charset="0"/>
              </a:rPr>
              <a:t>this method for adoption in the HTM and in the </a:t>
            </a:r>
            <a:r>
              <a:rPr lang="en-US" sz="1600" dirty="0" smtClean="0">
                <a:latin typeface="Arial" pitchFamily="34" charset="0"/>
                <a:cs typeface="Arial" pitchFamily="34" charset="0"/>
              </a:rPr>
              <a:t>WD. </a:t>
            </a:r>
            <a:endParaRPr lang="fr-FR" sz="1600" dirty="0">
              <a:latin typeface="Arial" pitchFamily="34" charset="0"/>
              <a:cs typeface="Arial" pitchFamily="34" charset="0"/>
            </a:endParaRP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2" name="Rectangle 1"/>
          <p:cNvSpPr/>
          <p:nvPr/>
        </p:nvSpPr>
        <p:spPr>
          <a:xfrm>
            <a:off x="1040129" y="5554627"/>
            <a:ext cx="7248525" cy="707886"/>
          </a:xfrm>
          <a:prstGeom prst="rect">
            <a:avLst/>
          </a:prstGeom>
        </p:spPr>
        <p:txBody>
          <a:bodyPr wrap="square">
            <a:spAutoFit/>
          </a:bodyPr>
          <a:lstStyle/>
          <a:p>
            <a:pPr algn="ctr" hangingPunct="0"/>
            <a:r>
              <a:rPr lang="en-US" b="1" dirty="0" smtClean="0">
                <a:latin typeface="Arial" pitchFamily="34" charset="0"/>
                <a:cs typeface="Arial" pitchFamily="34" charset="0"/>
              </a:rPr>
              <a:t>Thanks to Intel, Panasonic and Samsung </a:t>
            </a:r>
          </a:p>
          <a:p>
            <a:pPr algn="ctr" hangingPunct="0"/>
            <a:r>
              <a:rPr lang="en-US" b="1" dirty="0" smtClean="0">
                <a:latin typeface="Arial" pitchFamily="34" charset="0"/>
                <a:cs typeface="Arial" pitchFamily="34" charset="0"/>
              </a:rPr>
              <a:t>for the cross-check</a:t>
            </a:r>
          </a:p>
        </p:txBody>
      </p:sp>
    </p:spTree>
    <p:extLst>
      <p:ext uri="{BB962C8B-B14F-4D97-AF65-F5344CB8AC3E}">
        <p14:creationId xmlns:p14="http://schemas.microsoft.com/office/powerpoint/2010/main" val="26150583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7766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349932" cy="984250"/>
          </a:xfrm>
        </p:spPr>
        <p:txBody>
          <a:bodyPr/>
          <a:lstStyle/>
          <a:p>
            <a:pPr eaLnBrk="1" hangingPunct="1"/>
            <a:r>
              <a:rPr lang="fr-FR" b="1" dirty="0" err="1" smtClean="0"/>
              <a:t>Analysis</a:t>
            </a:r>
            <a:r>
              <a:rPr lang="fr-FR" b="1" dirty="0" smtClean="0"/>
              <a:t>: </a:t>
            </a:r>
            <a:r>
              <a:rPr lang="fr-FR" sz="2000" b="1" dirty="0" err="1" smtClean="0"/>
              <a:t>Where</a:t>
            </a:r>
            <a:r>
              <a:rPr lang="fr-FR" sz="2000" b="1" dirty="0" smtClean="0"/>
              <a:t> do the gains come </a:t>
            </a:r>
            <a:r>
              <a:rPr lang="fr-FR" sz="2000" b="1" dirty="0" err="1" smtClean="0"/>
              <a:t>from</a:t>
            </a:r>
            <a:r>
              <a:rPr lang="fr-FR" sz="2000" b="1" dirty="0" smtClean="0"/>
              <a:t>?</a:t>
            </a:r>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pic>
        <p:nvPicPr>
          <p:cNvPr id="13"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graphicFrame>
        <p:nvGraphicFramePr>
          <p:cNvPr id="2" name="Table 1"/>
          <p:cNvGraphicFramePr>
            <a:graphicFrameLocks noGrp="1"/>
          </p:cNvGraphicFramePr>
          <p:nvPr>
            <p:extLst>
              <p:ext uri="{D42A27DB-BD31-4B8C-83A1-F6EECF244321}">
                <p14:modId xmlns:p14="http://schemas.microsoft.com/office/powerpoint/2010/main" val="2196068796"/>
              </p:ext>
            </p:extLst>
          </p:nvPr>
        </p:nvGraphicFramePr>
        <p:xfrm>
          <a:off x="1684020" y="1824238"/>
          <a:ext cx="6168390" cy="2303497"/>
        </p:xfrm>
        <a:graphic>
          <a:graphicData uri="http://schemas.openxmlformats.org/drawingml/2006/table">
            <a:tbl>
              <a:tblPr firstRow="1" bandRow="1">
                <a:tableStyleId>{22838BEF-8BB2-4498-84A7-C5851F593DF1}</a:tableStyleId>
              </a:tblPr>
              <a:tblGrid>
                <a:gridCol w="1007182"/>
                <a:gridCol w="1467028"/>
                <a:gridCol w="1792107"/>
                <a:gridCol w="1902073"/>
              </a:tblGrid>
              <a:tr h="458304">
                <a:tc rowSpan="2" gridSpan="2">
                  <a:txBody>
                    <a:bodyPr/>
                    <a:lstStyle/>
                    <a:p>
                      <a:pPr algn="ctr"/>
                      <a:r>
                        <a:rPr lang="fr-FR" sz="1400" dirty="0" smtClean="0">
                          <a:latin typeface="Arial" pitchFamily="34" charset="0"/>
                        </a:rPr>
                        <a:t>CTB</a:t>
                      </a:r>
                      <a:endParaRPr lang="fr-FR" sz="1400" dirty="0">
                        <a:latin typeface="Arial"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tcPr>
                </a:tc>
                <a:tc rowSpan="2" hMerge="1">
                  <a:txBody>
                    <a:bodyPr/>
                    <a:lstStyle/>
                    <a:p>
                      <a:pPr algn="ctr"/>
                      <a:endParaRPr lang="fr-FR" sz="14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r>
                        <a:rPr lang="fr-FR" sz="1400" dirty="0" smtClean="0">
                          <a:latin typeface="Arial" pitchFamily="34" charset="0"/>
                        </a:rPr>
                        <a:t>Texture</a:t>
                      </a:r>
                      <a:endParaRPr lang="fr-FR" sz="1400" dirty="0">
                        <a:latin typeface="Arial" pitchFamily="34" charset="0"/>
                      </a:endParaRPr>
                    </a:p>
                  </a:txBody>
                  <a:tcP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ctr"/>
                      <a:endParaRPr lang="fr-FR" sz="1400" dirty="0"/>
                    </a:p>
                  </a:txBody>
                  <a:tcPr/>
                </a:tc>
              </a:tr>
              <a:tr h="565033">
                <a:tc gridSpan="2" vMerge="1">
                  <a:txBody>
                    <a:bodyPr/>
                    <a:lstStyle/>
                    <a:p>
                      <a:pPr algn="ctr"/>
                      <a:endParaRPr lang="fr-FR" sz="1400" dirty="0"/>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vMerge="1">
                  <a:txBody>
                    <a:bodyPr/>
                    <a:lstStyle/>
                    <a:p>
                      <a:pPr algn="ctr"/>
                      <a:endParaRPr lang="fr-FR" sz="1200" dirty="0"/>
                    </a:p>
                  </a:txBody>
                  <a:tcP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latin typeface="Arial" pitchFamily="34" charset="0"/>
                        </a:rPr>
                        <a:t>Homogeneous</a:t>
                      </a:r>
                      <a:endParaRPr lang="fr-FR" sz="1200" dirty="0" smtClean="0">
                        <a:latin typeface="Arial" pitchFamily="34" charset="0"/>
                      </a:endParaRPr>
                    </a:p>
                    <a:p>
                      <a:pPr algn="ctr"/>
                      <a:r>
                        <a:rPr lang="fr-FR" sz="1200" dirty="0" smtClean="0">
                          <a:latin typeface="Arial" pitchFamily="34" charset="0"/>
                        </a:rPr>
                        <a:t>64x64</a:t>
                      </a:r>
                      <a:endParaRPr lang="fr-FR" sz="1200" dirty="0">
                        <a:latin typeface="Arial" pitchFamily="34" charset="0"/>
                      </a:endParaRPr>
                    </a:p>
                  </a:txBody>
                  <a:tcPr anchor="ctr">
                    <a:lnL w="38100" cap="flat" cmpd="sng" algn="ctr">
                      <a:solidFill>
                        <a:schemeClr val="tx1"/>
                      </a:solidFill>
                      <a:prstDash val="solid"/>
                      <a:round/>
                      <a:headEnd type="none" w="med" len="med"/>
                      <a:tailEnd type="none" w="med" len="med"/>
                    </a:lnL>
                    <a:lnR w="381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latin typeface="Arial" pitchFamily="34" charset="0"/>
                        </a:rPr>
                        <a:t>Textured</a:t>
                      </a:r>
                      <a:r>
                        <a:rPr lang="fr-FR" sz="1200" dirty="0" smtClean="0">
                          <a:latin typeface="Arial" pitchFamily="34" charset="0"/>
                        </a:rPr>
                        <a:t>/</a:t>
                      </a:r>
                      <a:r>
                        <a:rPr lang="fr-FR" sz="1200" dirty="0" err="1" smtClean="0">
                          <a:latin typeface="Arial" pitchFamily="34" charset="0"/>
                        </a:rPr>
                        <a:t>Edge</a:t>
                      </a:r>
                      <a:endParaRPr lang="fr-FR" sz="1200" dirty="0" smtClean="0">
                        <a:latin typeface="Arial" pitchFamily="34" charset="0"/>
                      </a:endParaRPr>
                    </a:p>
                    <a:p>
                      <a:pPr algn="ctr"/>
                      <a:r>
                        <a:rPr lang="fr-FR" sz="1200" dirty="0" smtClean="0">
                          <a:latin typeface="Arial" pitchFamily="34" charset="0"/>
                        </a:rPr>
                        <a:t>8x8</a:t>
                      </a:r>
                      <a:endParaRPr lang="fr-FR" sz="1200" dirty="0">
                        <a:latin typeface="Arial" pitchFamily="34" charset="0"/>
                      </a:endParaRPr>
                    </a:p>
                  </a:txBody>
                  <a:tcPr anchor="ctr">
                    <a:lnL w="38100" cap="flat" cmpd="sng" algn="ctr">
                      <a:no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565033">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fr-FR" sz="1400" b="1" dirty="0" smtClean="0">
                        <a:latin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fr-FR" sz="1400" b="1" dirty="0" smtClean="0">
                        <a:latin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fr-FR" sz="1400" b="1" dirty="0" err="1" smtClean="0">
                          <a:latin typeface="Arial" pitchFamily="34" charset="0"/>
                        </a:rPr>
                        <a:t>Depth</a:t>
                      </a:r>
                      <a:endParaRPr lang="fr-FR" sz="1400" b="1" dirty="0" smtClean="0">
                        <a:latin typeface="Arial" pitchFamily="34" charset="0"/>
                      </a:endParaRPr>
                    </a:p>
                  </a:txBody>
                  <a:tcP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latin typeface="Arial" pitchFamily="34" charset="0"/>
                        </a:rPr>
                        <a:t>Homogeneous</a:t>
                      </a:r>
                      <a:endParaRPr lang="fr-FR" sz="1200" dirty="0" smtClean="0">
                        <a:latin typeface="Arial" pitchFamily="34" charset="0"/>
                      </a:endParaRPr>
                    </a:p>
                    <a:p>
                      <a:pPr algn="ctr"/>
                      <a:r>
                        <a:rPr lang="fr-FR" sz="1200" dirty="0" smtClean="0">
                          <a:latin typeface="Arial" pitchFamily="34" charset="0"/>
                        </a:rPr>
                        <a:t>64x64</a:t>
                      </a:r>
                    </a:p>
                    <a:p>
                      <a:pPr algn="ctr"/>
                      <a:endParaRPr lang="fr-FR" sz="1200" dirty="0" smtClean="0">
                        <a:latin typeface="Arial" pitchFamily="34" charset="0"/>
                      </a:endParaRP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tcPr>
                </a:tc>
                <a:tc>
                  <a:txBody>
                    <a:bodyPr/>
                    <a:lstStyle/>
                    <a:p>
                      <a:pPr algn="ctr"/>
                      <a:r>
                        <a:rPr lang="fr-FR" sz="1200" dirty="0" err="1" smtClean="0">
                          <a:latin typeface="Arial" pitchFamily="34" charset="0"/>
                        </a:rPr>
                        <a:t>Runtime</a:t>
                      </a:r>
                      <a:r>
                        <a:rPr lang="fr-FR" sz="1200" baseline="0" dirty="0" smtClean="0">
                          <a:latin typeface="Arial" pitchFamily="34" charset="0"/>
                        </a:rPr>
                        <a:t> </a:t>
                      </a:r>
                      <a:r>
                        <a:rPr lang="fr-FR" sz="1200" baseline="0" dirty="0" err="1" smtClean="0">
                          <a:latin typeface="Arial" pitchFamily="34" charset="0"/>
                        </a:rPr>
                        <a:t>savings</a:t>
                      </a:r>
                      <a:endParaRPr lang="fr-FR" sz="1200" baseline="0" dirty="0" smtClean="0">
                        <a:latin typeface="Arial" pitchFamily="34" charset="0"/>
                      </a:endParaRPr>
                    </a:p>
                    <a:p>
                      <a:pPr algn="ctr"/>
                      <a:r>
                        <a:rPr lang="fr-FR" sz="1200" baseline="0" dirty="0" smtClean="0">
                          <a:latin typeface="Arial" pitchFamily="34" charset="0"/>
                        </a:rPr>
                        <a:t>(</a:t>
                      </a:r>
                      <a:r>
                        <a:rPr lang="fr-FR" sz="1200" baseline="0" dirty="0" err="1" smtClean="0">
                          <a:latin typeface="Arial" pitchFamily="34" charset="0"/>
                        </a:rPr>
                        <a:t>frequent</a:t>
                      </a:r>
                      <a:r>
                        <a:rPr lang="fr-FR" sz="1200" baseline="0" dirty="0" smtClean="0">
                          <a:latin typeface="Arial" pitchFamily="34" charset="0"/>
                        </a:rPr>
                        <a:t>)</a:t>
                      </a:r>
                      <a:endParaRPr lang="fr-FR" sz="1200" dirty="0">
                        <a:latin typeface="Arial" pitchFamily="34" charset="0"/>
                      </a:endParaRP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200" dirty="0" smtClean="0">
                          <a:latin typeface="Arial" pitchFamily="34" charset="0"/>
                        </a:rPr>
                        <a:t>No impact</a:t>
                      </a:r>
                    </a:p>
                    <a:p>
                      <a:pPr algn="ctr"/>
                      <a:r>
                        <a:rPr lang="fr-FR" sz="1200" dirty="0" smtClean="0">
                          <a:latin typeface="Arial" pitchFamily="34" charset="0"/>
                        </a:rPr>
                        <a:t>(</a:t>
                      </a:r>
                      <a:r>
                        <a:rPr lang="fr-FR" sz="1200" dirty="0" err="1" smtClean="0">
                          <a:latin typeface="Arial" pitchFamily="34" charset="0"/>
                        </a:rPr>
                        <a:t>frequent</a:t>
                      </a:r>
                      <a:r>
                        <a:rPr lang="fr-FR" sz="1200" dirty="0" smtClean="0">
                          <a:latin typeface="Arial" pitchFamily="34" charset="0"/>
                        </a:rPr>
                        <a:t>)</a:t>
                      </a:r>
                      <a:endParaRPr lang="fr-FR" sz="1200" dirty="0">
                        <a:latin typeface="Arial" pitchFamily="34" charset="0"/>
                      </a:endParaRP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5033">
                <a:tc vMerge="1">
                  <a:txBody>
                    <a:bodyPr/>
                    <a:lstStyle/>
                    <a:p>
                      <a:endParaRPr lang="fr-FR" dirty="0"/>
                    </a:p>
                  </a:txBody>
                  <a:tcPr/>
                </a:tc>
                <a:tc>
                  <a:txBody>
                    <a:bodyPr/>
                    <a:lstStyle/>
                    <a:p>
                      <a:pPr algn="ctr"/>
                      <a:endParaRPr lang="fr-FR" sz="1200" dirty="0" smtClean="0">
                        <a:latin typeface="Arial" pitchFamily="34" charset="0"/>
                      </a:endParaRPr>
                    </a:p>
                    <a:p>
                      <a:pPr algn="ctr"/>
                      <a:r>
                        <a:rPr lang="fr-FR" sz="1200" dirty="0" err="1" smtClean="0">
                          <a:latin typeface="Arial" pitchFamily="34" charset="0"/>
                        </a:rPr>
                        <a:t>Textured</a:t>
                      </a:r>
                      <a:r>
                        <a:rPr lang="fr-FR" sz="1200" dirty="0" smtClean="0">
                          <a:latin typeface="Arial" pitchFamily="34" charset="0"/>
                        </a:rPr>
                        <a:t>/</a:t>
                      </a:r>
                      <a:r>
                        <a:rPr lang="fr-FR" sz="1200" dirty="0" err="1" smtClean="0">
                          <a:latin typeface="Arial" pitchFamily="34" charset="0"/>
                        </a:rPr>
                        <a:t>Edge</a:t>
                      </a:r>
                      <a:endParaRPr lang="fr-FR" sz="1200" dirty="0" smtClean="0">
                        <a:latin typeface="Arial" pitchFamily="34" charset="0"/>
                      </a:endParaRPr>
                    </a:p>
                    <a:p>
                      <a:pPr algn="ctr"/>
                      <a:r>
                        <a:rPr lang="fr-FR" sz="1200" dirty="0" smtClean="0">
                          <a:latin typeface="Arial" pitchFamily="34" charset="0"/>
                        </a:rPr>
                        <a:t>8x8</a:t>
                      </a: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no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err="1" smtClean="0">
                          <a:latin typeface="Arial" pitchFamily="34" charset="0"/>
                        </a:rPr>
                        <a:t>Quality</a:t>
                      </a:r>
                      <a:r>
                        <a:rPr lang="fr-FR" sz="1200" dirty="0" smtClean="0">
                          <a:latin typeface="Arial" pitchFamily="34" charset="0"/>
                        </a:rPr>
                        <a:t> </a:t>
                      </a:r>
                      <a:r>
                        <a:rPr lang="fr-FR" sz="1200" dirty="0" err="1" smtClean="0">
                          <a:latin typeface="Arial" pitchFamily="34" charset="0"/>
                        </a:rPr>
                        <a:t>Loss</a:t>
                      </a:r>
                      <a:r>
                        <a:rPr lang="fr-FR" sz="1200" dirty="0" smtClean="0">
                          <a:latin typeface="Arial" pitchFamily="34" charset="0"/>
                        </a:rPr>
                        <a:t> + Bits </a:t>
                      </a:r>
                      <a:r>
                        <a:rPr lang="fr-FR" sz="1200" dirty="0" err="1" smtClean="0">
                          <a:latin typeface="Arial" pitchFamily="34" charset="0"/>
                        </a:rPr>
                        <a:t>savings</a:t>
                      </a:r>
                      <a:endParaRPr lang="fr-FR" sz="1200" dirty="0" smtClean="0">
                        <a:latin typeface="Arial" pitchFamily="34" charset="0"/>
                      </a:endParaRPr>
                    </a:p>
                    <a:p>
                      <a:pPr algn="ctr"/>
                      <a:r>
                        <a:rPr lang="fr-FR" sz="1200" dirty="0" smtClean="0">
                          <a:latin typeface="Arial" pitchFamily="34" charset="0"/>
                        </a:rPr>
                        <a:t>(not a </a:t>
                      </a:r>
                      <a:r>
                        <a:rPr lang="fr-FR" sz="1200" dirty="0" err="1" smtClean="0">
                          <a:latin typeface="Arial" pitchFamily="34" charset="0"/>
                        </a:rPr>
                        <a:t>frequent</a:t>
                      </a:r>
                      <a:r>
                        <a:rPr lang="fr-FR" sz="1200" dirty="0" smtClean="0">
                          <a:latin typeface="Arial" pitchFamily="34" charset="0"/>
                        </a:rPr>
                        <a:t> case)</a:t>
                      </a:r>
                      <a:endParaRPr lang="fr-FR" sz="1200" dirty="0">
                        <a:latin typeface="Arial" pitchFamily="34" charset="0"/>
                      </a:endParaRPr>
                    </a:p>
                  </a:txBody>
                  <a:tcPr anchor="ctr">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ctr"/>
                      <a:r>
                        <a:rPr lang="fr-FR" sz="1200" dirty="0" smtClean="0">
                          <a:latin typeface="Arial" pitchFamily="34" charset="0"/>
                        </a:rPr>
                        <a:t>Bits </a:t>
                      </a:r>
                      <a:r>
                        <a:rPr lang="fr-FR" sz="1200" dirty="0" err="1" smtClean="0">
                          <a:latin typeface="Arial" pitchFamily="34" charset="0"/>
                        </a:rPr>
                        <a:t>savings</a:t>
                      </a:r>
                      <a:r>
                        <a:rPr lang="fr-FR" sz="1200" dirty="0" smtClean="0">
                          <a:latin typeface="Arial" pitchFamily="34" charset="0"/>
                        </a:rPr>
                        <a:t> for </a:t>
                      </a:r>
                      <a:r>
                        <a:rPr lang="fr-FR" sz="1200" dirty="0" err="1" smtClean="0">
                          <a:latin typeface="Arial" pitchFamily="34" charset="0"/>
                        </a:rPr>
                        <a:t>Depth</a:t>
                      </a:r>
                      <a:r>
                        <a:rPr lang="fr-FR" sz="1200" baseline="0" dirty="0" smtClean="0">
                          <a:latin typeface="Arial" pitchFamily="34" charset="0"/>
                        </a:rPr>
                        <a:t> QT</a:t>
                      </a:r>
                      <a:endParaRPr lang="fr-FR" sz="1200" dirty="0">
                        <a:latin typeface="Arial" pitchFamily="34" charset="0"/>
                      </a:endParaRPr>
                    </a:p>
                  </a:txBody>
                  <a:tcPr anchor="ctr">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23" name="Rectangle 22"/>
          <p:cNvSpPr/>
          <p:nvPr/>
        </p:nvSpPr>
        <p:spPr>
          <a:xfrm>
            <a:off x="541763" y="1266698"/>
            <a:ext cx="6546151" cy="313932"/>
          </a:xfrm>
          <a:prstGeom prst="rect">
            <a:avLst/>
          </a:prstGeom>
        </p:spPr>
        <p:txBody>
          <a:bodyPr wrap="none">
            <a:spAutoFit/>
          </a:bodyPr>
          <a:lstStyle/>
          <a:p>
            <a:pPr marL="0" lvl="1" eaLnBrk="1" hangingPunct="1">
              <a:lnSpc>
                <a:spcPct val="90000"/>
              </a:lnSpc>
              <a:spcAft>
                <a:spcPct val="50000"/>
              </a:spcAft>
              <a:buClr>
                <a:schemeClr val="tx2"/>
              </a:buClr>
              <a:buSzPct val="70000"/>
              <a:defRPr/>
            </a:pPr>
            <a:r>
              <a:rPr lang="en-US" sz="1600" dirty="0" smtClean="0">
                <a:latin typeface="Arial" pitchFamily="34" charset="0"/>
              </a:rPr>
              <a:t>- Savings relatively to the respective partitioning of Texture and Depth: </a:t>
            </a:r>
            <a:endParaRPr lang="en-US" sz="1600" dirty="0">
              <a:latin typeface="Arial" pitchFamily="34" charset="0"/>
            </a:endParaRPr>
          </a:p>
        </p:txBody>
      </p:sp>
      <p:sp>
        <p:nvSpPr>
          <p:cNvPr id="24" name="Rectangle 23"/>
          <p:cNvSpPr/>
          <p:nvPr/>
        </p:nvSpPr>
        <p:spPr>
          <a:xfrm>
            <a:off x="610343" y="4501388"/>
            <a:ext cx="5137945" cy="313932"/>
          </a:xfrm>
          <a:prstGeom prst="rect">
            <a:avLst/>
          </a:prstGeom>
        </p:spPr>
        <p:txBody>
          <a:bodyPr wrap="none">
            <a:spAutoFit/>
          </a:bodyPr>
          <a:lstStyle/>
          <a:p>
            <a:pPr marL="0" lvl="1" indent="0" eaLnBrk="1" hangingPunct="1">
              <a:lnSpc>
                <a:spcPct val="90000"/>
              </a:lnSpc>
              <a:spcAft>
                <a:spcPct val="50000"/>
              </a:spcAft>
              <a:buClr>
                <a:schemeClr val="tx2"/>
              </a:buClr>
              <a:buSzPct val="70000"/>
              <a:buNone/>
              <a:defRPr/>
            </a:pPr>
            <a:r>
              <a:rPr lang="en-US" sz="1600" dirty="0" smtClean="0">
                <a:latin typeface="Arial" pitchFamily="34" charset="0"/>
              </a:rPr>
              <a:t>- Method can smooth wrong depths edges (ex: Kendo)</a:t>
            </a:r>
            <a:endParaRPr lang="en-US" sz="1600" dirty="0">
              <a:latin typeface="Arial" pitchFamily="34" charset="0"/>
            </a:endParaRPr>
          </a:p>
        </p:txBody>
      </p:sp>
      <p:cxnSp>
        <p:nvCxnSpPr>
          <p:cNvPr id="21" name="Straight Arrow Connector 20"/>
          <p:cNvCxnSpPr/>
          <p:nvPr/>
        </p:nvCxnSpPr>
        <p:spPr>
          <a:xfrm>
            <a:off x="5726580" y="2526030"/>
            <a:ext cx="651360" cy="1143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435818" y="3272790"/>
            <a:ext cx="0" cy="4191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21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7886716" cy="984250"/>
          </a:xfrm>
        </p:spPr>
        <p:txBody>
          <a:bodyPr/>
          <a:lstStyle/>
          <a:p>
            <a:pPr eaLnBrk="1" hangingPunct="1"/>
            <a:r>
              <a:rPr lang="fr-FR" b="1" dirty="0" err="1" smtClean="0"/>
              <a:t>Analysis</a:t>
            </a:r>
            <a:r>
              <a:rPr lang="fr-FR" b="1" dirty="0" smtClean="0"/>
              <a:t>: </a:t>
            </a:r>
            <a:r>
              <a:rPr lang="fr-FR" sz="2000" b="1" dirty="0" err="1" smtClean="0"/>
              <a:t>Why</a:t>
            </a:r>
            <a:r>
              <a:rPr lang="fr-FR" sz="2000" b="1" dirty="0" smtClean="0"/>
              <a:t> are </a:t>
            </a:r>
            <a:r>
              <a:rPr lang="fr-FR" sz="2000" b="1" dirty="0" err="1" smtClean="0"/>
              <a:t>Coded</a:t>
            </a:r>
            <a:r>
              <a:rPr lang="fr-FR" sz="2000" b="1" dirty="0" smtClean="0"/>
              <a:t>+</a:t>
            </a:r>
            <a:r>
              <a:rPr lang="fr-FR" sz="2000" b="1" dirty="0" err="1" smtClean="0"/>
              <a:t>Synthesized</a:t>
            </a:r>
            <a:r>
              <a:rPr lang="fr-FR" sz="2000" b="1" dirty="0" smtClean="0"/>
              <a:t> and </a:t>
            </a:r>
            <a:r>
              <a:rPr lang="fr-FR" sz="2000" b="1" dirty="0" err="1" smtClean="0"/>
              <a:t>Synthesized</a:t>
            </a:r>
            <a:r>
              <a:rPr lang="fr-FR" sz="2000" b="1" dirty="0" smtClean="0"/>
              <a:t> </a:t>
            </a:r>
            <a:r>
              <a:rPr lang="fr-FR" sz="2000" b="1" dirty="0" err="1" smtClean="0"/>
              <a:t>only</a:t>
            </a:r>
            <a:r>
              <a:rPr lang="fr-FR" sz="2000" b="1" dirty="0" smtClean="0"/>
              <a:t> </a:t>
            </a:r>
            <a:r>
              <a:rPr lang="fr-FR" sz="2000" b="1" dirty="0" err="1" smtClean="0"/>
              <a:t>results</a:t>
            </a:r>
            <a:r>
              <a:rPr lang="fr-FR" sz="2000" b="1" dirty="0" smtClean="0"/>
              <a:t> not </a:t>
            </a:r>
            <a:r>
              <a:rPr lang="fr-FR" sz="2000" b="1" dirty="0" err="1" smtClean="0"/>
              <a:t>coherent</a:t>
            </a:r>
            <a:r>
              <a:rPr lang="fr-FR" sz="2000" b="1" dirty="0" smtClean="0"/>
              <a:t> in QTL and QTL+PC</a:t>
            </a:r>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pic>
        <p:nvPicPr>
          <p:cNvPr id="13"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23" name="Rectangle 22"/>
          <p:cNvSpPr/>
          <p:nvPr/>
        </p:nvSpPr>
        <p:spPr>
          <a:xfrm>
            <a:off x="541763" y="1266698"/>
            <a:ext cx="2297424" cy="313932"/>
          </a:xfrm>
          <a:prstGeom prst="rect">
            <a:avLst/>
          </a:prstGeom>
        </p:spPr>
        <p:txBody>
          <a:bodyPr wrap="none">
            <a:spAutoFit/>
          </a:bodyPr>
          <a:lstStyle/>
          <a:p>
            <a:pPr marL="0" lvl="1" eaLnBrk="1" hangingPunct="1">
              <a:lnSpc>
                <a:spcPct val="90000"/>
              </a:lnSpc>
              <a:spcAft>
                <a:spcPct val="50000"/>
              </a:spcAft>
              <a:buClr>
                <a:schemeClr val="tx2"/>
              </a:buClr>
              <a:buSzPct val="70000"/>
              <a:defRPr/>
            </a:pPr>
            <a:r>
              <a:rPr lang="en-US" sz="1600" dirty="0" smtClean="0">
                <a:latin typeface="Arial" pitchFamily="34" charset="0"/>
              </a:rPr>
              <a:t>- Gains on depth (QTL)</a:t>
            </a:r>
            <a:endParaRPr lang="en-US" sz="1600" dirty="0">
              <a:latin typeface="Arial" pitchFamily="34" charset="0"/>
            </a:endParaRPr>
          </a:p>
        </p:txBody>
      </p:sp>
      <p:sp>
        <p:nvSpPr>
          <p:cNvPr id="24" name="Rectangle 23"/>
          <p:cNvSpPr/>
          <p:nvPr/>
        </p:nvSpPr>
        <p:spPr>
          <a:xfrm>
            <a:off x="610343" y="4044172"/>
            <a:ext cx="2701381" cy="313932"/>
          </a:xfrm>
          <a:prstGeom prst="rect">
            <a:avLst/>
          </a:prstGeom>
        </p:spPr>
        <p:txBody>
          <a:bodyPr wrap="none">
            <a:spAutoFit/>
          </a:bodyPr>
          <a:lstStyle/>
          <a:p>
            <a:pPr marL="0" lvl="1" indent="0" eaLnBrk="1" hangingPunct="1">
              <a:lnSpc>
                <a:spcPct val="90000"/>
              </a:lnSpc>
              <a:spcAft>
                <a:spcPct val="50000"/>
              </a:spcAft>
              <a:buClr>
                <a:schemeClr val="tx2"/>
              </a:buClr>
              <a:buSzPct val="70000"/>
              <a:buNone/>
              <a:defRPr/>
            </a:pPr>
            <a:r>
              <a:rPr lang="en-US" sz="1600" dirty="0" smtClean="0">
                <a:latin typeface="Arial" pitchFamily="34" charset="0"/>
              </a:rPr>
              <a:t>- Gains on depth (QTL+PC)</a:t>
            </a:r>
            <a:endParaRPr lang="en-US" sz="1600" dirty="0">
              <a:latin typeface="Arial" pitchFamily="34" charset="0"/>
            </a:endParaRPr>
          </a:p>
        </p:txBody>
      </p:sp>
      <p:graphicFrame>
        <p:nvGraphicFramePr>
          <p:cNvPr id="14" name="Tableau 13"/>
          <p:cNvGraphicFramePr>
            <a:graphicFrameLocks noGrp="1"/>
          </p:cNvGraphicFramePr>
          <p:nvPr/>
        </p:nvGraphicFramePr>
        <p:xfrm>
          <a:off x="2189747" y="1637255"/>
          <a:ext cx="4862965" cy="2236912"/>
        </p:xfrm>
        <a:graphic>
          <a:graphicData uri="http://schemas.openxmlformats.org/drawingml/2006/table">
            <a:tbl>
              <a:tblPr/>
              <a:tblGrid>
                <a:gridCol w="1590734"/>
                <a:gridCol w="1038993"/>
                <a:gridCol w="1038993"/>
                <a:gridCol w="1194245"/>
              </a:tblGrid>
              <a:tr h="279614">
                <a:tc>
                  <a:txBody>
                    <a:bodyPr/>
                    <a:lstStyle/>
                    <a:p>
                      <a:pPr>
                        <a:lnSpc>
                          <a:spcPct val="115000"/>
                        </a:lnSpc>
                        <a:spcAft>
                          <a:spcPts val="0"/>
                        </a:spcAft>
                      </a:pPr>
                      <a:r>
                        <a:rPr lang="fr-FR" sz="1200" dirty="0">
                          <a:solidFill>
                            <a:srgbClr val="000000"/>
                          </a:solidFill>
                          <a:latin typeface="Calibri"/>
                          <a:ea typeface="Times New Roman"/>
                          <a:cs typeface="Times New Roman"/>
                        </a:rPr>
                        <a:t> </a:t>
                      </a:r>
                      <a:endParaRPr lang="fr-F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dirty="0" err="1">
                          <a:solidFill>
                            <a:srgbClr val="000000"/>
                          </a:solidFill>
                          <a:latin typeface="Calibri"/>
                          <a:ea typeface="Times New Roman"/>
                          <a:cs typeface="Times New Roman"/>
                        </a:rPr>
                        <a:t>depth</a:t>
                      </a:r>
                      <a:r>
                        <a:rPr lang="fr-FR" sz="1200" b="1" dirty="0">
                          <a:solidFill>
                            <a:srgbClr val="000000"/>
                          </a:solidFill>
                          <a:latin typeface="Calibri"/>
                          <a:ea typeface="Times New Roman"/>
                          <a:cs typeface="Times New Roman"/>
                        </a:rPr>
                        <a:t> 0</a:t>
                      </a:r>
                      <a:endParaRPr lang="fr-F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solidFill>
                            <a:srgbClr val="000000"/>
                          </a:solidFill>
                          <a:latin typeface="Calibri"/>
                          <a:ea typeface="Times New Roman"/>
                          <a:cs typeface="Times New Roman"/>
                        </a:rPr>
                        <a:t>depth 1</a:t>
                      </a:r>
                      <a:endParaRPr lang="fr-F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solidFill>
                            <a:srgbClr val="000000"/>
                          </a:solidFill>
                          <a:latin typeface="Calibri"/>
                          <a:ea typeface="Times New Roman"/>
                          <a:cs typeface="Times New Roman"/>
                        </a:rPr>
                        <a:t>depth 2</a:t>
                      </a:r>
                      <a:endParaRPr lang="fr-FR" sz="11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Balloons</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-9,5%</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-18,7%</a:t>
                      </a:r>
                      <a:endParaRPr lang="fr-FR" sz="11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-18,8%</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Kendo</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-8,8%</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-12,6%</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-13,2%</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Newspapercc</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-3,3%</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-21,7%</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-20,4%</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9614">
                <a:tc>
                  <a:txBody>
                    <a:bodyPr/>
                    <a:lstStyle/>
                    <a:p>
                      <a:pPr>
                        <a:lnSpc>
                          <a:spcPct val="115000"/>
                        </a:lnSpc>
                        <a:spcAft>
                          <a:spcPts val="0"/>
                        </a:spcAft>
                      </a:pPr>
                      <a:r>
                        <a:rPr lang="fr-FR" sz="1200" b="1">
                          <a:latin typeface="Calibri"/>
                          <a:ea typeface="Times New Roman"/>
                          <a:cs typeface="Times New Roman"/>
                        </a:rPr>
                        <a:t>GhostTownFly</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solidFill>
                            <a:srgbClr val="FF0000"/>
                          </a:solidFill>
                          <a:latin typeface="Calibri"/>
                          <a:ea typeface="Calibri"/>
                          <a:cs typeface="Arial"/>
                        </a:rPr>
                        <a:t>Not valid</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-23,6%</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-17,7%</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PoznanHall2</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-16,3%</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-27,8%</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-29,3%</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PoznanStreet</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-7,9%</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-18,7%</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-16,3%</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9614">
                <a:tc>
                  <a:txBody>
                    <a:bodyPr/>
                    <a:lstStyle/>
                    <a:p>
                      <a:pPr>
                        <a:lnSpc>
                          <a:spcPct val="115000"/>
                        </a:lnSpc>
                        <a:spcAft>
                          <a:spcPts val="0"/>
                        </a:spcAft>
                      </a:pPr>
                      <a:r>
                        <a:rPr lang="fr-FR" sz="1200" b="1">
                          <a:solidFill>
                            <a:srgbClr val="000000"/>
                          </a:solidFill>
                          <a:latin typeface="Calibri"/>
                          <a:ea typeface="Times New Roman"/>
                          <a:cs typeface="Times New Roman"/>
                        </a:rPr>
                        <a:t>UndoDancer</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latin typeface="Calibri"/>
                          <a:ea typeface="Calibri"/>
                          <a:cs typeface="Arial"/>
                        </a:rPr>
                        <a:t>-48,1%</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latin typeface="Calibri"/>
                          <a:ea typeface="Calibri"/>
                          <a:cs typeface="Arial"/>
                        </a:rPr>
                        <a:t>-26,7%</a:t>
                      </a:r>
                      <a:endParaRPr lang="fr-FR" sz="1100">
                        <a:latin typeface="Calibri"/>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dirty="0">
                          <a:latin typeface="Calibri"/>
                          <a:ea typeface="Calibri"/>
                          <a:cs typeface="Arial"/>
                        </a:rPr>
                        <a:t>-38,5%</a:t>
                      </a:r>
                      <a:endParaRPr lang="fr-FR" sz="1100" dirty="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graphicFrame>
        <p:nvGraphicFramePr>
          <p:cNvPr id="15" name="Tableau 14"/>
          <p:cNvGraphicFramePr>
            <a:graphicFrameLocks noGrp="1"/>
          </p:cNvGraphicFramePr>
          <p:nvPr/>
        </p:nvGraphicFramePr>
        <p:xfrm>
          <a:off x="2201779" y="4404557"/>
          <a:ext cx="4862963" cy="2224880"/>
        </p:xfrm>
        <a:graphic>
          <a:graphicData uri="http://schemas.openxmlformats.org/drawingml/2006/table">
            <a:tbl>
              <a:tblPr/>
              <a:tblGrid>
                <a:gridCol w="1590733"/>
                <a:gridCol w="1038993"/>
                <a:gridCol w="1038993"/>
                <a:gridCol w="1194244"/>
              </a:tblGrid>
              <a:tr h="278110">
                <a:tc>
                  <a:txBody>
                    <a:bodyPr/>
                    <a:lstStyle/>
                    <a:p>
                      <a:pPr>
                        <a:lnSpc>
                          <a:spcPct val="115000"/>
                        </a:lnSpc>
                        <a:spcAft>
                          <a:spcPts val="0"/>
                        </a:spcAft>
                      </a:pPr>
                      <a:r>
                        <a:rPr lang="fr-FR" sz="1200" dirty="0">
                          <a:solidFill>
                            <a:srgbClr val="000000"/>
                          </a:solidFill>
                          <a:latin typeface="Calibri"/>
                          <a:ea typeface="Times New Roman"/>
                          <a:cs typeface="Times New Roman"/>
                        </a:rPr>
                        <a:t> </a:t>
                      </a:r>
                      <a:endParaRPr lang="fr-F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dirty="0" err="1">
                          <a:solidFill>
                            <a:srgbClr val="000000"/>
                          </a:solidFill>
                          <a:latin typeface="Calibri"/>
                          <a:ea typeface="Times New Roman"/>
                          <a:cs typeface="Times New Roman"/>
                        </a:rPr>
                        <a:t>depth</a:t>
                      </a:r>
                      <a:r>
                        <a:rPr lang="fr-FR" sz="1200" b="1" dirty="0">
                          <a:solidFill>
                            <a:srgbClr val="000000"/>
                          </a:solidFill>
                          <a:latin typeface="Calibri"/>
                          <a:ea typeface="Times New Roman"/>
                          <a:cs typeface="Times New Roman"/>
                        </a:rPr>
                        <a:t> 0</a:t>
                      </a:r>
                      <a:endParaRPr lang="fr-FR"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solidFill>
                            <a:srgbClr val="000000"/>
                          </a:solidFill>
                          <a:latin typeface="Calibri"/>
                          <a:ea typeface="Times New Roman"/>
                          <a:cs typeface="Times New Roman"/>
                        </a:rPr>
                        <a:t>depth 1</a:t>
                      </a:r>
                      <a:endParaRPr lang="fr-FR" sz="11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b="1">
                          <a:solidFill>
                            <a:srgbClr val="000000"/>
                          </a:solidFill>
                          <a:latin typeface="Calibri"/>
                          <a:ea typeface="Times New Roman"/>
                          <a:cs typeface="Times New Roman"/>
                        </a:rPr>
                        <a:t>depth 2</a:t>
                      </a:r>
                      <a:endParaRPr lang="fr-FR" sz="11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Balloons</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-11,4%</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-21,6%</a:t>
                      </a:r>
                      <a:endParaRPr lang="fr-FR" sz="11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1000"/>
                        </a:spcAft>
                      </a:pPr>
                      <a:r>
                        <a:rPr lang="fr-FR" sz="1200">
                          <a:latin typeface="Calibri"/>
                          <a:ea typeface="Calibri"/>
                          <a:cs typeface="Arial"/>
                        </a:rPr>
                        <a:t>-21,4%</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Kendo</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-10,9%</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-15,5%</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-16,0%</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Newspapercc</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-5,4%</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-24,7%</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-23,3%</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8110">
                <a:tc>
                  <a:txBody>
                    <a:bodyPr/>
                    <a:lstStyle/>
                    <a:p>
                      <a:pPr>
                        <a:lnSpc>
                          <a:spcPct val="115000"/>
                        </a:lnSpc>
                        <a:spcAft>
                          <a:spcPts val="0"/>
                        </a:spcAft>
                      </a:pPr>
                      <a:r>
                        <a:rPr lang="fr-FR" sz="1200" b="1">
                          <a:latin typeface="Calibri"/>
                          <a:ea typeface="Times New Roman"/>
                          <a:cs typeface="Times New Roman"/>
                        </a:rPr>
                        <a:t>GhostTownFly</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solidFill>
                            <a:srgbClr val="FF0000"/>
                          </a:solidFill>
                          <a:latin typeface="Calibri"/>
                          <a:ea typeface="Calibri"/>
                          <a:cs typeface="Arial"/>
                        </a:rPr>
                        <a:t>Not valid</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-26,5%</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-20,8%</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PoznanHall2</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-19,3%</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-31,8%</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-32,9%</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PoznanStreet</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1000"/>
                        </a:spcAft>
                      </a:pPr>
                      <a:r>
                        <a:rPr lang="fr-FR" sz="1200">
                          <a:latin typeface="Calibri"/>
                          <a:ea typeface="Calibri"/>
                          <a:cs typeface="Arial"/>
                        </a:rPr>
                        <a:t>-10,0%</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1000"/>
                        </a:spcAft>
                      </a:pPr>
                      <a:r>
                        <a:rPr lang="fr-FR" sz="1200">
                          <a:latin typeface="Calibri"/>
                          <a:ea typeface="Calibri"/>
                          <a:cs typeface="Arial"/>
                        </a:rPr>
                        <a:t>-22,6%</a:t>
                      </a:r>
                      <a:endParaRPr lang="fr-FR" sz="1100">
                        <a:latin typeface="Calibri"/>
                        <a:ea typeface="Calibri"/>
                        <a:cs typeface="Times New Roman"/>
                      </a:endParaRPr>
                    </a:p>
                  </a:txBody>
                  <a:tcPr marL="44450" marR="44450" marT="0" marB="0" anchor="ctr">
                    <a:lnL>
                      <a:noFill/>
                    </a:lnL>
                    <a:lnR>
                      <a:noFill/>
                    </a:lnR>
                    <a:lnT>
                      <a:noFill/>
                    </a:lnT>
                    <a:lnB>
                      <a:noFill/>
                    </a:lnB>
                  </a:tcPr>
                </a:tc>
                <a:tc>
                  <a:txBody>
                    <a:bodyPr/>
                    <a:lstStyle/>
                    <a:p>
                      <a:pPr algn="ctr">
                        <a:lnSpc>
                          <a:spcPct val="115000"/>
                        </a:lnSpc>
                        <a:spcAft>
                          <a:spcPts val="1000"/>
                        </a:spcAft>
                      </a:pPr>
                      <a:r>
                        <a:rPr lang="fr-FR" sz="1200">
                          <a:latin typeface="Calibri"/>
                          <a:ea typeface="Calibri"/>
                          <a:cs typeface="Arial"/>
                        </a:rPr>
                        <a:t>-20,3%</a:t>
                      </a:r>
                      <a:endParaRPr lang="fr-FR" sz="11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278110">
                <a:tc>
                  <a:txBody>
                    <a:bodyPr/>
                    <a:lstStyle/>
                    <a:p>
                      <a:pPr>
                        <a:lnSpc>
                          <a:spcPct val="115000"/>
                        </a:lnSpc>
                        <a:spcAft>
                          <a:spcPts val="0"/>
                        </a:spcAft>
                      </a:pPr>
                      <a:r>
                        <a:rPr lang="fr-FR" sz="1200" b="1">
                          <a:solidFill>
                            <a:srgbClr val="000000"/>
                          </a:solidFill>
                          <a:latin typeface="Calibri"/>
                          <a:ea typeface="Times New Roman"/>
                          <a:cs typeface="Times New Roman"/>
                        </a:rPr>
                        <a:t>UndoDancer</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latin typeface="Calibri"/>
                          <a:ea typeface="Calibri"/>
                          <a:cs typeface="Arial"/>
                        </a:rPr>
                        <a:t>-49,6%</a:t>
                      </a:r>
                      <a:endParaRPr lang="fr-FR"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a:latin typeface="Calibri"/>
                          <a:ea typeface="Calibri"/>
                          <a:cs typeface="Arial"/>
                        </a:rPr>
                        <a:t>-30,2%</a:t>
                      </a:r>
                      <a:endParaRPr lang="fr-FR" sz="1100">
                        <a:latin typeface="Calibri"/>
                        <a:ea typeface="Calibri"/>
                        <a:cs typeface="Times New Roman"/>
                      </a:endParaRPr>
                    </a:p>
                  </a:txBody>
                  <a:tcPr marL="44450" marR="4445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fr-FR" sz="1200" dirty="0">
                          <a:latin typeface="Calibri"/>
                          <a:ea typeface="Calibri"/>
                          <a:cs typeface="Arial"/>
                        </a:rPr>
                        <a:t>-41,7%</a:t>
                      </a:r>
                      <a:endParaRPr lang="fr-FR" sz="1100" dirty="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892194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7886716" cy="984250"/>
          </a:xfrm>
        </p:spPr>
        <p:txBody>
          <a:bodyPr/>
          <a:lstStyle/>
          <a:p>
            <a:pPr eaLnBrk="1" hangingPunct="1"/>
            <a:r>
              <a:rPr lang="fr-FR" b="1" dirty="0" err="1" smtClean="0"/>
              <a:t>Analysis</a:t>
            </a:r>
            <a:r>
              <a:rPr lang="fr-FR" b="1" dirty="0" smtClean="0"/>
              <a:t>: </a:t>
            </a:r>
            <a:r>
              <a:rPr lang="fr-FR" sz="2000" b="1" dirty="0" err="1" smtClean="0"/>
              <a:t>Why</a:t>
            </a:r>
            <a:r>
              <a:rPr lang="fr-FR" sz="2000" b="1" dirty="0" smtClean="0"/>
              <a:t> do </a:t>
            </a:r>
            <a:r>
              <a:rPr lang="fr-FR" sz="2000" b="1" dirty="0" err="1" smtClean="0"/>
              <a:t>we</a:t>
            </a:r>
            <a:r>
              <a:rPr lang="fr-FR" sz="2000" b="1" dirty="0" smtClean="0"/>
              <a:t> have a PSNR drop on </a:t>
            </a:r>
            <a:r>
              <a:rPr lang="fr-FR" sz="2000" b="1" dirty="0" err="1" smtClean="0"/>
              <a:t>synthesized</a:t>
            </a:r>
            <a:r>
              <a:rPr lang="fr-FR" sz="2000" b="1" dirty="0" smtClean="0"/>
              <a:t> </a:t>
            </a:r>
            <a:r>
              <a:rPr lang="fr-FR" sz="2000" b="1" dirty="0" err="1" smtClean="0"/>
              <a:t>views</a:t>
            </a:r>
            <a:endParaRPr lang="fr-FR" sz="2000" b="1" dirty="0" smtClean="0"/>
          </a:p>
        </p:txBody>
      </p:sp>
      <p:pic>
        <p:nvPicPr>
          <p:cNvPr id="13"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pic>
        <p:nvPicPr>
          <p:cNvPr id="2050" name="Picture 1"/>
          <p:cNvPicPr>
            <a:picLocks noChangeAspect="1" noChangeArrowheads="1"/>
          </p:cNvPicPr>
          <p:nvPr/>
        </p:nvPicPr>
        <p:blipFill>
          <a:blip r:embed="rId4" cstate="print"/>
          <a:srcRect/>
          <a:stretch>
            <a:fillRect/>
          </a:stretch>
        </p:blipFill>
        <p:spPr bwMode="auto">
          <a:xfrm>
            <a:off x="1917700" y="800100"/>
            <a:ext cx="4857750" cy="2609850"/>
          </a:xfrm>
          <a:prstGeom prst="rect">
            <a:avLst/>
          </a:prstGeom>
          <a:noFill/>
        </p:spPr>
      </p:pic>
      <p:pic>
        <p:nvPicPr>
          <p:cNvPr id="2049" name="Picture 1"/>
          <p:cNvPicPr>
            <a:picLocks noChangeAspect="1" noChangeArrowheads="1"/>
          </p:cNvPicPr>
          <p:nvPr/>
        </p:nvPicPr>
        <p:blipFill>
          <a:blip r:embed="rId5" cstate="print"/>
          <a:srcRect/>
          <a:stretch>
            <a:fillRect/>
          </a:stretch>
        </p:blipFill>
        <p:spPr bwMode="auto">
          <a:xfrm>
            <a:off x="1752600" y="3536950"/>
            <a:ext cx="5219700" cy="2952750"/>
          </a:xfrm>
          <a:prstGeom prst="rect">
            <a:avLst/>
          </a:prstGeom>
          <a:noFill/>
        </p:spPr>
      </p:pic>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053" name="Rectangle 5"/>
          <p:cNvSpPr>
            <a:spLocks noChangeArrowheads="1"/>
          </p:cNvSpPr>
          <p:nvPr/>
        </p:nvSpPr>
        <p:spPr bwMode="auto">
          <a:xfrm>
            <a:off x="228600" y="6477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1800" b="0"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1892194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96888" y="161290"/>
            <a:ext cx="7096125" cy="984250"/>
          </a:xfrm>
        </p:spPr>
        <p:txBody>
          <a:bodyPr/>
          <a:lstStyle/>
          <a:p>
            <a:pPr eaLnBrk="1" hangingPunct="1"/>
            <a:r>
              <a:rPr lang="fr-FR" b="1" dirty="0" smtClean="0"/>
              <a:t>Introduction</a:t>
            </a:r>
          </a:p>
        </p:txBody>
      </p:sp>
      <p:sp>
        <p:nvSpPr>
          <p:cNvPr id="20484" name="Rectangle 3"/>
          <p:cNvSpPr>
            <a:spLocks noGrp="1" noChangeArrowheads="1"/>
          </p:cNvSpPr>
          <p:nvPr>
            <p:ph idx="1"/>
          </p:nvPr>
        </p:nvSpPr>
        <p:spPr>
          <a:xfrm>
            <a:off x="342899" y="908997"/>
            <a:ext cx="8258175" cy="5343213"/>
          </a:xfrm>
        </p:spPr>
        <p:txBody>
          <a:bodyPr>
            <a:noAutofit/>
          </a:bodyPr>
          <a:lstStyle/>
          <a:p>
            <a:pPr lvl="1" eaLnBrk="1" hangingPunct="1">
              <a:lnSpc>
                <a:spcPct val="90000"/>
              </a:lnSpc>
              <a:buFont typeface="Wingdings" pitchFamily="2" charset="2"/>
              <a:buChar char="§"/>
              <a:defRPr/>
            </a:pPr>
            <a:r>
              <a:rPr lang="en-US" sz="1600" dirty="0" err="1">
                <a:latin typeface="Arial" pitchFamily="34" charset="0"/>
                <a:cs typeface="Arial" pitchFamily="34" charset="0"/>
              </a:rPr>
              <a:t>QuadTree</a:t>
            </a:r>
            <a:r>
              <a:rPr lang="en-US" sz="1600" dirty="0">
                <a:latin typeface="Arial" pitchFamily="34" charset="0"/>
                <a:cs typeface="Arial" pitchFamily="34" charset="0"/>
              </a:rPr>
              <a:t> limitation and predictive coding </a:t>
            </a:r>
            <a:r>
              <a:rPr lang="en-US" sz="1600" dirty="0" smtClean="0">
                <a:latin typeface="Arial" pitchFamily="34" charset="0"/>
                <a:cs typeface="Arial" pitchFamily="34" charset="0"/>
              </a:rPr>
              <a:t>(QTL+PC) proposed </a:t>
            </a:r>
            <a:r>
              <a:rPr lang="en-US" sz="1600" dirty="0">
                <a:latin typeface="Arial" pitchFamily="34" charset="0"/>
                <a:cs typeface="Arial" pitchFamily="34" charset="0"/>
              </a:rPr>
              <a:t>in </a:t>
            </a:r>
            <a:r>
              <a:rPr lang="en-US" sz="1600" dirty="0" smtClean="0">
                <a:latin typeface="Arial" pitchFamily="34" charset="0"/>
                <a:cs typeface="Arial" pitchFamily="34" charset="0"/>
              </a:rPr>
              <a:t>JCT-3V </a:t>
            </a:r>
            <a:r>
              <a:rPr lang="en-US" sz="1600" dirty="0">
                <a:latin typeface="Arial" pitchFamily="34" charset="0"/>
                <a:cs typeface="Arial" pitchFamily="34" charset="0"/>
              </a:rPr>
              <a:t>#1 </a:t>
            </a:r>
            <a:r>
              <a:rPr lang="en-US" sz="1600" dirty="0" smtClean="0">
                <a:latin typeface="Arial" pitchFamily="34" charset="0"/>
                <a:cs typeface="Arial" pitchFamily="34" charset="0"/>
              </a:rPr>
              <a:t>meeting (JCT3V-A0044)</a:t>
            </a:r>
          </a:p>
          <a:p>
            <a:pPr lvl="1" eaLnBrk="1" hangingPunct="1">
              <a:lnSpc>
                <a:spcPct val="90000"/>
              </a:lnSpc>
              <a:buFont typeface="Wingdings" pitchFamily="2" charset="2"/>
              <a:buChar char="§"/>
              <a:defRPr/>
            </a:pPr>
            <a:endParaRPr lang="en-US" sz="1600" dirty="0" smtClean="0">
              <a:latin typeface="Arial" pitchFamily="34" charset="0"/>
              <a:cs typeface="Arial" pitchFamily="34" charset="0"/>
            </a:endParaRPr>
          </a:p>
          <a:p>
            <a:pPr marL="482600" lvl="1" indent="0" eaLnBrk="1" hangingPunct="1">
              <a:lnSpc>
                <a:spcPct val="90000"/>
              </a:lnSpc>
              <a:buNone/>
              <a:defRPr/>
            </a:pPr>
            <a:r>
              <a:rPr lang="en-US" sz="1600" dirty="0" smtClean="0">
                <a:latin typeface="Arial" pitchFamily="34" charset="0"/>
                <a:cs typeface="Arial" pitchFamily="34" charset="0"/>
              </a:rPr>
              <a:t>	Output: </a:t>
            </a:r>
          </a:p>
          <a:p>
            <a:pPr lvl="2" eaLnBrk="1" hangingPunct="1">
              <a:lnSpc>
                <a:spcPct val="90000"/>
              </a:lnSpc>
              <a:defRPr/>
            </a:pPr>
            <a:r>
              <a:rPr lang="en-US" sz="1600" dirty="0" smtClean="0">
                <a:latin typeface="Arial" pitchFamily="34" charset="0"/>
                <a:cs typeface="Arial" pitchFamily="34" charset="0"/>
              </a:rPr>
              <a:t>non-normative part (QTL) adopted (included in HTM4.1 software but disabled in CTC), </a:t>
            </a:r>
          </a:p>
          <a:p>
            <a:pPr lvl="2" eaLnBrk="1" hangingPunct="1">
              <a:lnSpc>
                <a:spcPct val="90000"/>
              </a:lnSpc>
              <a:defRPr/>
            </a:pPr>
            <a:r>
              <a:rPr lang="en-US" sz="1600" dirty="0" smtClean="0">
                <a:latin typeface="Arial" pitchFamily="34" charset="0"/>
                <a:cs typeface="Arial" pitchFamily="34" charset="0"/>
              </a:rPr>
              <a:t>normative part (QTL+PC) to be studied in CE3 (3 experiments).</a:t>
            </a:r>
          </a:p>
          <a:p>
            <a:pPr marL="482600" lvl="1" indent="0" eaLnBrk="1" hangingPunct="1">
              <a:lnSpc>
                <a:spcPct val="90000"/>
              </a:lnSpc>
              <a:buNone/>
              <a:defRPr/>
            </a:pPr>
            <a:endParaRPr lang="en-US" sz="1600" dirty="0">
              <a:latin typeface="Arial" pitchFamily="34" charset="0"/>
              <a:cs typeface="Arial" pitchFamily="34" charset="0"/>
            </a:endParaRPr>
          </a:p>
          <a:p>
            <a:pPr marL="482600" lvl="1" indent="0" eaLnBrk="1" hangingPunct="1">
              <a:lnSpc>
                <a:spcPct val="90000"/>
              </a:lnSpc>
              <a:buNone/>
              <a:defRPr/>
            </a:pPr>
            <a:endParaRPr lang="en-US" sz="1600" dirty="0">
              <a:latin typeface="Arial" pitchFamily="34" charset="0"/>
              <a:cs typeface="Arial" pitchFamily="34" charset="0"/>
            </a:endParaRPr>
          </a:p>
          <a:p>
            <a:pPr lvl="1" eaLnBrk="1" hangingPunct="1">
              <a:lnSpc>
                <a:spcPct val="90000"/>
              </a:lnSpc>
              <a:buFont typeface="Wingdings" pitchFamily="2" charset="2"/>
              <a:buChar char="§"/>
              <a:defRPr/>
            </a:pPr>
            <a:r>
              <a:rPr lang="en-US" sz="1600" dirty="0" smtClean="0">
                <a:latin typeface="Arial" pitchFamily="34" charset="0"/>
                <a:cs typeface="Arial" pitchFamily="34" charset="0"/>
              </a:rPr>
              <a:t>Basic principle of QTL+PC:</a:t>
            </a:r>
          </a:p>
          <a:p>
            <a:pPr marL="1279525" lvl="2"/>
            <a:r>
              <a:rPr lang="en-US" sz="1600" dirty="0">
                <a:latin typeface="Arial" pitchFamily="34" charset="0"/>
                <a:cs typeface="Arial" pitchFamily="34" charset="0"/>
              </a:rPr>
              <a:t>Initial observation: it can be observed that “often” a given texture CU is more partitioned than its collocated depth CU: interesting assumption for efficient prediction</a:t>
            </a:r>
          </a:p>
          <a:p>
            <a:pPr marL="1279525" lvl="2"/>
            <a:r>
              <a:rPr lang="en-US" sz="1600" dirty="0">
                <a:latin typeface="Arial" pitchFamily="34" charset="0"/>
                <a:cs typeface="Arial" pitchFamily="34" charset="0"/>
              </a:rPr>
              <a:t>Modification of the depth </a:t>
            </a:r>
            <a:r>
              <a:rPr lang="en-US" sz="1600" dirty="0" err="1">
                <a:latin typeface="Arial" pitchFamily="34" charset="0"/>
                <a:cs typeface="Arial" pitchFamily="34" charset="0"/>
              </a:rPr>
              <a:t>quadtree</a:t>
            </a:r>
            <a:r>
              <a:rPr lang="en-US" sz="1600" dirty="0">
                <a:latin typeface="Arial" pitchFamily="34" charset="0"/>
                <a:cs typeface="Arial" pitchFamily="34" charset="0"/>
              </a:rPr>
              <a:t> decoding process. For a given CTU, 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linked to the collocated CTU </a:t>
            </a:r>
            <a:r>
              <a:rPr lang="en-US" sz="1600" dirty="0" err="1">
                <a:latin typeface="Arial" pitchFamily="34" charset="0"/>
                <a:cs typeface="Arial" pitchFamily="34" charset="0"/>
              </a:rPr>
              <a:t>quadtree</a:t>
            </a:r>
            <a:r>
              <a:rPr lang="en-US" sz="1600" dirty="0">
                <a:latin typeface="Arial" pitchFamily="34" charset="0"/>
                <a:cs typeface="Arial" pitchFamily="34" charset="0"/>
              </a:rPr>
              <a:t> in the texture</a:t>
            </a:r>
          </a:p>
          <a:p>
            <a:pPr marL="1279525" lvl="2"/>
            <a:r>
              <a:rPr lang="en-US" sz="1600" dirty="0">
                <a:latin typeface="Arial" pitchFamily="34" charset="0"/>
                <a:cs typeface="Arial" pitchFamily="34" charset="0"/>
              </a:rPr>
              <a:t>A given CU of the depth cannot be split more than its collocated CU in the texture. </a:t>
            </a:r>
          </a:p>
          <a:p>
            <a:pPr marL="1279525" lvl="2"/>
            <a:r>
              <a:rPr lang="en-US" sz="1600" dirty="0">
                <a:latin typeface="Arial" pitchFamily="34" charset="0"/>
                <a:cs typeface="Arial" pitchFamily="34" charset="0"/>
              </a:rPr>
              <a:t>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depth is predictively encoded relatively to the </a:t>
            </a:r>
            <a:r>
              <a:rPr lang="en-US" sz="1600" dirty="0" err="1">
                <a:latin typeface="Arial" pitchFamily="34" charset="0"/>
                <a:cs typeface="Arial" pitchFamily="34" charset="0"/>
              </a:rPr>
              <a:t>quadtree</a:t>
            </a:r>
            <a:r>
              <a:rPr lang="en-US" sz="1600" dirty="0">
                <a:latin typeface="Arial" pitchFamily="34" charset="0"/>
                <a:cs typeface="Arial" pitchFamily="34" charset="0"/>
              </a:rPr>
              <a:t> of the texture. </a:t>
            </a:r>
          </a:p>
          <a:p>
            <a:pPr lvl="2" eaLnBrk="1" hangingPunct="1">
              <a:lnSpc>
                <a:spcPct val="90000"/>
              </a:lnSpc>
              <a:buNone/>
              <a:defRPr/>
            </a:pPr>
            <a:endParaRPr lang="en-US" sz="1600" dirty="0" smtClean="0">
              <a:latin typeface="Arial" pitchFamily="34" charset="0"/>
              <a:cs typeface="Arial" pitchFamily="34" charset="0"/>
            </a:endParaRP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96888" y="127000"/>
            <a:ext cx="7096125" cy="984250"/>
          </a:xfrm>
        </p:spPr>
        <p:txBody>
          <a:bodyPr/>
          <a:lstStyle/>
          <a:p>
            <a:pPr lvl="1" eaLnBrk="1" hangingPunct="1"/>
            <a:r>
              <a:rPr lang="en-US" b="1" dirty="0">
                <a:latin typeface="Arial" pitchFamily="34" charset="0"/>
                <a:cs typeface="Arial" pitchFamily="34" charset="0"/>
              </a:rPr>
              <a:t>Predictive depth QT </a:t>
            </a:r>
            <a:r>
              <a:rPr lang="en-US" b="1" dirty="0" smtClean="0">
                <a:latin typeface="Arial" pitchFamily="34" charset="0"/>
                <a:cs typeface="Arial" pitchFamily="34" charset="0"/>
              </a:rPr>
              <a:t>coding (1/2)</a:t>
            </a:r>
            <a:endParaRPr lang="fr-FR"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
        <p:nvSpPr>
          <p:cNvPr id="4" name="Rectangle 3"/>
          <p:cNvSpPr/>
          <p:nvPr/>
        </p:nvSpPr>
        <p:spPr>
          <a:xfrm>
            <a:off x="354330" y="1208038"/>
            <a:ext cx="4306704" cy="2554545"/>
          </a:xfrm>
          <a:prstGeom prst="rect">
            <a:avLst/>
          </a:prstGeom>
        </p:spPr>
        <p:txBody>
          <a:bodyPr wrap="square">
            <a:spAutoFit/>
          </a:bodyPr>
          <a:lstStyle/>
          <a:p>
            <a:r>
              <a:rPr lang="en-US" b="1" dirty="0" smtClean="0">
                <a:latin typeface="Arial" pitchFamily="34" charset="0"/>
              </a:rPr>
              <a:t>Experiment </a:t>
            </a:r>
            <a:r>
              <a:rPr lang="en-US" b="1" dirty="0">
                <a:latin typeface="Arial" pitchFamily="34" charset="0"/>
              </a:rPr>
              <a:t>H1 </a:t>
            </a:r>
          </a:p>
          <a:p>
            <a:pPr marL="285750" indent="-285750">
              <a:buFont typeface="Arial" pitchFamily="34" charset="0"/>
              <a:buChar char="•"/>
            </a:pPr>
            <a:r>
              <a:rPr lang="en-US" dirty="0">
                <a:latin typeface="Arial" pitchFamily="34" charset="0"/>
              </a:rPr>
              <a:t>Applies the proposed method on both Intra and Inter slices</a:t>
            </a:r>
            <a:endParaRPr lang="fr-FR" dirty="0">
              <a:latin typeface="Arial" pitchFamily="34" charset="0"/>
            </a:endParaRPr>
          </a:p>
          <a:p>
            <a:endParaRPr lang="en-US" dirty="0">
              <a:latin typeface="Arial" pitchFamily="34" charset="0"/>
            </a:endParaRPr>
          </a:p>
          <a:p>
            <a:r>
              <a:rPr lang="en-US" b="1" dirty="0">
                <a:latin typeface="Arial" pitchFamily="34" charset="0"/>
              </a:rPr>
              <a:t>Experiment H2</a:t>
            </a:r>
          </a:p>
          <a:p>
            <a:pPr marL="285750" indent="-285750">
              <a:buFont typeface="Arial" pitchFamily="34" charset="0"/>
              <a:buChar char="•"/>
            </a:pPr>
            <a:r>
              <a:rPr lang="en-US" dirty="0">
                <a:latin typeface="Arial" pitchFamily="34" charset="0"/>
              </a:rPr>
              <a:t>Applies the proposed method on Inter slices only.</a:t>
            </a:r>
          </a:p>
          <a:p>
            <a:endParaRPr lang="en-US" dirty="0">
              <a:latin typeface="Arial" pitchFamily="34" charset="0"/>
            </a:endParaRPr>
          </a:p>
        </p:txBody>
      </p:sp>
      <p:sp>
        <p:nvSpPr>
          <p:cNvPr id="17410" name="Rectangle 2"/>
          <p:cNvSpPr>
            <a:spLocks noChangeArrowheads="1"/>
          </p:cNvSpPr>
          <p:nvPr/>
        </p:nvSpPr>
        <p:spPr bwMode="auto">
          <a:xfrm>
            <a:off x="0" y="-200055"/>
            <a:ext cx="184731"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dirty="0">
              <a:latin typeface="Arial" pitchFamily="34" charset="0"/>
            </a:endParaRPr>
          </a:p>
        </p:txBody>
      </p:sp>
      <p:pic>
        <p:nvPicPr>
          <p:cNvPr id="17411" name="Picture 3"/>
          <p:cNvPicPr>
            <a:picLocks noChangeAspect="1" noChangeArrowheads="1"/>
          </p:cNvPicPr>
          <p:nvPr/>
        </p:nvPicPr>
        <p:blipFill>
          <a:blip r:embed="rId4" cstate="print"/>
          <a:srcRect/>
          <a:stretch>
            <a:fillRect/>
          </a:stretch>
        </p:blipFill>
        <p:spPr bwMode="auto">
          <a:xfrm>
            <a:off x="5057017" y="1156535"/>
            <a:ext cx="3770403" cy="2874043"/>
          </a:xfrm>
          <a:prstGeom prst="rect">
            <a:avLst/>
          </a:prstGeom>
          <a:noFill/>
          <a:ln w="9525">
            <a:noFill/>
            <a:miter lim="800000"/>
            <a:headEnd/>
            <a:tailEnd/>
          </a:ln>
        </p:spPr>
      </p:pic>
      <p:sp>
        <p:nvSpPr>
          <p:cNvPr id="10" name="Rectangle 9"/>
          <p:cNvSpPr/>
          <p:nvPr/>
        </p:nvSpPr>
        <p:spPr>
          <a:xfrm>
            <a:off x="1317458" y="4686433"/>
            <a:ext cx="7086600" cy="923330"/>
          </a:xfrm>
          <a:prstGeom prst="rect">
            <a:avLst/>
          </a:prstGeom>
        </p:spPr>
        <p:txBody>
          <a:bodyPr wrap="square">
            <a:spAutoFit/>
          </a:bodyPr>
          <a:lstStyle/>
          <a:p>
            <a:r>
              <a:rPr lang="en-US" sz="1800" dirty="0" smtClean="0">
                <a:latin typeface="Arial" pitchFamily="34" charset="0"/>
              </a:rPr>
              <a:t>Sending split flag for depth is useless when texture is not split.</a:t>
            </a:r>
          </a:p>
          <a:p>
            <a:r>
              <a:rPr lang="en-US" sz="1800" dirty="0" smtClean="0">
                <a:latin typeface="Arial" pitchFamily="34" charset="0"/>
              </a:rPr>
              <a:t>Sending partition </a:t>
            </a:r>
            <a:r>
              <a:rPr lang="en-US" sz="1800" dirty="0">
                <a:latin typeface="Arial" pitchFamily="34" charset="0"/>
              </a:rPr>
              <a:t>size for depth </a:t>
            </a:r>
            <a:r>
              <a:rPr lang="en-US" sz="1800" dirty="0" smtClean="0">
                <a:latin typeface="Arial" pitchFamily="34" charset="0"/>
              </a:rPr>
              <a:t>is useless when the </a:t>
            </a:r>
            <a:r>
              <a:rPr lang="en-US" sz="1800" dirty="0">
                <a:latin typeface="Arial" pitchFamily="34" charset="0"/>
              </a:rPr>
              <a:t>texture </a:t>
            </a:r>
            <a:r>
              <a:rPr lang="en-US" sz="1800" dirty="0" smtClean="0">
                <a:latin typeface="Arial" pitchFamily="34" charset="0"/>
              </a:rPr>
              <a:t>is </a:t>
            </a:r>
            <a:r>
              <a:rPr lang="en-US" sz="1800" dirty="0">
                <a:latin typeface="Arial" pitchFamily="34" charset="0"/>
              </a:rPr>
              <a:t>not split and its partition size is equal to </a:t>
            </a:r>
            <a:r>
              <a:rPr lang="en-US" sz="1800" dirty="0" smtClean="0">
                <a:latin typeface="Arial" pitchFamily="34" charset="0"/>
              </a:rPr>
              <a:t>2Nx2N.</a:t>
            </a:r>
            <a:endParaRPr lang="fr-FR" sz="1800" dirty="0">
              <a:latin typeface="Arial" pitchFamily="34" charset="0"/>
            </a:endParaRPr>
          </a:p>
        </p:txBody>
      </p:sp>
      <p:sp>
        <p:nvSpPr>
          <p:cNvPr id="11" name="Right Arrow 24"/>
          <p:cNvSpPr/>
          <p:nvPr/>
        </p:nvSpPr>
        <p:spPr>
          <a:xfrm>
            <a:off x="407452" y="4767282"/>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420648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19581" y="213459"/>
            <a:ext cx="7096125" cy="984250"/>
          </a:xfrm>
        </p:spPr>
        <p:txBody>
          <a:bodyPr/>
          <a:lstStyle/>
          <a:p>
            <a:pPr eaLnBrk="1" hangingPunct="1"/>
            <a:r>
              <a:rPr lang="fr-FR" b="1" dirty="0" err="1"/>
              <a:t>Predictive</a:t>
            </a:r>
            <a:r>
              <a:rPr lang="fr-FR" b="1" dirty="0"/>
              <a:t> </a:t>
            </a:r>
            <a:r>
              <a:rPr lang="fr-FR" b="1" dirty="0" err="1"/>
              <a:t>Depth</a:t>
            </a:r>
            <a:r>
              <a:rPr lang="fr-FR" b="1" dirty="0"/>
              <a:t> </a:t>
            </a:r>
            <a:r>
              <a:rPr lang="fr-FR" b="1" dirty="0" smtClean="0"/>
              <a:t>QT </a:t>
            </a:r>
            <a:r>
              <a:rPr lang="fr-FR" b="1" dirty="0" err="1"/>
              <a:t>C</a:t>
            </a:r>
            <a:r>
              <a:rPr lang="fr-FR" b="1" dirty="0" err="1" smtClean="0"/>
              <a:t>oding</a:t>
            </a:r>
            <a:r>
              <a:rPr lang="fr-FR" b="1" dirty="0" smtClean="0"/>
              <a:t> (2/2)</a:t>
            </a:r>
            <a:endParaRPr lang="fr-FR" b="1" dirty="0"/>
          </a:p>
        </p:txBody>
      </p:sp>
      <p:pic>
        <p:nvPicPr>
          <p:cNvPr id="18"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02205" y="713855"/>
            <a:ext cx="3792855" cy="2832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617220" y="3585411"/>
            <a:ext cx="8423910" cy="2062103"/>
          </a:xfrm>
          <a:prstGeom prst="rect">
            <a:avLst/>
          </a:prstGeom>
        </p:spPr>
        <p:txBody>
          <a:bodyPr wrap="square">
            <a:spAutoFit/>
          </a:bodyPr>
          <a:lstStyle/>
          <a:p>
            <a:r>
              <a:rPr lang="en-US" sz="1600" b="1" dirty="0" smtClean="0">
                <a:latin typeface="Arial" pitchFamily="34" charset="0"/>
              </a:rPr>
              <a:t>Experiment H3 </a:t>
            </a:r>
          </a:p>
          <a:p>
            <a:pPr marL="285750" indent="-285750"/>
            <a:r>
              <a:rPr lang="en-US" sz="1600" dirty="0" smtClean="0">
                <a:latin typeface="Arial" pitchFamily="34" charset="0"/>
              </a:rPr>
              <a:t>Is a simplification of experiment H2, with the following 2NxN and Nx2N partitions difference</a:t>
            </a:r>
          </a:p>
          <a:p>
            <a:pPr hangingPunct="0"/>
            <a:r>
              <a:rPr lang="en-US" sz="1600" dirty="0" smtClean="0">
                <a:latin typeface="Arial" pitchFamily="34" charset="0"/>
              </a:rPr>
              <a:t>2NxN </a:t>
            </a:r>
            <a:r>
              <a:rPr lang="en-US" sz="1600" dirty="0">
                <a:latin typeface="Arial" pitchFamily="34" charset="0"/>
              </a:rPr>
              <a:t>and Nx2N </a:t>
            </a:r>
            <a:r>
              <a:rPr lang="en-US" sz="1600" dirty="0" smtClean="0">
                <a:latin typeface="Arial" pitchFamily="34" charset="0"/>
              </a:rPr>
              <a:t>partitions handling :</a:t>
            </a:r>
            <a:endParaRPr lang="fr-FR" sz="1600" dirty="0">
              <a:latin typeface="Arial" pitchFamily="34" charset="0"/>
            </a:endParaRPr>
          </a:p>
          <a:p>
            <a:pPr marL="285750" lvl="0" indent="-285750">
              <a:buFont typeface="Arial" pitchFamily="34" charset="0"/>
              <a:buChar char="•"/>
            </a:pPr>
            <a:r>
              <a:rPr lang="en-US" sz="1600" dirty="0" smtClean="0">
                <a:latin typeface="Arial" pitchFamily="34" charset="0"/>
              </a:rPr>
              <a:t>Experiment H1 and H2: when </a:t>
            </a:r>
            <a:r>
              <a:rPr lang="en-US" sz="1600" dirty="0">
                <a:latin typeface="Arial" pitchFamily="34" charset="0"/>
              </a:rPr>
              <a:t>the texture is split in 2NxN (</a:t>
            </a:r>
            <a:r>
              <a:rPr lang="en-US" sz="1600" dirty="0" err="1">
                <a:latin typeface="Arial" pitchFamily="34" charset="0"/>
              </a:rPr>
              <a:t>resp</a:t>
            </a:r>
            <a:r>
              <a:rPr lang="en-US" sz="1600" dirty="0">
                <a:latin typeface="Arial" pitchFamily="34" charset="0"/>
              </a:rPr>
              <a:t> Nx2N), depth allows 2NxN (</a:t>
            </a:r>
            <a:r>
              <a:rPr lang="en-US" sz="1600" dirty="0" err="1">
                <a:latin typeface="Arial" pitchFamily="34" charset="0"/>
              </a:rPr>
              <a:t>resp</a:t>
            </a:r>
            <a:r>
              <a:rPr lang="en-US" sz="1600" dirty="0">
                <a:latin typeface="Arial" pitchFamily="34" charset="0"/>
              </a:rPr>
              <a:t> Nx2N) partitioning and disallows Nx2N (</a:t>
            </a:r>
            <a:r>
              <a:rPr lang="en-US" sz="1600" dirty="0" err="1">
                <a:latin typeface="Arial" pitchFamily="34" charset="0"/>
              </a:rPr>
              <a:t>resp</a:t>
            </a:r>
            <a:r>
              <a:rPr lang="en-US" sz="1600" dirty="0">
                <a:latin typeface="Arial" pitchFamily="34" charset="0"/>
              </a:rPr>
              <a:t> 2NxN) partitioning and </a:t>
            </a:r>
            <a:r>
              <a:rPr lang="en-US" sz="1600" dirty="0" err="1">
                <a:latin typeface="Arial" pitchFamily="34" charset="0"/>
              </a:rPr>
              <a:t>NxN</a:t>
            </a:r>
            <a:r>
              <a:rPr lang="en-US" sz="1600" dirty="0">
                <a:latin typeface="Arial" pitchFamily="34" charset="0"/>
              </a:rPr>
              <a:t> </a:t>
            </a:r>
            <a:r>
              <a:rPr lang="en-US" sz="1600" dirty="0" smtClean="0">
                <a:latin typeface="Arial" pitchFamily="34" charset="0"/>
              </a:rPr>
              <a:t>partitioning.</a:t>
            </a:r>
            <a:endParaRPr lang="fr-FR" sz="1600" dirty="0">
              <a:latin typeface="Arial" pitchFamily="34" charset="0"/>
            </a:endParaRPr>
          </a:p>
          <a:p>
            <a:pPr marL="285750" lvl="0" indent="-285750">
              <a:buFont typeface="Arial" pitchFamily="34" charset="0"/>
              <a:buChar char="•"/>
            </a:pPr>
            <a:r>
              <a:rPr lang="fr-FR" sz="1600" dirty="0" err="1" smtClean="0">
                <a:latin typeface="Arial" pitchFamily="34" charset="0"/>
              </a:rPr>
              <a:t>Experiment</a:t>
            </a:r>
            <a:r>
              <a:rPr lang="fr-FR" sz="1600" dirty="0" smtClean="0">
                <a:latin typeface="Arial" pitchFamily="34" charset="0"/>
              </a:rPr>
              <a:t> H3: </a:t>
            </a:r>
            <a:r>
              <a:rPr lang="en-US" sz="1600" dirty="0" smtClean="0">
                <a:latin typeface="Arial" pitchFamily="34" charset="0"/>
              </a:rPr>
              <a:t>when </a:t>
            </a:r>
            <a:r>
              <a:rPr lang="en-US" sz="1600" dirty="0">
                <a:latin typeface="Arial" pitchFamily="34" charset="0"/>
              </a:rPr>
              <a:t>the texture is split in 2NxN (or Nx2N), depth disallows 2NxN, Nx2N, and </a:t>
            </a:r>
            <a:r>
              <a:rPr lang="en-US" sz="1600" dirty="0" err="1">
                <a:latin typeface="Arial" pitchFamily="34" charset="0"/>
              </a:rPr>
              <a:t>NxN</a:t>
            </a:r>
            <a:r>
              <a:rPr lang="en-US" sz="1600" dirty="0">
                <a:latin typeface="Arial" pitchFamily="34" charset="0"/>
              </a:rPr>
              <a:t> partitioning.</a:t>
            </a:r>
            <a:endParaRPr lang="fr-FR" sz="1600" dirty="0">
              <a:latin typeface="Arial" pitchFamily="34" charset="0"/>
            </a:endParaRPr>
          </a:p>
        </p:txBody>
      </p:sp>
      <p:sp>
        <p:nvSpPr>
          <p:cNvPr id="8" name="Rectangle 7"/>
          <p:cNvSpPr/>
          <p:nvPr/>
        </p:nvSpPr>
        <p:spPr>
          <a:xfrm>
            <a:off x="1943100" y="5745212"/>
            <a:ext cx="7086600" cy="830997"/>
          </a:xfrm>
          <a:prstGeom prst="rect">
            <a:avLst/>
          </a:prstGeom>
        </p:spPr>
        <p:txBody>
          <a:bodyPr wrap="square">
            <a:spAutoFit/>
          </a:bodyPr>
          <a:lstStyle/>
          <a:p>
            <a:r>
              <a:rPr lang="en-US" sz="1600" dirty="0" smtClean="0">
                <a:latin typeface="Arial" pitchFamily="34" charset="0"/>
              </a:rPr>
              <a:t>Sending split flag for depth is useless when texture is not split.</a:t>
            </a:r>
          </a:p>
          <a:p>
            <a:r>
              <a:rPr lang="en-US" sz="1600" dirty="0" smtClean="0">
                <a:latin typeface="Arial" pitchFamily="34" charset="0"/>
              </a:rPr>
              <a:t>Sending partition </a:t>
            </a:r>
            <a:r>
              <a:rPr lang="en-US" sz="1600" dirty="0">
                <a:latin typeface="Arial" pitchFamily="34" charset="0"/>
              </a:rPr>
              <a:t>size for depth </a:t>
            </a:r>
            <a:r>
              <a:rPr lang="en-US" sz="1600" dirty="0" smtClean="0">
                <a:latin typeface="Arial" pitchFamily="34" charset="0"/>
              </a:rPr>
              <a:t>is useless when the </a:t>
            </a:r>
            <a:r>
              <a:rPr lang="en-US" sz="1600" dirty="0">
                <a:latin typeface="Arial" pitchFamily="34" charset="0"/>
              </a:rPr>
              <a:t>texture </a:t>
            </a:r>
            <a:r>
              <a:rPr lang="en-US" sz="1600" dirty="0" smtClean="0">
                <a:latin typeface="Arial" pitchFamily="34" charset="0"/>
              </a:rPr>
              <a:t>is </a:t>
            </a:r>
            <a:r>
              <a:rPr lang="en-US" sz="1600" dirty="0">
                <a:latin typeface="Arial" pitchFamily="34" charset="0"/>
              </a:rPr>
              <a:t>not split and its partition size is equal to 2Nx2N, Nx2N or 2NxN. </a:t>
            </a:r>
            <a:endParaRPr lang="fr-FR" sz="1600" dirty="0">
              <a:latin typeface="Arial" pitchFamily="34" charset="0"/>
            </a:endParaRPr>
          </a:p>
        </p:txBody>
      </p:sp>
      <p:sp>
        <p:nvSpPr>
          <p:cNvPr id="25" name="Right Arrow 24"/>
          <p:cNvSpPr/>
          <p:nvPr/>
        </p:nvSpPr>
        <p:spPr>
          <a:xfrm>
            <a:off x="1033094" y="5826061"/>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338898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319581" y="213459"/>
            <a:ext cx="7096125" cy="984250"/>
          </a:xfrm>
        </p:spPr>
        <p:txBody>
          <a:bodyPr/>
          <a:lstStyle/>
          <a:p>
            <a:pPr eaLnBrk="1" hangingPunct="1"/>
            <a:r>
              <a:rPr lang="fr-FR" b="1" dirty="0" err="1"/>
              <a:t>Predictive</a:t>
            </a:r>
            <a:r>
              <a:rPr lang="fr-FR" b="1" dirty="0"/>
              <a:t> </a:t>
            </a:r>
            <a:r>
              <a:rPr lang="fr-FR" b="1" dirty="0" err="1"/>
              <a:t>Depth</a:t>
            </a:r>
            <a:r>
              <a:rPr lang="fr-FR" b="1" dirty="0"/>
              <a:t> </a:t>
            </a:r>
            <a:r>
              <a:rPr lang="fr-FR" b="1" dirty="0" smtClean="0"/>
              <a:t>QT </a:t>
            </a:r>
            <a:r>
              <a:rPr lang="fr-FR" b="1" dirty="0" err="1" smtClean="0"/>
              <a:t>Encoding</a:t>
            </a:r>
            <a:endParaRPr lang="fr-FR" b="1" dirty="0"/>
          </a:p>
        </p:txBody>
      </p:sp>
      <p:sp>
        <p:nvSpPr>
          <p:cNvPr id="4" name="Rectangle 1"/>
          <p:cNvSpPr>
            <a:spLocks noChangeArrowheads="1"/>
          </p:cNvSpPr>
          <p:nvPr/>
        </p:nvSpPr>
        <p:spPr bwMode="auto">
          <a:xfrm>
            <a:off x="525781" y="1038035"/>
            <a:ext cx="4762911"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hangingPunct="0">
              <a:tabLst>
                <a:tab pos="228600" algn="l"/>
                <a:tab pos="457200" algn="l"/>
                <a:tab pos="685800" algn="l"/>
                <a:tab pos="914400" algn="l"/>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Send nothing if the CU of the texture is not further split, and send one bit to indicate if depth is split or not when the current partition of the texture is further split. </a:t>
            </a:r>
          </a:p>
          <a:p>
            <a:pPr algn="just" eaLnBrk="0" hangingPunct="0">
              <a:tabLst>
                <a:tab pos="228600" algn="l"/>
                <a:tab pos="457200" algn="l"/>
                <a:tab pos="685800" algn="l"/>
                <a:tab pos="914400" algn="l"/>
              </a:tabLst>
            </a:pPr>
            <a:endParaRPr lang="en-US" sz="1400" dirty="0" smtClean="0">
              <a:latin typeface="Arial" pitchFamily="34" charset="0"/>
              <a:ea typeface="Times New Roman" pitchFamily="18" charset="0"/>
              <a:cs typeface="Arial" pitchFamily="34" charset="0"/>
            </a:endParaRPr>
          </a:p>
          <a:p>
            <a:pPr algn="just" eaLnBrk="0" hangingPunct="0">
              <a:tabLst>
                <a:tab pos="228600" algn="l"/>
                <a:tab pos="457200" algn="l"/>
                <a:tab pos="685800" algn="l"/>
                <a:tab pos="914400" algn="l"/>
              </a:tabLst>
            </a:pPr>
            <a:r>
              <a:rPr lang="en-US" sz="1400" b="1" dirty="0" smtClean="0">
                <a:latin typeface="Arial" pitchFamily="34" charset="0"/>
                <a:ea typeface="Times New Roman" pitchFamily="18" charset="0"/>
                <a:cs typeface="Arial" pitchFamily="34" charset="0"/>
              </a:rPr>
              <a:t>H3 : </a:t>
            </a:r>
            <a:r>
              <a:rPr lang="en-US" sz="1400" dirty="0" smtClean="0">
                <a:latin typeface="Arial" pitchFamily="34" charset="0"/>
                <a:ea typeface="Times New Roman" pitchFamily="18" charset="0"/>
                <a:cs typeface="Arial" pitchFamily="34" charset="0"/>
              </a:rPr>
              <a:t>The depth partition size is also not be sent if the texture is not split and its partition size is different than </a:t>
            </a:r>
            <a:r>
              <a:rPr lang="en-US" sz="1400" dirty="0" err="1" smtClean="0">
                <a:latin typeface="Arial" pitchFamily="34" charset="0"/>
                <a:ea typeface="Times New Roman" pitchFamily="18" charset="0"/>
                <a:cs typeface="Arial" pitchFamily="34" charset="0"/>
              </a:rPr>
              <a:t>NxN</a:t>
            </a:r>
            <a:r>
              <a:rPr lang="en-US" sz="1400" dirty="0" smtClean="0">
                <a:latin typeface="Arial" pitchFamily="34" charset="0"/>
                <a:ea typeface="Times New Roman" pitchFamily="18" charset="0"/>
                <a:cs typeface="Arial" pitchFamily="34" charset="0"/>
              </a:rPr>
              <a:t>. </a:t>
            </a:r>
            <a:endParaRPr lang="fr-FR" sz="1400" dirty="0">
              <a:latin typeface="Arial"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28600" algn="l"/>
                <a:tab pos="457200" algn="l"/>
                <a:tab pos="685800" algn="l"/>
                <a:tab pos="914400" algn="l"/>
              </a:tabLst>
            </a:pPr>
            <a:r>
              <a:rPr kumimoji="0" lang="en-U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3"/>
          <p:cNvSpPr>
            <a:spLocks noChangeArrowheads="1"/>
          </p:cNvSpPr>
          <p:nvPr/>
        </p:nvSpPr>
        <p:spPr bwMode="auto">
          <a:xfrm>
            <a:off x="5795644" y="918566"/>
            <a:ext cx="1390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Texture</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7475896" y="929944"/>
            <a:ext cx="13906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200" b="1" dirty="0">
                <a:latin typeface="Arial" pitchFamily="34" charset="0"/>
                <a:ea typeface="Times New Roman" pitchFamily="18" charset="0"/>
                <a:cs typeface="Arial" pitchFamily="34" charset="0"/>
              </a:rPr>
              <a:t>Depth</a:t>
            </a:r>
          </a:p>
        </p:txBody>
      </p:sp>
      <p:sp>
        <p:nvSpPr>
          <p:cNvPr id="16" name="Right Arrow 15"/>
          <p:cNvSpPr/>
          <p:nvPr/>
        </p:nvSpPr>
        <p:spPr>
          <a:xfrm>
            <a:off x="2290394" y="6260121"/>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
        <p:nvSpPr>
          <p:cNvPr id="17" name="Rectangle 16"/>
          <p:cNvSpPr/>
          <p:nvPr/>
        </p:nvSpPr>
        <p:spPr>
          <a:xfrm>
            <a:off x="3345463" y="6294994"/>
            <a:ext cx="3159839" cy="369332"/>
          </a:xfrm>
          <a:prstGeom prst="rect">
            <a:avLst/>
          </a:prstGeom>
        </p:spPr>
        <p:txBody>
          <a:bodyPr wrap="none">
            <a:spAutoFit/>
          </a:bodyPr>
          <a:lstStyle/>
          <a:p>
            <a:r>
              <a:rPr lang="en-US" sz="1800" b="1" dirty="0" smtClean="0">
                <a:latin typeface="Arial" pitchFamily="34" charset="0"/>
                <a:cs typeface="Arial" pitchFamily="34" charset="0"/>
              </a:rPr>
              <a:t>Saves bits for QT signaling</a:t>
            </a:r>
          </a:p>
        </p:txBody>
      </p:sp>
      <p:pic>
        <p:nvPicPr>
          <p:cNvPr id="18"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3352" y="1232575"/>
            <a:ext cx="3057418" cy="13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le 8"/>
          <p:cNvGraphicFramePr>
            <a:graphicFrameLocks noGrp="1"/>
          </p:cNvGraphicFramePr>
          <p:nvPr>
            <p:extLst>
              <p:ext uri="{D42A27DB-BD31-4B8C-83A1-F6EECF244321}">
                <p14:modId xmlns:p14="http://schemas.microsoft.com/office/powerpoint/2010/main" val="943307140"/>
              </p:ext>
            </p:extLst>
          </p:nvPr>
        </p:nvGraphicFramePr>
        <p:xfrm>
          <a:off x="1025901" y="3559091"/>
          <a:ext cx="7707307" cy="1238535"/>
        </p:xfrm>
        <a:graphic>
          <a:graphicData uri="http://schemas.openxmlformats.org/drawingml/2006/table">
            <a:tbl>
              <a:tblPr firstRow="1" firstCol="1" lastRow="1" lastCol="1" bandRow="1" bandCol="1">
                <a:tableStyleId>{5C22544A-7EE6-4342-B048-85BDC9FD1C3A}</a:tableStyleId>
              </a:tblPr>
              <a:tblGrid>
                <a:gridCol w="1377110"/>
                <a:gridCol w="395990"/>
                <a:gridCol w="395184"/>
                <a:gridCol w="393575"/>
                <a:gridCol w="393575"/>
                <a:gridCol w="393575"/>
                <a:gridCol w="393575"/>
                <a:gridCol w="393575"/>
                <a:gridCol w="393575"/>
                <a:gridCol w="359771"/>
                <a:gridCol w="359771"/>
                <a:gridCol w="359771"/>
                <a:gridCol w="359771"/>
                <a:gridCol w="359771"/>
                <a:gridCol w="359771"/>
                <a:gridCol w="339649"/>
                <a:gridCol w="339649"/>
                <a:gridCol w="339649"/>
              </a:tblGrid>
              <a:tr h="247707">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DepthLevel</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3</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3</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3</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3</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247707">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TextureSplitFlag</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247707">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TexturePartSize</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2</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r h="247707">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DepthSplitFlag</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247707">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DepthPartSize</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smtClean="0">
                          <a:solidFill>
                            <a:schemeClr val="tx1"/>
                          </a:solidFill>
                          <a:effectLst/>
                          <a:latin typeface="Arial" pitchFamily="34" charset="0"/>
                          <a:ea typeface="+mn-ea"/>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graphicFrame>
        <p:nvGraphicFramePr>
          <p:cNvPr id="12" name="Table 7"/>
          <p:cNvGraphicFramePr>
            <a:graphicFrameLocks noGrp="1"/>
          </p:cNvGraphicFramePr>
          <p:nvPr>
            <p:extLst>
              <p:ext uri="{D42A27DB-BD31-4B8C-83A1-F6EECF244321}">
                <p14:modId xmlns:p14="http://schemas.microsoft.com/office/powerpoint/2010/main" val="3789559692"/>
              </p:ext>
            </p:extLst>
          </p:nvPr>
        </p:nvGraphicFramePr>
        <p:xfrm>
          <a:off x="370163" y="5053737"/>
          <a:ext cx="8332471" cy="335280"/>
        </p:xfrm>
        <a:graphic>
          <a:graphicData uri="http://schemas.openxmlformats.org/drawingml/2006/table">
            <a:tbl>
              <a:tblPr firstRow="1" firstCol="1" lastRow="1" lastCol="1" bandRow="1" bandCol="1">
                <a:tableStyleId>{5C22544A-7EE6-4342-B048-85BDC9FD1C3A}</a:tableStyleId>
              </a:tblPr>
              <a:tblGrid>
                <a:gridCol w="2028297"/>
                <a:gridCol w="397654"/>
                <a:gridCol w="396784"/>
                <a:gridCol w="388954"/>
                <a:gridCol w="388954"/>
                <a:gridCol w="395913"/>
                <a:gridCol w="379383"/>
                <a:gridCol w="379383"/>
                <a:gridCol w="379383"/>
                <a:gridCol w="349797"/>
                <a:gridCol w="366329"/>
                <a:gridCol w="366329"/>
                <a:gridCol w="360237"/>
                <a:gridCol w="366329"/>
                <a:gridCol w="360237"/>
                <a:gridCol w="342836"/>
                <a:gridCol w="342836"/>
                <a:gridCol w="342836"/>
              </a:tblGrid>
              <a:tr h="0">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ResidualDepthSplitFlag</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1</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r>
              <a:tr h="0">
                <a:tc>
                  <a:txBody>
                    <a:bodyPr/>
                    <a:lstStyle/>
                    <a:p>
                      <a:pPr hangingPunct="0">
                        <a:spcBef>
                          <a:spcPts val="680"/>
                        </a:spcBef>
                        <a:spcAft>
                          <a:spcPts val="0"/>
                        </a:spcAft>
                        <a:tabLst>
                          <a:tab pos="228600" algn="l"/>
                          <a:tab pos="457200" algn="l"/>
                          <a:tab pos="685800" algn="l"/>
                          <a:tab pos="914400" algn="l"/>
                        </a:tabLst>
                      </a:pPr>
                      <a:r>
                        <a:rPr lang="en-US" sz="1100" dirty="0" err="1">
                          <a:solidFill>
                            <a:schemeClr val="tx1"/>
                          </a:solidFill>
                          <a:effectLst/>
                          <a:latin typeface="Arial" pitchFamily="34" charset="0"/>
                        </a:rPr>
                        <a:t>ResidualDepthPartSize</a:t>
                      </a:r>
                      <a:endParaRPr lang="fr-FR" sz="1100" dirty="0">
                        <a:solidFill>
                          <a:schemeClr val="tx1"/>
                        </a:solidFill>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0</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 </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smtClean="0">
                          <a:solidFill>
                            <a:schemeClr val="tx1"/>
                          </a:solidFill>
                          <a:effectLst/>
                          <a:latin typeface="Arial" pitchFamily="34" charset="0"/>
                          <a:ea typeface="+mn-ea"/>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smtClean="0">
                          <a:solidFill>
                            <a:schemeClr val="tx1"/>
                          </a:solidFill>
                          <a:effectLst/>
                          <a:latin typeface="Arial" pitchFamily="34" charset="0"/>
                          <a:ea typeface="+mn-ea"/>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hangingPunct="0">
                        <a:spcBef>
                          <a:spcPts val="680"/>
                        </a:spcBef>
                        <a:spcAft>
                          <a:spcPts val="0"/>
                        </a:spcAft>
                        <a:tabLst>
                          <a:tab pos="228600" algn="l"/>
                          <a:tab pos="457200" algn="l"/>
                          <a:tab pos="685800" algn="l"/>
                          <a:tab pos="914400" algn="l"/>
                        </a:tabLst>
                      </a:pPr>
                      <a:r>
                        <a:rPr lang="en-US" sz="1100" dirty="0">
                          <a:solidFill>
                            <a:schemeClr val="tx1"/>
                          </a:solidFill>
                          <a:effectLst/>
                          <a:latin typeface="Arial" pitchFamily="34" charset="0"/>
                        </a:rPr>
                        <a:t>-</a:t>
                      </a:r>
                      <a:endParaRPr lang="fr-FR" sz="1100" dirty="0">
                        <a:solidFill>
                          <a:schemeClr val="tx1"/>
                        </a:solidFill>
                        <a:effectLst/>
                        <a:latin typeface="Times New Roman"/>
                        <a:ea typeface="Times New Roman"/>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r>
            </a:tbl>
          </a:graphicData>
        </a:graphic>
      </p:graphicFrame>
      <p:sp>
        <p:nvSpPr>
          <p:cNvPr id="20" name="Rectangle 19"/>
          <p:cNvSpPr/>
          <p:nvPr/>
        </p:nvSpPr>
        <p:spPr>
          <a:xfrm>
            <a:off x="7835766" y="1704073"/>
            <a:ext cx="317634" cy="1323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1876806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animBg="1"/>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62598" y="241300"/>
            <a:ext cx="7096125" cy="984250"/>
          </a:xfrm>
        </p:spPr>
        <p:txBody>
          <a:bodyPr/>
          <a:lstStyle/>
          <a:p>
            <a:pPr eaLnBrk="1" hangingPunct="1"/>
            <a:r>
              <a:rPr lang="fr-FR" b="1" dirty="0" err="1" smtClean="0"/>
              <a:t>Parsing</a:t>
            </a:r>
            <a:r>
              <a:rPr lang="fr-FR" b="1" dirty="0" smtClean="0"/>
              <a:t> </a:t>
            </a:r>
            <a:r>
              <a:rPr lang="fr-FR" b="1" dirty="0" err="1" smtClean="0"/>
              <a:t>Dependency</a:t>
            </a:r>
            <a:endParaRPr lang="fr-FR"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5" name="Rectangle 4"/>
          <p:cNvSpPr/>
          <p:nvPr/>
        </p:nvSpPr>
        <p:spPr>
          <a:xfrm>
            <a:off x="592455" y="1307927"/>
            <a:ext cx="7696200" cy="3785652"/>
          </a:xfrm>
          <a:prstGeom prst="rect">
            <a:avLst/>
          </a:prstGeom>
        </p:spPr>
        <p:txBody>
          <a:bodyPr wrap="square">
            <a:spAutoFit/>
          </a:bodyPr>
          <a:lstStyle/>
          <a:p>
            <a:pPr hangingPunct="0"/>
            <a:endParaRPr lang="en-US" sz="1600" dirty="0" smtClean="0">
              <a:latin typeface="Arial" pitchFamily="34" charset="0"/>
              <a:cs typeface="Arial" pitchFamily="34" charset="0"/>
            </a:endParaRPr>
          </a:p>
          <a:p>
            <a:pPr hangingPunct="0"/>
            <a:r>
              <a:rPr lang="en-US" sz="1600" dirty="0" smtClean="0">
                <a:latin typeface="Arial" pitchFamily="34" charset="0"/>
                <a:cs typeface="Arial" pitchFamily="34" charset="0"/>
              </a:rPr>
              <a:t>For H3:</a:t>
            </a:r>
          </a:p>
          <a:p>
            <a:pPr marL="800100" lvl="1" indent="-342900" hangingPunct="0">
              <a:buFont typeface="Arial" pitchFamily="34" charset="0"/>
              <a:buChar char="•"/>
            </a:pPr>
            <a:r>
              <a:rPr lang="en-US" sz="1600" dirty="0" smtClean="0">
                <a:latin typeface="Arial" pitchFamily="34" charset="0"/>
                <a:cs typeface="Arial" pitchFamily="34" charset="0"/>
              </a:rPr>
              <a:t>Depth split flag is not parsed if corresponding texture split flag = 0</a:t>
            </a:r>
          </a:p>
          <a:p>
            <a:pPr marL="800100" lvl="1" indent="-342900" hangingPunct="0">
              <a:buFont typeface="Arial" pitchFamily="34" charset="0"/>
              <a:buChar char="•"/>
            </a:pPr>
            <a:r>
              <a:rPr lang="en-US" sz="1600" dirty="0" smtClean="0">
                <a:latin typeface="Arial" pitchFamily="34" charset="0"/>
                <a:cs typeface="Arial" pitchFamily="34" charset="0"/>
              </a:rPr>
              <a:t>Depth partition size is not parsed if corresponding texture partition size is different than </a:t>
            </a:r>
            <a:r>
              <a:rPr lang="en-US" sz="1600" dirty="0" err="1" smtClean="0">
                <a:latin typeface="Arial" pitchFamily="34" charset="0"/>
                <a:cs typeface="Arial" pitchFamily="34" charset="0"/>
              </a:rPr>
              <a:t>SIZE_NxN</a:t>
            </a:r>
            <a:endParaRPr lang="en-US" sz="1600" dirty="0">
              <a:latin typeface="Arial" pitchFamily="34" charset="0"/>
              <a:cs typeface="Arial" pitchFamily="34" charset="0"/>
            </a:endParaRPr>
          </a:p>
          <a:p>
            <a:pPr marL="800100" lvl="1" indent="-342900" hangingPunct="0">
              <a:buFont typeface="Arial" pitchFamily="34" charset="0"/>
              <a:buChar char="•"/>
            </a:pPr>
            <a:endParaRPr lang="en-US" sz="1600" dirty="0" smtClean="0">
              <a:latin typeface="Arial" pitchFamily="34" charset="0"/>
              <a:cs typeface="Arial" pitchFamily="34" charset="0"/>
            </a:endParaRPr>
          </a:p>
          <a:p>
            <a:pPr hangingPunct="0"/>
            <a:r>
              <a:rPr lang="en-US" sz="1600" dirty="0" smtClean="0">
                <a:latin typeface="Arial" pitchFamily="34" charset="0"/>
                <a:cs typeface="Arial" pitchFamily="34" charset="0"/>
              </a:rPr>
              <a:t>Consequently:</a:t>
            </a:r>
          </a:p>
          <a:p>
            <a:pPr marL="742950" lvl="1" indent="-285750" hangingPunct="0">
              <a:buFont typeface="Arial" pitchFamily="34" charset="0"/>
              <a:buChar char="•"/>
            </a:pPr>
            <a:r>
              <a:rPr lang="en-US" sz="1600" dirty="0" smtClean="0">
                <a:latin typeface="Arial" pitchFamily="34" charset="0"/>
                <a:cs typeface="Arial" pitchFamily="34" charset="0"/>
              </a:rPr>
              <a:t>The </a:t>
            </a:r>
            <a:r>
              <a:rPr lang="en-US" sz="1600" dirty="0" err="1" smtClean="0">
                <a:latin typeface="Arial" pitchFamily="34" charset="0"/>
                <a:cs typeface="Arial" pitchFamily="34" charset="0"/>
              </a:rPr>
              <a:t>quadtree</a:t>
            </a:r>
            <a:r>
              <a:rPr lang="en-US" sz="1600" dirty="0" smtClean="0">
                <a:latin typeface="Arial" pitchFamily="34" charset="0"/>
                <a:cs typeface="Arial" pitchFamily="34" charset="0"/>
              </a:rPr>
              <a:t> </a:t>
            </a:r>
            <a:r>
              <a:rPr lang="en-US" sz="1600" dirty="0">
                <a:latin typeface="Arial" pitchFamily="34" charset="0"/>
                <a:cs typeface="Arial" pitchFamily="34" charset="0"/>
              </a:rPr>
              <a:t>syntax elements of the texture </a:t>
            </a:r>
            <a:r>
              <a:rPr lang="en-US" sz="1600" dirty="0" smtClean="0">
                <a:latin typeface="Arial" pitchFamily="34" charset="0"/>
                <a:cs typeface="Arial" pitchFamily="34" charset="0"/>
              </a:rPr>
              <a:t>need to </a:t>
            </a:r>
            <a:r>
              <a:rPr lang="en-US" sz="1600" dirty="0">
                <a:latin typeface="Arial" pitchFamily="34" charset="0"/>
                <a:cs typeface="Arial" pitchFamily="34" charset="0"/>
              </a:rPr>
              <a:t>be stored by the decoder until the corresponding depth is </a:t>
            </a:r>
            <a:r>
              <a:rPr lang="en-US" sz="1600" dirty="0" smtClean="0">
                <a:latin typeface="Arial" pitchFamily="34" charset="0"/>
                <a:cs typeface="Arial" pitchFamily="34" charset="0"/>
              </a:rPr>
              <a:t>parsed</a:t>
            </a:r>
          </a:p>
          <a:p>
            <a:pPr marL="742950" lvl="1" indent="-285750" hangingPunct="0">
              <a:buFont typeface="Arial" pitchFamily="34" charset="0"/>
              <a:buChar char="•"/>
            </a:pPr>
            <a:r>
              <a:rPr lang="en-US" sz="1600" dirty="0" smtClean="0">
                <a:latin typeface="Arial" pitchFamily="34" charset="0"/>
                <a:cs typeface="Arial" pitchFamily="34" charset="0"/>
              </a:rPr>
              <a:t>Parallel parsing is not possible</a:t>
            </a:r>
            <a:endParaRPr lang="en-US" sz="1600" dirty="0">
              <a:latin typeface="Arial" pitchFamily="34" charset="0"/>
              <a:cs typeface="Arial" pitchFamily="34" charset="0"/>
            </a:endParaRPr>
          </a:p>
          <a:p>
            <a:pPr lvl="1" hangingPunct="0"/>
            <a:endParaRPr lang="en-US" sz="1600" dirty="0">
              <a:latin typeface="Arial" pitchFamily="34" charset="0"/>
              <a:cs typeface="Arial" pitchFamily="34" charset="0"/>
            </a:endParaRPr>
          </a:p>
          <a:p>
            <a:pPr hangingPunct="0"/>
            <a:r>
              <a:rPr lang="en-US" sz="1600" dirty="0" smtClean="0">
                <a:latin typeface="Arial" pitchFamily="34" charset="0"/>
                <a:cs typeface="Arial" pitchFamily="34" charset="0"/>
              </a:rPr>
              <a:t>Remark:</a:t>
            </a:r>
          </a:p>
          <a:p>
            <a:pPr marL="800100" lvl="1" indent="-342900" hangingPunct="0">
              <a:buFont typeface="Arial" pitchFamily="34" charset="0"/>
              <a:buChar char="•"/>
            </a:pPr>
            <a:r>
              <a:rPr lang="en-US" sz="1600" dirty="0" smtClean="0">
                <a:latin typeface="Arial" pitchFamily="34" charset="0"/>
                <a:cs typeface="Arial" pitchFamily="34" charset="0"/>
              </a:rPr>
              <a:t>Not a concern for robustness, because if texture is lost, we do not need corresponding depth anyways.</a:t>
            </a:r>
          </a:p>
          <a:p>
            <a:pPr marL="342900" indent="-342900" hangingPunct="0">
              <a:buFont typeface="Arial" pitchFamily="34" charset="0"/>
              <a:buChar char="•"/>
            </a:pPr>
            <a:endParaRPr lang="en-US" sz="1600" dirty="0">
              <a:latin typeface="Arial" pitchFamily="34" charset="0"/>
              <a:cs typeface="Arial" pitchFamily="34" charset="0"/>
            </a:endParaRPr>
          </a:p>
        </p:txBody>
      </p:sp>
      <p:pic>
        <p:nvPicPr>
          <p:cNvPr id="6" name="Picture 9" descr="PP_orange"/>
          <p:cNvPicPr>
            <a:picLocks noChangeAspect="1" noChangeArrowheads="1"/>
          </p:cNvPicPr>
          <p:nvPr/>
        </p:nvPicPr>
        <p:blipFill>
          <a:blip r:embed="rId3" cstate="print"/>
          <a:srcRect l="74669"/>
          <a:stretch>
            <a:fillRect/>
          </a:stretch>
        </p:blipFill>
        <p:spPr bwMode="auto">
          <a:xfrm>
            <a:off x="8050213" y="0"/>
            <a:ext cx="1093787" cy="1082675"/>
          </a:xfrm>
          <a:prstGeom prst="rect">
            <a:avLst/>
          </a:prstGeom>
          <a:noFill/>
          <a:ln w="9525">
            <a:noFill/>
            <a:miter lim="800000"/>
            <a:headEnd/>
            <a:tailEnd/>
          </a:ln>
        </p:spPr>
      </p:pic>
    </p:spTree>
    <p:extLst>
      <p:ext uri="{BB962C8B-B14F-4D97-AF65-F5344CB8AC3E}">
        <p14:creationId xmlns:p14="http://schemas.microsoft.com/office/powerpoint/2010/main" val="1987338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487092" cy="984250"/>
          </a:xfrm>
        </p:spPr>
        <p:txBody>
          <a:bodyPr/>
          <a:lstStyle/>
          <a:p>
            <a:pPr eaLnBrk="1" hangingPunct="1"/>
            <a:r>
              <a:rPr lang="fr-FR" b="1" dirty="0" err="1" smtClean="0"/>
              <a:t>Experimental</a:t>
            </a:r>
            <a:r>
              <a:rPr lang="fr-FR" b="1" dirty="0" smtClean="0"/>
              <a:t> </a:t>
            </a:r>
            <a:r>
              <a:rPr lang="fr-FR" b="1" dirty="0" err="1" smtClean="0"/>
              <a:t>Results</a:t>
            </a:r>
            <a:endParaRPr lang="fr-FR" sz="2000"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131118226"/>
              </p:ext>
            </p:extLst>
          </p:nvPr>
        </p:nvGraphicFramePr>
        <p:xfrm>
          <a:off x="213042" y="1794511"/>
          <a:ext cx="8772282" cy="3644272"/>
        </p:xfrm>
        <a:graphic>
          <a:graphicData uri="http://schemas.openxmlformats.org/drawingml/2006/table">
            <a:tbl>
              <a:tblPr firstRow="1" firstCol="1" bandRow="1">
                <a:tableStyleId>{22838BEF-8BB2-4498-84A7-C5851F593DF1}</a:tableStyleId>
              </a:tblPr>
              <a:tblGrid>
                <a:gridCol w="1190392"/>
                <a:gridCol w="666284"/>
                <a:gridCol w="662568"/>
                <a:gridCol w="756424"/>
                <a:gridCol w="903247"/>
                <a:gridCol w="1022192"/>
                <a:gridCol w="1262875"/>
                <a:gridCol w="756424"/>
                <a:gridCol w="795452"/>
                <a:gridCol w="756424"/>
              </a:tblGrid>
              <a:tr h="475987">
                <a:tc>
                  <a:txBody>
                    <a:bodyPr/>
                    <a:lstStyle/>
                    <a:p>
                      <a:pPr hangingPunct="0">
                        <a:spcBef>
                          <a:spcPts val="680"/>
                        </a:spcBef>
                        <a:spcAft>
                          <a:spcPts val="0"/>
                        </a:spcAft>
                        <a:tabLst>
                          <a:tab pos="228600" algn="l"/>
                          <a:tab pos="457200" algn="l"/>
                          <a:tab pos="685800" algn="l"/>
                          <a:tab pos="914400" algn="l"/>
                        </a:tabLst>
                      </a:pPr>
                      <a:r>
                        <a:rPr lang="en-US" sz="1200" dirty="0">
                          <a:effectLst/>
                          <a:latin typeface="Arial" pitchFamily="34" charset="0"/>
                          <a:cs typeface="Arial" pitchFamily="34" charset="0"/>
                        </a:rPr>
                        <a:t> </a:t>
                      </a:r>
                      <a:endParaRPr lang="fr-FR" sz="12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0</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1</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2</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only</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synthesized only </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coded &amp; synthesized</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enc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dec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ren time</a:t>
                      </a:r>
                      <a:endParaRPr lang="fr-FR" sz="1200">
                        <a:effectLst/>
                        <a:latin typeface="Arial" pitchFamily="34" charset="0"/>
                        <a:ea typeface="Times New Roman"/>
                        <a:cs typeface="Arial" pitchFamily="34" charset="0"/>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Balloons</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69,1%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99,7%</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94,5%</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Kendo</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0,6%</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68,4%</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99,3%</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97,3%</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Newspapercc</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1,6%</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0,3%</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65,6%</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101,0%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104,6%</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GhostTownFly</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-0,6%</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68,8%</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102,3%</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112,2%</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PoznanHall2</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-0,8%</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68,8%</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99,9%</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96,1%</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PoznanStreet</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-0,1%</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-0,4%</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67,3%</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97,5%</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90,9%</a:t>
                      </a:r>
                      <a:endParaRPr lang="fr-FR" sz="1600">
                        <a:effectLst/>
                        <a:latin typeface="Times New Roman"/>
                        <a:ea typeface="Times New Roman"/>
                      </a:endParaRPr>
                    </a:p>
                  </a:txBody>
                  <a:tcPr marL="44450" marR="44450" marT="0" marB="0" anchor="b"/>
                </a:tc>
              </a:tr>
              <a:tr h="327241">
                <a:tc>
                  <a:txBody>
                    <a:bodyPr/>
                    <a:lstStyle/>
                    <a:p>
                      <a:pPr hangingPunct="0">
                        <a:spcBef>
                          <a:spcPts val="680"/>
                        </a:spcBef>
                        <a:spcAft>
                          <a:spcPts val="0"/>
                        </a:spcAft>
                        <a:tabLst>
                          <a:tab pos="228600" algn="l"/>
                          <a:tab pos="457200" algn="l"/>
                          <a:tab pos="685800" algn="l"/>
                          <a:tab pos="914400" algn="l"/>
                        </a:tabLst>
                      </a:pPr>
                      <a:r>
                        <a:rPr lang="en-US" sz="1200" b="1" kern="1200" dirty="0" err="1">
                          <a:solidFill>
                            <a:schemeClr val="dk1"/>
                          </a:solidFill>
                          <a:effectLst/>
                          <a:latin typeface="Arial" pitchFamily="34" charset="0"/>
                          <a:ea typeface="+mn-ea"/>
                          <a:cs typeface="Arial" pitchFamily="34" charset="0"/>
                        </a:rPr>
                        <a:t>UndoDancer</a:t>
                      </a:r>
                      <a:endParaRPr lang="fr-FR" sz="1200" b="1" kern="1200" dirty="0">
                        <a:solidFill>
                          <a:schemeClr val="dk1"/>
                        </a:solidFill>
                        <a:effectLst/>
                        <a:latin typeface="Arial" pitchFamily="34" charset="0"/>
                        <a:ea typeface="+mn-ea"/>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-0,4%</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66,5%</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104,3%</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102,4%</a:t>
                      </a:r>
                      <a:endParaRPr lang="fr-FR" sz="1600">
                        <a:effectLst/>
                        <a:latin typeface="Times New Roman"/>
                        <a:ea typeface="Times New Roman"/>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fr-FR" sz="1200" dirty="0">
                          <a:effectLst/>
                          <a:latin typeface="Arial" pitchFamily="34" charset="0"/>
                          <a:cs typeface="Arial" pitchFamily="34" charset="0"/>
                        </a:rPr>
                        <a:t>1024x768</a:t>
                      </a:r>
                      <a:endParaRPr lang="fr-FR" sz="12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0,1%</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67,7%</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98,7%</a:t>
                      </a:r>
                      <a:endParaRPr lang="fr-FR" sz="1600">
                        <a:effectLst/>
                        <a:latin typeface="Times New Roman"/>
                        <a:ea typeface="Times New Roman"/>
                      </a:endParaRPr>
                    </a:p>
                  </a:txBody>
                  <a:tcPr marL="44450" marR="44450" marT="0" marB="0" anchor="b"/>
                </a:tc>
              </a:tr>
              <a:tr h="327241">
                <a:tc>
                  <a:txBody>
                    <a:bodyPr/>
                    <a:lstStyle/>
                    <a:p>
                      <a:pP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1920x1088</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-0,1%</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-0,6%</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dirty="0">
                          <a:solidFill>
                            <a:srgbClr val="000000"/>
                          </a:solidFill>
                          <a:effectLst/>
                          <a:latin typeface="Arial"/>
                          <a:ea typeface="Times New Roman"/>
                        </a:rPr>
                        <a:t>67,9%</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101,0%</a:t>
                      </a:r>
                      <a:endParaRPr lang="fr-FR" sz="160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a:solidFill>
                            <a:srgbClr val="000000"/>
                          </a:solidFill>
                          <a:effectLst/>
                          <a:latin typeface="Arial"/>
                          <a:ea typeface="Times New Roman"/>
                        </a:rPr>
                        <a:t>100,1%</a:t>
                      </a:r>
                      <a:endParaRPr lang="fr-FR" sz="1600">
                        <a:effectLst/>
                        <a:latin typeface="Times New Roman"/>
                        <a:ea typeface="Times New Roman"/>
                      </a:endParaRPr>
                    </a:p>
                  </a:txBody>
                  <a:tcPr marL="44450" marR="44450" marT="0" marB="0" anchor="b"/>
                </a:tc>
              </a:tr>
              <a:tr h="327241">
                <a:tc>
                  <a:txBody>
                    <a:bodyPr/>
                    <a:lstStyle/>
                    <a:p>
                      <a:pPr hangingPunct="0">
                        <a:spcBef>
                          <a:spcPts val="680"/>
                        </a:spcBef>
                        <a:spcAft>
                          <a:spcPts val="0"/>
                        </a:spcAft>
                        <a:tabLst>
                          <a:tab pos="228600" algn="l"/>
                          <a:tab pos="457200" algn="l"/>
                          <a:tab pos="685800" algn="l"/>
                          <a:tab pos="914400" algn="l"/>
                        </a:tabLst>
                      </a:pPr>
                      <a:r>
                        <a:rPr lang="fr-FR" sz="1800" b="1" dirty="0" err="1">
                          <a:solidFill>
                            <a:schemeClr val="tx2"/>
                          </a:solidFill>
                          <a:effectLst/>
                          <a:latin typeface="Arial" pitchFamily="34" charset="0"/>
                          <a:cs typeface="Arial" pitchFamily="34" charset="0"/>
                        </a:rPr>
                        <a:t>Average</a:t>
                      </a:r>
                      <a:endParaRPr lang="fr-FR" sz="1800" b="1" dirty="0">
                        <a:solidFill>
                          <a:schemeClr val="tx2"/>
                        </a:solidFill>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0,0%</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0,4%</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Calibri"/>
                        </a:rPr>
                        <a:t>-0,3%</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Arial"/>
                        </a:rPr>
                        <a:t>67,8%</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Arial"/>
                        </a:rPr>
                        <a:t>100,5%</a:t>
                      </a:r>
                      <a:endParaRPr lang="fr-FR" sz="1600" dirty="0">
                        <a:effectLst/>
                        <a:latin typeface="Times New Roman"/>
                        <a:ea typeface="Times New Roman"/>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en-US" sz="1050" b="1" dirty="0">
                          <a:solidFill>
                            <a:srgbClr val="000000"/>
                          </a:solidFill>
                          <a:effectLst/>
                          <a:latin typeface="Cambria"/>
                          <a:ea typeface="Times New Roman"/>
                          <a:cs typeface="Arial"/>
                        </a:rPr>
                        <a:t>99,5%</a:t>
                      </a:r>
                      <a:endParaRPr lang="fr-FR" sz="1600" dirty="0">
                        <a:effectLst/>
                        <a:latin typeface="Times New Roman"/>
                        <a:ea typeface="Times New Roman"/>
                      </a:endParaRPr>
                    </a:p>
                  </a:txBody>
                  <a:tcPr marL="44450" marR="44450" marT="0" marB="0" anchor="b"/>
                </a:tc>
              </a:tr>
            </a:tbl>
          </a:graphicData>
        </a:graphic>
      </p:graphicFrame>
      <p:sp>
        <p:nvSpPr>
          <p:cNvPr id="4" name="Rectangle 1"/>
          <p:cNvSpPr>
            <a:spLocks noChangeArrowheads="1"/>
          </p:cNvSpPr>
          <p:nvPr/>
        </p:nvSpPr>
        <p:spPr bwMode="auto">
          <a:xfrm>
            <a:off x="213043" y="920429"/>
            <a:ext cx="4565160"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600" b="1" dirty="0" smtClean="0">
                <a:latin typeface="Arial" pitchFamily="34" charset="0"/>
                <a:ea typeface="Times New Roman" pitchFamily="18" charset="0"/>
                <a:cs typeface="Arial" pitchFamily="34" charset="0"/>
              </a:rPr>
              <a:t>Proposed method: QTL + PC</a:t>
            </a:r>
            <a:r>
              <a:rPr lang="en-US" sz="1600" dirty="0" smtClean="0">
                <a:latin typeface="Arial" pitchFamily="34" charset="0"/>
                <a:ea typeface="Times New Roman" pitchFamily="18" charset="0"/>
                <a:cs typeface="Arial" pitchFamily="34" charset="0"/>
              </a:rPr>
              <a:t> </a:t>
            </a:r>
            <a:r>
              <a:rPr lang="en-US" sz="1600" dirty="0" err="1" smtClean="0">
                <a:latin typeface="Arial" pitchFamily="34" charset="0"/>
                <a:ea typeface="Times New Roman" pitchFamily="18" charset="0"/>
                <a:cs typeface="Arial" pitchFamily="34" charset="0"/>
              </a:rPr>
              <a:t>vs</a:t>
            </a:r>
            <a:r>
              <a:rPr lang="en-US" sz="1600" dirty="0" smtClean="0">
                <a:latin typeface="Arial" pitchFamily="34" charset="0"/>
                <a:ea typeface="Times New Roman" pitchFamily="18" charset="0"/>
                <a:cs typeface="Arial" pitchFamily="34" charset="0"/>
              </a:rPr>
              <a:t>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HTM4.1, CTC</a:t>
            </a:r>
          </a:p>
          <a:p>
            <a:pPr>
              <a:tabLst>
                <a:tab pos="228600" algn="l"/>
                <a:tab pos="457200" algn="l"/>
                <a:tab pos="685800" algn="l"/>
                <a:tab pos="914400" algn="l"/>
              </a:tabLst>
            </a:pPr>
            <a:r>
              <a:rPr lang="en-US" sz="1600" dirty="0">
                <a:latin typeface="Arial" pitchFamily="34" charset="0"/>
                <a:ea typeface="Times New Roman" pitchFamily="18" charset="0"/>
                <a:cs typeface="Arial" pitchFamily="34" charset="0"/>
              </a:rPr>
              <a:t>3 views test case</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7021730" y="1393174"/>
            <a:ext cx="187743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(negative values are gains)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9" descr="PP_orange"/>
          <p:cNvPicPr>
            <a:picLocks noChangeAspect="1" noChangeArrowheads="1"/>
          </p:cNvPicPr>
          <p:nvPr/>
        </p:nvPicPr>
        <p:blipFill>
          <a:blip r:embed="rId3" cstate="print"/>
          <a:srcRect l="74669"/>
          <a:stretch>
            <a:fillRect/>
          </a:stretch>
        </p:blipFill>
        <p:spPr bwMode="auto">
          <a:xfrm>
            <a:off x="8178134" y="5863313"/>
            <a:ext cx="1093787" cy="1082675"/>
          </a:xfrm>
          <a:prstGeom prst="rect">
            <a:avLst/>
          </a:prstGeom>
          <a:noFill/>
          <a:ln w="9525">
            <a:noFill/>
            <a:miter lim="800000"/>
            <a:headEnd/>
            <a:tailEnd/>
          </a:ln>
        </p:spPr>
      </p:pic>
      <p:sp>
        <p:nvSpPr>
          <p:cNvPr id="12" name="Rectangle 11"/>
          <p:cNvSpPr/>
          <p:nvPr/>
        </p:nvSpPr>
        <p:spPr>
          <a:xfrm>
            <a:off x="3143250" y="5768072"/>
            <a:ext cx="4217670" cy="646331"/>
          </a:xfrm>
          <a:prstGeom prst="rect">
            <a:avLst/>
          </a:prstGeom>
        </p:spPr>
        <p:txBody>
          <a:bodyPr wrap="square">
            <a:spAutoFit/>
          </a:bodyPr>
          <a:lstStyle/>
          <a:p>
            <a:r>
              <a:rPr lang="en-US" sz="1800" dirty="0" smtClean="0">
                <a:latin typeface="Arial" pitchFamily="34" charset="0"/>
              </a:rPr>
              <a:t>QTL + PC brings gain and encoder runtime saving </a:t>
            </a:r>
            <a:endParaRPr lang="fr-FR" sz="1800" dirty="0">
              <a:latin typeface="Arial" pitchFamily="34" charset="0"/>
            </a:endParaRPr>
          </a:p>
        </p:txBody>
      </p:sp>
      <p:sp>
        <p:nvSpPr>
          <p:cNvPr id="13" name="Right Arrow 12"/>
          <p:cNvSpPr/>
          <p:nvPr/>
        </p:nvSpPr>
        <p:spPr>
          <a:xfrm>
            <a:off x="2061794" y="5826061"/>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293864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487092" cy="984250"/>
          </a:xfrm>
        </p:spPr>
        <p:txBody>
          <a:bodyPr/>
          <a:lstStyle/>
          <a:p>
            <a:pPr eaLnBrk="1" hangingPunct="1"/>
            <a:r>
              <a:rPr lang="fr-FR" b="1" dirty="0" err="1" smtClean="0"/>
              <a:t>Experimental</a:t>
            </a:r>
            <a:r>
              <a:rPr lang="fr-FR" b="1" dirty="0" smtClean="0"/>
              <a:t> </a:t>
            </a:r>
            <a:r>
              <a:rPr lang="fr-FR" b="1" dirty="0" err="1" smtClean="0"/>
              <a:t>Results</a:t>
            </a:r>
            <a:endParaRPr lang="fr-FR" sz="2000"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49535273"/>
              </p:ext>
            </p:extLst>
          </p:nvPr>
        </p:nvGraphicFramePr>
        <p:xfrm>
          <a:off x="213042" y="1794511"/>
          <a:ext cx="8772282" cy="3644272"/>
        </p:xfrm>
        <a:graphic>
          <a:graphicData uri="http://schemas.openxmlformats.org/drawingml/2006/table">
            <a:tbl>
              <a:tblPr firstRow="1" firstCol="1" bandRow="1">
                <a:tableStyleId>{22838BEF-8BB2-4498-84A7-C5851F593DF1}</a:tableStyleId>
              </a:tblPr>
              <a:tblGrid>
                <a:gridCol w="1190392"/>
                <a:gridCol w="666284"/>
                <a:gridCol w="662568"/>
                <a:gridCol w="756424"/>
                <a:gridCol w="903247"/>
                <a:gridCol w="1022192"/>
                <a:gridCol w="1262875"/>
                <a:gridCol w="756424"/>
                <a:gridCol w="795452"/>
                <a:gridCol w="756424"/>
              </a:tblGrid>
              <a:tr h="475987">
                <a:tc>
                  <a:txBody>
                    <a:bodyPr/>
                    <a:lstStyle/>
                    <a:p>
                      <a:pPr hangingPunct="0">
                        <a:spcBef>
                          <a:spcPts val="680"/>
                        </a:spcBef>
                        <a:spcAft>
                          <a:spcPts val="0"/>
                        </a:spcAft>
                        <a:tabLst>
                          <a:tab pos="228600" algn="l"/>
                          <a:tab pos="457200" algn="l"/>
                          <a:tab pos="685800" algn="l"/>
                          <a:tab pos="914400" algn="l"/>
                        </a:tabLst>
                      </a:pPr>
                      <a:r>
                        <a:rPr lang="en-US" sz="1200" dirty="0">
                          <a:effectLst/>
                          <a:latin typeface="Arial" pitchFamily="34" charset="0"/>
                          <a:cs typeface="Arial" pitchFamily="34" charset="0"/>
                        </a:rPr>
                        <a:t> </a:t>
                      </a:r>
                      <a:endParaRPr lang="fr-FR" sz="12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0</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1</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2</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only</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synthesized only </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coded &amp; synthesized</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enc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dec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ren time</a:t>
                      </a:r>
                      <a:endParaRPr lang="fr-FR" sz="1200">
                        <a:effectLst/>
                        <a:latin typeface="Arial" pitchFamily="34" charset="0"/>
                        <a:ea typeface="Times New Roman"/>
                        <a:cs typeface="Arial" pitchFamily="34" charset="0"/>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Balloons</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1,3%</a:t>
                      </a:r>
                    </a:p>
                  </a:txBody>
                  <a:tcPr marL="9525" marR="9525" marT="9525" marB="0" anchor="b"/>
                </a:tc>
                <a:tc>
                  <a:txBody>
                    <a:bodyPr/>
                    <a:lstStyle/>
                    <a:p>
                      <a:pPr algn="ctr" fontAlgn="b"/>
                      <a:r>
                        <a:rPr lang="fr-FR" sz="1050" b="0" i="0" u="none" strike="noStrike" dirty="0">
                          <a:solidFill>
                            <a:srgbClr val="000000"/>
                          </a:solidFill>
                          <a:latin typeface="Arial"/>
                        </a:rPr>
                        <a:t>0,4%</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73,3%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102,9%</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105,9%</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Kendo</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0,9%</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66,8%</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101,2%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104,1%</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Newspapercc</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2,0%</a:t>
                      </a:r>
                    </a:p>
                  </a:txBody>
                  <a:tcPr marL="9525" marR="9525" marT="9525" marB="0" anchor="b"/>
                </a:tc>
                <a:tc>
                  <a:txBody>
                    <a:bodyPr/>
                    <a:lstStyle/>
                    <a:p>
                      <a:pPr algn="ctr" fontAlgn="b"/>
                      <a:r>
                        <a:rPr lang="fr-FR" sz="1050" b="0" i="0" u="none" strike="noStrike">
                          <a:solidFill>
                            <a:srgbClr val="000000"/>
                          </a:solidFill>
                          <a:latin typeface="Arial"/>
                        </a:rPr>
                        <a:t>0,7%</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69,2%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102,7%</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120,0%</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GhostTownFly</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75,2%</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99,6%</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96,4%</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PoznanHall2</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0,6%</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67,8%</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100,7%</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99,4%</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PoznanStreet</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73,0%</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100,3%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100,2%</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en-US" sz="1200" b="1" kern="1200" dirty="0" err="1">
                          <a:solidFill>
                            <a:schemeClr val="dk1"/>
                          </a:solidFill>
                          <a:effectLst/>
                          <a:latin typeface="Arial" pitchFamily="34" charset="0"/>
                          <a:ea typeface="+mn-ea"/>
                          <a:cs typeface="Arial" pitchFamily="34" charset="0"/>
                        </a:rPr>
                        <a:t>UndoDancer</a:t>
                      </a:r>
                      <a:endParaRPr lang="fr-FR" sz="1200" b="1" kern="1200" dirty="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74,1%</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107,8%</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101,1%</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1024x768</a:t>
                      </a:r>
                      <a:endParaRPr lang="fr-FR" sz="1200">
                        <a:effectLst/>
                        <a:latin typeface="Arial" pitchFamily="34" charset="0"/>
                        <a:ea typeface="Times New Roman"/>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1,4%</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69,7%</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102,3%</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109,8%</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1920x1088</a:t>
                      </a:r>
                      <a:endParaRPr lang="fr-FR" sz="1200">
                        <a:effectLst/>
                        <a:latin typeface="Arial" pitchFamily="34" charset="0"/>
                        <a:ea typeface="Times New Roman"/>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72,5%</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102,0%</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99,3%</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fr-FR" sz="1800" b="1" dirty="0" err="1">
                          <a:solidFill>
                            <a:schemeClr val="tx2"/>
                          </a:solidFill>
                          <a:effectLst/>
                          <a:latin typeface="Arial" pitchFamily="34" charset="0"/>
                          <a:cs typeface="Arial" pitchFamily="34" charset="0"/>
                        </a:rPr>
                        <a:t>Average</a:t>
                      </a:r>
                      <a:endParaRPr lang="fr-FR" sz="1800" b="1" dirty="0">
                        <a:solidFill>
                          <a:schemeClr val="tx2"/>
                        </a:solidFill>
                        <a:effectLst/>
                        <a:latin typeface="Arial" pitchFamily="34" charset="0"/>
                        <a:ea typeface="Times New Roman"/>
                        <a:cs typeface="Arial" pitchFamily="34" charset="0"/>
                      </a:endParaRPr>
                    </a:p>
                  </a:txBody>
                  <a:tcPr marL="44450" marR="44450" marT="0"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0,7%</a:t>
                      </a:r>
                    </a:p>
                  </a:txBody>
                  <a:tcPr marL="9525" marR="9525" marT="9525"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71,3%</a:t>
                      </a:r>
                    </a:p>
                  </a:txBody>
                  <a:tcPr marL="9525" marR="9525" marT="9525" marB="0" anchor="b"/>
                </a:tc>
                <a:tc>
                  <a:txBody>
                    <a:bodyPr/>
                    <a:lstStyle/>
                    <a:p>
                      <a:pPr algn="ctr" fontAlgn="b"/>
                      <a:r>
                        <a:rPr lang="fr-FR" sz="1100" b="1" i="0" u="none" strike="noStrike" dirty="0">
                          <a:solidFill>
                            <a:srgbClr val="000000"/>
                          </a:solidFill>
                          <a:latin typeface="Cambria"/>
                        </a:rPr>
                        <a:t>102,1%</a:t>
                      </a:r>
                    </a:p>
                  </a:txBody>
                  <a:tcPr marL="9525" marR="9525" marT="9525" marB="0" anchor="b"/>
                </a:tc>
                <a:tc>
                  <a:txBody>
                    <a:bodyPr/>
                    <a:lstStyle/>
                    <a:p>
                      <a:pPr algn="ctr" fontAlgn="b"/>
                      <a:r>
                        <a:rPr lang="fr-FR" sz="1100" b="1" i="0" u="none" strike="noStrike" dirty="0">
                          <a:solidFill>
                            <a:srgbClr val="000000"/>
                          </a:solidFill>
                          <a:latin typeface="Cambria"/>
                        </a:rPr>
                        <a:t>103,6%</a:t>
                      </a:r>
                    </a:p>
                  </a:txBody>
                  <a:tcPr marL="9525" marR="9525" marT="9525" marB="0" anchor="b"/>
                </a:tc>
              </a:tr>
            </a:tbl>
          </a:graphicData>
        </a:graphic>
      </p:graphicFrame>
      <p:sp>
        <p:nvSpPr>
          <p:cNvPr id="4" name="Rectangle 1"/>
          <p:cNvSpPr>
            <a:spLocks noChangeArrowheads="1"/>
          </p:cNvSpPr>
          <p:nvPr/>
        </p:nvSpPr>
        <p:spPr bwMode="auto">
          <a:xfrm>
            <a:off x="213042" y="920429"/>
            <a:ext cx="3047515"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600" b="1" dirty="0" smtClean="0">
                <a:latin typeface="Arial" pitchFamily="34" charset="0"/>
                <a:ea typeface="Times New Roman" pitchFamily="18" charset="0"/>
                <a:cs typeface="Arial" pitchFamily="34" charset="0"/>
              </a:rPr>
              <a:t>QTL only</a:t>
            </a:r>
            <a:r>
              <a:rPr lang="en-US" sz="1600" dirty="0" smtClean="0">
                <a:latin typeface="Arial" pitchFamily="34" charset="0"/>
                <a:ea typeface="Times New Roman" pitchFamily="18" charset="0"/>
                <a:cs typeface="Arial" pitchFamily="34" charset="0"/>
              </a:rPr>
              <a:t> </a:t>
            </a:r>
            <a:r>
              <a:rPr lang="en-US" sz="1600" dirty="0" err="1" smtClean="0">
                <a:latin typeface="Arial" pitchFamily="34" charset="0"/>
                <a:ea typeface="Times New Roman" pitchFamily="18" charset="0"/>
                <a:cs typeface="Arial" pitchFamily="34" charset="0"/>
              </a:rPr>
              <a:t>vs</a:t>
            </a:r>
            <a:r>
              <a:rPr lang="en-US" sz="1600" dirty="0" smtClean="0">
                <a:latin typeface="Arial" pitchFamily="34" charset="0"/>
                <a:ea typeface="Times New Roman" pitchFamily="18" charset="0"/>
                <a:cs typeface="Arial" pitchFamily="34" charset="0"/>
              </a:rPr>
              <a:t> </a:t>
            </a:r>
            <a:r>
              <a:rPr kumimoji="0" lang="en-U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HTM4.1, CTC</a:t>
            </a:r>
          </a:p>
          <a:p>
            <a:pPr>
              <a:tabLst>
                <a:tab pos="228600" algn="l"/>
                <a:tab pos="457200" algn="l"/>
                <a:tab pos="685800" algn="l"/>
                <a:tab pos="914400" algn="l"/>
              </a:tabLst>
            </a:pPr>
            <a:r>
              <a:rPr lang="en-US" sz="1600" dirty="0">
                <a:latin typeface="Arial" pitchFamily="34" charset="0"/>
                <a:ea typeface="Times New Roman" pitchFamily="18" charset="0"/>
                <a:cs typeface="Arial" pitchFamily="34" charset="0"/>
              </a:rPr>
              <a:t>3 views test case</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7021730" y="1393174"/>
            <a:ext cx="187743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(negative values are gains)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9" descr="PP_orange"/>
          <p:cNvPicPr>
            <a:picLocks noChangeAspect="1" noChangeArrowheads="1"/>
          </p:cNvPicPr>
          <p:nvPr/>
        </p:nvPicPr>
        <p:blipFill>
          <a:blip r:embed="rId3" cstate="print"/>
          <a:srcRect l="74669"/>
          <a:stretch>
            <a:fillRect/>
          </a:stretch>
        </p:blipFill>
        <p:spPr bwMode="auto">
          <a:xfrm>
            <a:off x="8178134" y="5863313"/>
            <a:ext cx="1093787" cy="1082675"/>
          </a:xfrm>
          <a:prstGeom prst="rect">
            <a:avLst/>
          </a:prstGeom>
          <a:noFill/>
          <a:ln w="9525">
            <a:noFill/>
            <a:miter lim="800000"/>
            <a:headEnd/>
            <a:tailEnd/>
          </a:ln>
        </p:spPr>
      </p:pic>
      <p:sp>
        <p:nvSpPr>
          <p:cNvPr id="9" name="Rectangle 8"/>
          <p:cNvSpPr/>
          <p:nvPr/>
        </p:nvSpPr>
        <p:spPr>
          <a:xfrm>
            <a:off x="3143250" y="5893802"/>
            <a:ext cx="4217670" cy="369332"/>
          </a:xfrm>
          <a:prstGeom prst="rect">
            <a:avLst/>
          </a:prstGeom>
        </p:spPr>
        <p:txBody>
          <a:bodyPr wrap="square">
            <a:spAutoFit/>
          </a:bodyPr>
          <a:lstStyle/>
          <a:p>
            <a:r>
              <a:rPr lang="fr-FR" sz="1800" dirty="0" smtClean="0">
                <a:latin typeface="Arial" pitchFamily="34" charset="0"/>
              </a:rPr>
              <a:t>QTL </a:t>
            </a:r>
            <a:r>
              <a:rPr lang="fr-FR" sz="1800" dirty="0" err="1" smtClean="0">
                <a:latin typeface="Arial" pitchFamily="34" charset="0"/>
              </a:rPr>
              <a:t>brings</a:t>
            </a:r>
            <a:r>
              <a:rPr lang="fr-FR" sz="1800" dirty="0" smtClean="0">
                <a:latin typeface="Arial" pitchFamily="34" charset="0"/>
              </a:rPr>
              <a:t> </a:t>
            </a:r>
            <a:r>
              <a:rPr lang="fr-FR" sz="1800" dirty="0" err="1" smtClean="0">
                <a:latin typeface="Arial" pitchFamily="34" charset="0"/>
              </a:rPr>
              <a:t>runtime</a:t>
            </a:r>
            <a:r>
              <a:rPr lang="fr-FR" sz="1800" dirty="0" smtClean="0">
                <a:latin typeface="Arial" pitchFamily="34" charset="0"/>
              </a:rPr>
              <a:t> </a:t>
            </a:r>
            <a:r>
              <a:rPr lang="fr-FR" sz="1800" dirty="0" err="1" smtClean="0">
                <a:latin typeface="Arial" pitchFamily="34" charset="0"/>
              </a:rPr>
              <a:t>savings</a:t>
            </a:r>
            <a:endParaRPr lang="fr-FR" sz="1800" dirty="0">
              <a:latin typeface="Arial" pitchFamily="34" charset="0"/>
            </a:endParaRPr>
          </a:p>
        </p:txBody>
      </p:sp>
      <p:sp>
        <p:nvSpPr>
          <p:cNvPr id="10" name="Right Arrow 9"/>
          <p:cNvSpPr/>
          <p:nvPr/>
        </p:nvSpPr>
        <p:spPr>
          <a:xfrm>
            <a:off x="2061794" y="5826061"/>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293864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222568" y="184150"/>
            <a:ext cx="8487092" cy="984250"/>
          </a:xfrm>
        </p:spPr>
        <p:txBody>
          <a:bodyPr/>
          <a:lstStyle/>
          <a:p>
            <a:pPr eaLnBrk="1" hangingPunct="1"/>
            <a:r>
              <a:rPr lang="fr-FR" b="1" dirty="0" err="1" smtClean="0"/>
              <a:t>Results</a:t>
            </a:r>
            <a:r>
              <a:rPr lang="fr-FR" b="1" dirty="0" smtClean="0"/>
              <a:t>  </a:t>
            </a:r>
            <a:r>
              <a:rPr lang="fr-FR" b="1" dirty="0" err="1" smtClean="0"/>
              <a:t>Summary</a:t>
            </a:r>
            <a:endParaRPr lang="fr-FR" sz="2000" b="1" dirty="0" smtClean="0"/>
          </a:p>
        </p:txBody>
      </p:sp>
      <p:sp>
        <p:nvSpPr>
          <p:cNvPr id="3" name="Rectangle 2"/>
          <p:cNvSpPr/>
          <p:nvPr/>
        </p:nvSpPr>
        <p:spPr>
          <a:xfrm>
            <a:off x="5028990" y="6262513"/>
            <a:ext cx="77760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sp>
        <p:nvSpPr>
          <p:cNvPr id="39" name="Rectangle 38"/>
          <p:cNvSpPr/>
          <p:nvPr/>
        </p:nvSpPr>
        <p:spPr>
          <a:xfrm>
            <a:off x="8826650" y="4271971"/>
            <a:ext cx="317350" cy="5747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49535273"/>
              </p:ext>
            </p:extLst>
          </p:nvPr>
        </p:nvGraphicFramePr>
        <p:xfrm>
          <a:off x="213042" y="1794511"/>
          <a:ext cx="8772282" cy="3644272"/>
        </p:xfrm>
        <a:graphic>
          <a:graphicData uri="http://schemas.openxmlformats.org/drawingml/2006/table">
            <a:tbl>
              <a:tblPr firstRow="1" firstCol="1" bandRow="1">
                <a:tableStyleId>{22838BEF-8BB2-4498-84A7-C5851F593DF1}</a:tableStyleId>
              </a:tblPr>
              <a:tblGrid>
                <a:gridCol w="1190392"/>
                <a:gridCol w="666284"/>
                <a:gridCol w="662568"/>
                <a:gridCol w="756424"/>
                <a:gridCol w="903247"/>
                <a:gridCol w="1022192"/>
                <a:gridCol w="1262875"/>
                <a:gridCol w="756424"/>
                <a:gridCol w="795452"/>
                <a:gridCol w="756424"/>
              </a:tblGrid>
              <a:tr h="475987">
                <a:tc>
                  <a:txBody>
                    <a:bodyPr/>
                    <a:lstStyle/>
                    <a:p>
                      <a:pPr hangingPunct="0">
                        <a:spcBef>
                          <a:spcPts val="680"/>
                        </a:spcBef>
                        <a:spcAft>
                          <a:spcPts val="0"/>
                        </a:spcAft>
                        <a:tabLst>
                          <a:tab pos="228600" algn="l"/>
                          <a:tab pos="457200" algn="l"/>
                          <a:tab pos="685800" algn="l"/>
                          <a:tab pos="914400" algn="l"/>
                        </a:tabLst>
                      </a:pPr>
                      <a:r>
                        <a:rPr lang="en-US" sz="1200" dirty="0">
                          <a:effectLst/>
                          <a:latin typeface="Arial" pitchFamily="34" charset="0"/>
                          <a:cs typeface="Arial" pitchFamily="34" charset="0"/>
                        </a:rPr>
                        <a:t> </a:t>
                      </a:r>
                      <a:endParaRPr lang="fr-FR" sz="1200" dirty="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0</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1</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2</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video only</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synthesized only </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coded &amp; synthesized</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enc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dec time</a:t>
                      </a:r>
                      <a:endParaRPr lang="fr-FR" sz="1200">
                        <a:effectLst/>
                        <a:latin typeface="Arial" pitchFamily="34" charset="0"/>
                        <a:ea typeface="Times New Roman"/>
                        <a:cs typeface="Arial" pitchFamily="34" charset="0"/>
                      </a:endParaRPr>
                    </a:p>
                  </a:txBody>
                  <a:tcPr marL="44450" marR="44450" marT="0" marB="0" anchor="b"/>
                </a:tc>
                <a:tc>
                  <a:txBody>
                    <a:bodyPr/>
                    <a:lstStyle/>
                    <a:p>
                      <a:pPr algn="ct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ren time</a:t>
                      </a:r>
                      <a:endParaRPr lang="fr-FR" sz="1200">
                        <a:effectLst/>
                        <a:latin typeface="Arial" pitchFamily="34" charset="0"/>
                        <a:ea typeface="Times New Roman"/>
                        <a:cs typeface="Arial" pitchFamily="34" charset="0"/>
                      </a:endParaRPr>
                    </a:p>
                  </a:txBody>
                  <a:tcPr marL="44450" marR="44450" marT="0"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Balloons</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94,3%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96,9%</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89,3%</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Kendo</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102,4%</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98,1%</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93,5%</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Newspapercc</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94,8%</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98,3%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87,1%</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GhostTownFly</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91,5%</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102,7%</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116,3%</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PoznanHall2</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-0,6%</a:t>
                      </a:r>
                    </a:p>
                  </a:txBody>
                  <a:tcPr marL="9525" marR="9525" marT="9525" marB="0" anchor="b"/>
                </a:tc>
                <a:tc>
                  <a:txBody>
                    <a:bodyPr/>
                    <a:lstStyle/>
                    <a:p>
                      <a:pPr algn="ctr" fontAlgn="b"/>
                      <a:r>
                        <a:rPr lang="fr-FR" sz="1050" b="0" i="0" u="none" strike="noStrike">
                          <a:solidFill>
                            <a:srgbClr val="000000"/>
                          </a:solidFill>
                          <a:latin typeface="Arial"/>
                        </a:rPr>
                        <a:t>-0,6%</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101,5%</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99,1%</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96,7%</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en-US" sz="1200" b="1" kern="1200">
                          <a:solidFill>
                            <a:schemeClr val="dk1"/>
                          </a:solidFill>
                          <a:effectLst/>
                          <a:latin typeface="Arial" pitchFamily="34" charset="0"/>
                          <a:ea typeface="+mn-ea"/>
                          <a:cs typeface="Arial" pitchFamily="34" charset="0"/>
                        </a:rPr>
                        <a:t>PoznanStreet</a:t>
                      </a:r>
                      <a:endParaRPr lang="fr-FR" sz="1200" b="1" kern="120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92,3%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97,2%</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90,7%</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en-US" sz="1200" b="1" kern="1200" dirty="0" err="1">
                          <a:solidFill>
                            <a:schemeClr val="dk1"/>
                          </a:solidFill>
                          <a:effectLst/>
                          <a:latin typeface="Arial" pitchFamily="34" charset="0"/>
                          <a:ea typeface="+mn-ea"/>
                          <a:cs typeface="Arial" pitchFamily="34" charset="0"/>
                        </a:rPr>
                        <a:t>UndoDancer</a:t>
                      </a:r>
                      <a:endParaRPr lang="fr-FR" sz="1200" b="1" kern="1200" dirty="0">
                        <a:solidFill>
                          <a:schemeClr val="dk1"/>
                        </a:solidFill>
                        <a:effectLst/>
                        <a:latin typeface="Arial" pitchFamily="34" charset="0"/>
                        <a:ea typeface="+mn-ea"/>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a:rPr>
                        <a:t>-0,2%</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89,6%</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96,8%</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101,3%</a:t>
                      </a:r>
                    </a:p>
                  </a:txBody>
                  <a:tcPr marL="9525" marR="9525" marT="9525" marB="0" anchor="b"/>
                </a:tc>
              </a:tr>
              <a:tr h="312366">
                <a:tc>
                  <a:txBody>
                    <a:bodyPr/>
                    <a:lstStyle/>
                    <a:p>
                      <a:pP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1024x768</a:t>
                      </a:r>
                      <a:endParaRPr lang="fr-FR" sz="1200">
                        <a:effectLst/>
                        <a:latin typeface="Arial" pitchFamily="34" charset="0"/>
                        <a:ea typeface="Times New Roman"/>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a:solidFill>
                            <a:srgbClr val="000000"/>
                          </a:solidFill>
                          <a:latin typeface="Arial"/>
                        </a:rPr>
                        <a:t>-0,4%</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97,1%</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97,8%</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89,9%</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fr-FR" sz="1200">
                          <a:effectLst/>
                          <a:latin typeface="Arial" pitchFamily="34" charset="0"/>
                          <a:cs typeface="Arial" pitchFamily="34" charset="0"/>
                        </a:rPr>
                        <a:t>1920x1088</a:t>
                      </a:r>
                      <a:endParaRPr lang="fr-FR" sz="1200">
                        <a:effectLst/>
                        <a:latin typeface="Arial" pitchFamily="34" charset="0"/>
                        <a:ea typeface="Times New Roman"/>
                        <a:cs typeface="Arial" pitchFamily="34" charset="0"/>
                      </a:endParaRPr>
                    </a:p>
                  </a:txBody>
                  <a:tcPr marL="44450" marR="44450" marT="0"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0,0%</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a:rPr>
                        <a:t>-0,3%</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93,6%</a:t>
                      </a:r>
                    </a:p>
                  </a:txBody>
                  <a:tcPr marL="9525" marR="9525" marT="9525" marB="0" anchor="b"/>
                </a:tc>
                <a:tc>
                  <a:txBody>
                    <a:bodyPr/>
                    <a:lstStyle/>
                    <a:p>
                      <a:pPr algn="ctr" fontAlgn="b"/>
                      <a:r>
                        <a:rPr lang="fr-FR" sz="1050" b="0" i="0" u="none" strike="noStrike">
                          <a:solidFill>
                            <a:srgbClr val="000000"/>
                          </a:solidFill>
                          <a:latin typeface="Arial" pitchFamily="34" charset="0"/>
                          <a:cs typeface="Arial" pitchFamily="34" charset="0"/>
                        </a:rPr>
                        <a:t>98,9%</a:t>
                      </a:r>
                    </a:p>
                  </a:txBody>
                  <a:tcPr marL="9525" marR="9525" marT="9525" marB="0" anchor="b"/>
                </a:tc>
                <a:tc>
                  <a:txBody>
                    <a:bodyPr/>
                    <a:lstStyle/>
                    <a:p>
                      <a:pPr algn="ctr" fontAlgn="b"/>
                      <a:r>
                        <a:rPr lang="fr-FR" sz="1050" b="0" i="0" u="none" strike="noStrike" dirty="0">
                          <a:solidFill>
                            <a:srgbClr val="000000"/>
                          </a:solidFill>
                          <a:latin typeface="Arial" pitchFamily="34" charset="0"/>
                          <a:cs typeface="Arial" pitchFamily="34" charset="0"/>
                        </a:rPr>
                        <a:t>100,8%</a:t>
                      </a:r>
                    </a:p>
                  </a:txBody>
                  <a:tcPr marL="9525" marR="9525" marT="9525" marB="0" anchor="b"/>
                </a:tc>
              </a:tr>
              <a:tr h="327241">
                <a:tc>
                  <a:txBody>
                    <a:bodyPr/>
                    <a:lstStyle/>
                    <a:p>
                      <a:pPr hangingPunct="0">
                        <a:spcBef>
                          <a:spcPts val="680"/>
                        </a:spcBef>
                        <a:spcAft>
                          <a:spcPts val="0"/>
                        </a:spcAft>
                        <a:tabLst>
                          <a:tab pos="228600" algn="l"/>
                          <a:tab pos="457200" algn="l"/>
                          <a:tab pos="685800" algn="l"/>
                          <a:tab pos="914400" algn="l"/>
                        </a:tabLst>
                      </a:pPr>
                      <a:r>
                        <a:rPr lang="fr-FR" sz="1800" b="1" dirty="0" err="1">
                          <a:solidFill>
                            <a:schemeClr val="tx2"/>
                          </a:solidFill>
                          <a:effectLst/>
                          <a:latin typeface="Arial" pitchFamily="34" charset="0"/>
                          <a:cs typeface="Arial" pitchFamily="34" charset="0"/>
                        </a:rPr>
                        <a:t>Average</a:t>
                      </a:r>
                      <a:endParaRPr lang="fr-FR" sz="1800" b="1" dirty="0">
                        <a:solidFill>
                          <a:schemeClr val="tx2"/>
                        </a:solidFill>
                        <a:effectLst/>
                        <a:latin typeface="Arial" pitchFamily="34" charset="0"/>
                        <a:ea typeface="Times New Roman"/>
                        <a:cs typeface="Arial" pitchFamily="34" charset="0"/>
                      </a:endParaRPr>
                    </a:p>
                  </a:txBody>
                  <a:tcPr marL="44450" marR="44450" marT="0"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0,0%</a:t>
                      </a:r>
                    </a:p>
                  </a:txBody>
                  <a:tcPr marL="9525" marR="9525" marT="9525" marB="0" anchor="b"/>
                </a:tc>
                <a:tc>
                  <a:txBody>
                    <a:bodyPr/>
                    <a:lstStyle/>
                    <a:p>
                      <a:pPr algn="ctr" fontAlgn="b"/>
                      <a:r>
                        <a:rPr lang="fr-FR" sz="1100" b="1" i="0" u="none" strike="noStrike" dirty="0">
                          <a:solidFill>
                            <a:srgbClr val="000000"/>
                          </a:solidFill>
                          <a:latin typeface="Cambria"/>
                        </a:rPr>
                        <a:t>-0,3%</a:t>
                      </a:r>
                    </a:p>
                  </a:txBody>
                  <a:tcPr marL="9525" marR="9525" marT="9525" marB="0" anchor="b"/>
                </a:tc>
                <a:tc>
                  <a:txBody>
                    <a:bodyPr/>
                    <a:lstStyle/>
                    <a:p>
                      <a:pPr algn="ctr" fontAlgn="b"/>
                      <a:r>
                        <a:rPr lang="fr-FR" sz="1100" b="1" i="0" u="none" strike="noStrike" dirty="0">
                          <a:solidFill>
                            <a:srgbClr val="000000"/>
                          </a:solidFill>
                          <a:latin typeface="Cambria"/>
                        </a:rPr>
                        <a:t>-0,3%</a:t>
                      </a:r>
                    </a:p>
                  </a:txBody>
                  <a:tcPr marL="9525" marR="9525" marT="9525" marB="0" anchor="b"/>
                </a:tc>
                <a:tc>
                  <a:txBody>
                    <a:bodyPr/>
                    <a:lstStyle/>
                    <a:p>
                      <a:pPr algn="ctr" fontAlgn="b"/>
                      <a:r>
                        <a:rPr lang="fr-FR" sz="1100" b="1" i="0" u="none" strike="noStrike" dirty="0">
                          <a:solidFill>
                            <a:srgbClr val="000000"/>
                          </a:solidFill>
                          <a:latin typeface="Cambria"/>
                        </a:rPr>
                        <a:t>95,1%</a:t>
                      </a:r>
                    </a:p>
                  </a:txBody>
                  <a:tcPr marL="9525" marR="9525" marT="9525" marB="0" anchor="b"/>
                </a:tc>
                <a:tc>
                  <a:txBody>
                    <a:bodyPr/>
                    <a:lstStyle/>
                    <a:p>
                      <a:pPr algn="ctr" fontAlgn="b"/>
                      <a:r>
                        <a:rPr lang="fr-FR" sz="1100" b="1" i="0" u="none" strike="noStrike" dirty="0">
                          <a:solidFill>
                            <a:srgbClr val="000000"/>
                          </a:solidFill>
                          <a:latin typeface="Cambria"/>
                        </a:rPr>
                        <a:t>98,4%</a:t>
                      </a:r>
                    </a:p>
                  </a:txBody>
                  <a:tcPr marL="9525" marR="9525" marT="9525" marB="0" anchor="b"/>
                </a:tc>
                <a:tc>
                  <a:txBody>
                    <a:bodyPr/>
                    <a:lstStyle/>
                    <a:p>
                      <a:pPr algn="ctr" fontAlgn="b"/>
                      <a:r>
                        <a:rPr lang="fr-FR" sz="1100" b="1" i="0" u="none" strike="noStrike" dirty="0">
                          <a:solidFill>
                            <a:srgbClr val="000000"/>
                          </a:solidFill>
                          <a:latin typeface="Cambria"/>
                        </a:rPr>
                        <a:t>96,0%</a:t>
                      </a:r>
                    </a:p>
                  </a:txBody>
                  <a:tcPr marL="9525" marR="9525" marT="9525" marB="0" anchor="b"/>
                </a:tc>
              </a:tr>
            </a:tbl>
          </a:graphicData>
        </a:graphic>
      </p:graphicFrame>
      <p:sp>
        <p:nvSpPr>
          <p:cNvPr id="4" name="Rectangle 1"/>
          <p:cNvSpPr>
            <a:spLocks noChangeArrowheads="1"/>
          </p:cNvSpPr>
          <p:nvPr/>
        </p:nvSpPr>
        <p:spPr bwMode="auto">
          <a:xfrm>
            <a:off x="213043" y="920429"/>
            <a:ext cx="2317237"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r>
              <a:rPr lang="en-US" sz="1600" b="1" dirty="0" smtClean="0">
                <a:latin typeface="Arial" pitchFamily="34" charset="0"/>
                <a:ea typeface="Times New Roman" pitchFamily="18" charset="0"/>
                <a:cs typeface="Arial" pitchFamily="34" charset="0"/>
              </a:rPr>
              <a:t>QTL + PC</a:t>
            </a:r>
            <a:r>
              <a:rPr lang="en-US" sz="1600" dirty="0" smtClean="0">
                <a:latin typeface="Arial" pitchFamily="34" charset="0"/>
                <a:ea typeface="Times New Roman" pitchFamily="18" charset="0"/>
                <a:cs typeface="Arial" pitchFamily="34" charset="0"/>
              </a:rPr>
              <a:t> </a:t>
            </a:r>
            <a:r>
              <a:rPr lang="en-US" sz="1600" dirty="0" err="1" smtClean="0">
                <a:latin typeface="Arial" pitchFamily="34" charset="0"/>
                <a:ea typeface="Times New Roman" pitchFamily="18" charset="0"/>
                <a:cs typeface="Arial" pitchFamily="34" charset="0"/>
              </a:rPr>
              <a:t>vs</a:t>
            </a:r>
            <a:r>
              <a:rPr lang="en-US" sz="1600" dirty="0" smtClean="0">
                <a:latin typeface="Arial" pitchFamily="34" charset="0"/>
                <a:ea typeface="Times New Roman" pitchFamily="18" charset="0"/>
                <a:cs typeface="Arial" pitchFamily="34" charset="0"/>
              </a:rPr>
              <a:t> </a:t>
            </a:r>
            <a:r>
              <a:rPr kumimoji="0" lang="en-US" sz="16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QTL only</a:t>
            </a:r>
          </a:p>
          <a:p>
            <a:pPr>
              <a:tabLst>
                <a:tab pos="228600" algn="l"/>
                <a:tab pos="457200" algn="l"/>
                <a:tab pos="685800" algn="l"/>
                <a:tab pos="914400" algn="l"/>
              </a:tabLst>
            </a:pPr>
            <a:r>
              <a:rPr lang="en-US" sz="1600" dirty="0">
                <a:latin typeface="Arial" pitchFamily="34" charset="0"/>
                <a:ea typeface="Times New Roman" pitchFamily="18" charset="0"/>
                <a:cs typeface="Arial" pitchFamily="34" charset="0"/>
              </a:rPr>
              <a:t>3 views test case</a:t>
            </a:r>
          </a:p>
          <a:p>
            <a:pPr marL="0" marR="0" lvl="0" indent="0" algn="l" defTabSz="914400" rtl="0" eaLnBrk="1" fontAlgn="base" latinLnBrk="0" hangingPunct="1">
              <a:lnSpc>
                <a:spcPct val="100000"/>
              </a:lnSpc>
              <a:spcBef>
                <a:spcPct val="0"/>
              </a:spcBef>
              <a:spcAft>
                <a:spcPct val="0"/>
              </a:spcAft>
              <a:buClrTx/>
              <a:buSzTx/>
              <a:buFontTx/>
              <a:buNone/>
              <a:tabLst>
                <a:tab pos="228600" algn="l"/>
                <a:tab pos="457200" algn="l"/>
                <a:tab pos="685800" algn="l"/>
                <a:tab pos="914400" algn="l"/>
              </a:tabLst>
            </a:pPr>
            <a:endParaRPr kumimoji="0" lang="fr-FR" sz="9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4"/>
          <p:cNvSpPr>
            <a:spLocks noChangeArrowheads="1"/>
          </p:cNvSpPr>
          <p:nvPr/>
        </p:nvSpPr>
        <p:spPr bwMode="auto">
          <a:xfrm>
            <a:off x="7021730" y="1393174"/>
            <a:ext cx="1877437"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 pos="457200" algn="l"/>
                <a:tab pos="685800" algn="l"/>
                <a:tab pos="819150" algn="l"/>
                <a:tab pos="914400" algn="l"/>
              </a:tabLst>
            </a:pPr>
            <a:r>
              <a:rPr kumimoji="0" lang="en-US" sz="11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(negative values are gains)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1" name="Picture 9" descr="PP_orange"/>
          <p:cNvPicPr>
            <a:picLocks noChangeAspect="1" noChangeArrowheads="1"/>
          </p:cNvPicPr>
          <p:nvPr/>
        </p:nvPicPr>
        <p:blipFill>
          <a:blip r:embed="rId3" cstate="print"/>
          <a:srcRect l="74669"/>
          <a:stretch>
            <a:fillRect/>
          </a:stretch>
        </p:blipFill>
        <p:spPr bwMode="auto">
          <a:xfrm>
            <a:off x="8178134" y="5863313"/>
            <a:ext cx="1093787" cy="1082675"/>
          </a:xfrm>
          <a:prstGeom prst="rect">
            <a:avLst/>
          </a:prstGeom>
          <a:noFill/>
          <a:ln w="9525">
            <a:noFill/>
            <a:miter lim="800000"/>
            <a:headEnd/>
            <a:tailEnd/>
          </a:ln>
        </p:spPr>
      </p:pic>
      <p:sp>
        <p:nvSpPr>
          <p:cNvPr id="9" name="Rectangle 8"/>
          <p:cNvSpPr/>
          <p:nvPr/>
        </p:nvSpPr>
        <p:spPr>
          <a:xfrm>
            <a:off x="2221670" y="5893802"/>
            <a:ext cx="5802190" cy="646331"/>
          </a:xfrm>
          <a:prstGeom prst="rect">
            <a:avLst/>
          </a:prstGeom>
        </p:spPr>
        <p:txBody>
          <a:bodyPr wrap="square">
            <a:spAutoFit/>
          </a:bodyPr>
          <a:lstStyle/>
          <a:p>
            <a:r>
              <a:rPr lang="fr-FR" sz="1800" dirty="0" smtClean="0">
                <a:latin typeface="Arial" pitchFamily="34" charset="0"/>
              </a:rPr>
              <a:t>Consistent </a:t>
            </a:r>
            <a:r>
              <a:rPr lang="fr-FR" sz="1800" dirty="0" err="1" smtClean="0">
                <a:latin typeface="Arial" pitchFamily="34" charset="0"/>
              </a:rPr>
              <a:t>results</a:t>
            </a:r>
            <a:endParaRPr lang="fr-FR" sz="1800" dirty="0" smtClean="0">
              <a:latin typeface="Arial" pitchFamily="34" charset="0"/>
            </a:endParaRPr>
          </a:p>
          <a:p>
            <a:r>
              <a:rPr lang="fr-FR" sz="1800" dirty="0" smtClean="0">
                <a:latin typeface="Arial" pitchFamily="34" charset="0"/>
              </a:rPr>
              <a:t>PC part </a:t>
            </a:r>
            <a:r>
              <a:rPr lang="fr-FR" sz="1800" dirty="0" err="1" smtClean="0">
                <a:latin typeface="Arial" pitchFamily="34" charset="0"/>
              </a:rPr>
              <a:t>brings</a:t>
            </a:r>
            <a:r>
              <a:rPr lang="fr-FR" sz="1800" dirty="0" smtClean="0">
                <a:latin typeface="Arial" pitchFamily="34" charset="0"/>
              </a:rPr>
              <a:t> BD rate gains, </a:t>
            </a:r>
            <a:r>
              <a:rPr lang="fr-FR" sz="1800" dirty="0" err="1" smtClean="0">
                <a:latin typeface="Arial" pitchFamily="34" charset="0"/>
              </a:rPr>
              <a:t>without</a:t>
            </a:r>
            <a:r>
              <a:rPr lang="fr-FR" sz="1800" dirty="0" smtClean="0">
                <a:latin typeface="Arial" pitchFamily="34" charset="0"/>
              </a:rPr>
              <a:t> </a:t>
            </a:r>
            <a:r>
              <a:rPr lang="fr-FR" sz="1800" dirty="0" err="1" smtClean="0">
                <a:latin typeface="Arial" pitchFamily="34" charset="0"/>
              </a:rPr>
              <a:t>runtime</a:t>
            </a:r>
            <a:r>
              <a:rPr lang="fr-FR" sz="1800" dirty="0" smtClean="0">
                <a:latin typeface="Arial" pitchFamily="34" charset="0"/>
              </a:rPr>
              <a:t> </a:t>
            </a:r>
            <a:r>
              <a:rPr lang="fr-FR" sz="1800" dirty="0" err="1" smtClean="0">
                <a:latin typeface="Arial" pitchFamily="34" charset="0"/>
              </a:rPr>
              <a:t>increase</a:t>
            </a:r>
            <a:endParaRPr lang="fr-FR" sz="1800" dirty="0">
              <a:latin typeface="Arial" pitchFamily="34" charset="0"/>
            </a:endParaRPr>
          </a:p>
        </p:txBody>
      </p:sp>
      <p:sp>
        <p:nvSpPr>
          <p:cNvPr id="10" name="Right Arrow 9"/>
          <p:cNvSpPr/>
          <p:nvPr/>
        </p:nvSpPr>
        <p:spPr>
          <a:xfrm>
            <a:off x="1158824" y="5976215"/>
            <a:ext cx="906698" cy="484632"/>
          </a:xfrm>
          <a:prstGeom prst="rightArrow">
            <a:avLst/>
          </a:prstGeom>
          <a:solidFill>
            <a:schemeClr val="tx2"/>
          </a:solidFill>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dirty="0">
              <a:latin typeface="Arial" pitchFamily="34" charset="0"/>
            </a:endParaRPr>
          </a:p>
        </p:txBody>
      </p:sp>
    </p:spTree>
    <p:extLst>
      <p:ext uri="{BB962C8B-B14F-4D97-AF65-F5344CB8AC3E}">
        <p14:creationId xmlns:p14="http://schemas.microsoft.com/office/powerpoint/2010/main" val="293864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heme/theme1.xml><?xml version="1.0" encoding="utf-8"?>
<a:theme xmlns:a="http://schemas.openxmlformats.org/drawingml/2006/main" name="slides_interne_VF">
  <a:themeElements>
    <a:clrScheme name="slides_interne_VF 2">
      <a:dk1>
        <a:srgbClr val="000000"/>
      </a:dk1>
      <a:lt1>
        <a:srgbClr val="FFFFFF"/>
      </a:lt1>
      <a:dk2>
        <a:srgbClr val="FF6600"/>
      </a:dk2>
      <a:lt2>
        <a:srgbClr val="DDDDDD"/>
      </a:lt2>
      <a:accent1>
        <a:srgbClr val="000000"/>
      </a:accent1>
      <a:accent2>
        <a:srgbClr val="FFFFFF"/>
      </a:accent2>
      <a:accent3>
        <a:srgbClr val="FFFFFF"/>
      </a:accent3>
      <a:accent4>
        <a:srgbClr val="000000"/>
      </a:accent4>
      <a:accent5>
        <a:srgbClr val="AAAAAA"/>
      </a:accent5>
      <a:accent6>
        <a:srgbClr val="E7E7E7"/>
      </a:accent6>
      <a:hlink>
        <a:srgbClr val="FF6600"/>
      </a:hlink>
      <a:folHlink>
        <a:srgbClr val="FF6600"/>
      </a:folHlink>
    </a:clrScheme>
    <a:fontScheme name="slides_interne_VF">
      <a:majorFont>
        <a:latin typeface="Helvetica 65 Medium"/>
        <a:ea typeface=""/>
        <a:cs typeface=""/>
      </a:majorFont>
      <a:minorFont>
        <a:latin typeface="Helvetica 4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lides_interne_VF 1">
        <a:dk1>
          <a:srgbClr val="333333"/>
        </a:dk1>
        <a:lt1>
          <a:srgbClr val="FFFFFF"/>
        </a:lt1>
        <a:dk2>
          <a:srgbClr val="000000"/>
        </a:dk2>
        <a:lt2>
          <a:srgbClr val="FF6600"/>
        </a:lt2>
        <a:accent1>
          <a:srgbClr val="000000"/>
        </a:accent1>
        <a:accent2>
          <a:srgbClr val="FFFFFF"/>
        </a:accent2>
        <a:accent3>
          <a:srgbClr val="AAAAAA"/>
        </a:accent3>
        <a:accent4>
          <a:srgbClr val="DADADA"/>
        </a:accent4>
        <a:accent5>
          <a:srgbClr val="AAAAAA"/>
        </a:accent5>
        <a:accent6>
          <a:srgbClr val="E7E7E7"/>
        </a:accent6>
        <a:hlink>
          <a:srgbClr val="FF6600"/>
        </a:hlink>
        <a:folHlink>
          <a:srgbClr val="FF6600"/>
        </a:folHlink>
      </a:clrScheme>
      <a:clrMap bg1="dk2" tx1="lt1" bg2="dk1" tx2="lt2" accent1="accent1" accent2="accent2" accent3="accent3" accent4="accent4" accent5="accent5" accent6="accent6" hlink="hlink" folHlink="folHlink"/>
    </a:extraClrScheme>
    <a:extraClrScheme>
      <a:clrScheme name="slides_interne_VF 2">
        <a:dk1>
          <a:srgbClr val="000000"/>
        </a:dk1>
        <a:lt1>
          <a:srgbClr val="FFFFFF"/>
        </a:lt1>
        <a:dk2>
          <a:srgbClr val="FF6600"/>
        </a:dk2>
        <a:lt2>
          <a:srgbClr val="DDDDDD"/>
        </a:lt2>
        <a:accent1>
          <a:srgbClr val="000000"/>
        </a:accent1>
        <a:accent2>
          <a:srgbClr val="FFFFFF"/>
        </a:accent2>
        <a:accent3>
          <a:srgbClr val="FFFFFF"/>
        </a:accent3>
        <a:accent4>
          <a:srgbClr val="000000"/>
        </a:accent4>
        <a:accent5>
          <a:srgbClr val="AAAAAA"/>
        </a:accent5>
        <a:accent6>
          <a:srgbClr val="E7E7E7"/>
        </a:accent6>
        <a:hlink>
          <a:srgbClr val="FF6600"/>
        </a:hlink>
        <a:folHlink>
          <a:srgbClr val="FF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6086</TotalTime>
  <Words>1629</Words>
  <Application>Microsoft Office PowerPoint</Application>
  <PresentationFormat>On-screen Show (4:3)</PresentationFormat>
  <Paragraphs>658</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slides_interne_VF</vt:lpstr>
      <vt:lpstr>Depth Quadtree Prediction for HTM</vt:lpstr>
      <vt:lpstr>Introduction</vt:lpstr>
      <vt:lpstr>Predictive depth QT coding (1/2)</vt:lpstr>
      <vt:lpstr>Predictive Depth QT Coding (2/2)</vt:lpstr>
      <vt:lpstr>Predictive Depth QT Encoding</vt:lpstr>
      <vt:lpstr>Parsing Dependency</vt:lpstr>
      <vt:lpstr>Experimental Results</vt:lpstr>
      <vt:lpstr>Experimental Results</vt:lpstr>
      <vt:lpstr>Results  Summary</vt:lpstr>
      <vt:lpstr>Conclusion</vt:lpstr>
      <vt:lpstr>PowerPoint Presentation</vt:lpstr>
      <vt:lpstr>Analysis: Where do the gains come from?</vt:lpstr>
      <vt:lpstr>Analysis: Why are Coded+Synthesized and Synthesized only results not coherent in QTL and QTL+PC</vt:lpstr>
      <vt:lpstr>Analysis: Why do we have a PSNR drop on synthesized views</vt:lpstr>
    </vt:vector>
  </TitlesOfParts>
  <Company>France Télécom Division R&amp;D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Réunion de coordination Normalisation VIDEO</dc:title>
  <dc:creator>TENIOU Gilles</dc:creator>
  <cp:lastModifiedBy>juuj7350</cp:lastModifiedBy>
  <cp:revision>194</cp:revision>
  <cp:lastPrinted>2006-12-08T11:02:13Z</cp:lastPrinted>
  <dcterms:created xsi:type="dcterms:W3CDTF">2009-10-15T13:26:07Z</dcterms:created>
  <dcterms:modified xsi:type="dcterms:W3CDTF">2012-10-15T06:04:48Z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-1732844600</vt:i4>
  </property>
  <property fmtid="{D5CDD505-2E9C-101B-9397-08002B2CF9AE}" pid="4" name="_EmailSubject">
    <vt:lpwstr>B068</vt:lpwstr>
  </property>
  <property fmtid="{D5CDD505-2E9C-101B-9397-08002B2CF9AE}" pid="5" name="_AuthorEmail">
    <vt:lpwstr>elie.mora@orange.com</vt:lpwstr>
  </property>
  <property fmtid="{D5CDD505-2E9C-101B-9397-08002B2CF9AE}" pid="6" name="_AuthorEmailDisplayName">
    <vt:lpwstr>MORA Elie OLNC/OLPS</vt:lpwstr>
  </property>
</Properties>
</file>