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15" r:id="rId2"/>
    <p:sldId id="409" r:id="rId3"/>
    <p:sldId id="398" r:id="rId4"/>
    <p:sldId id="404" r:id="rId5"/>
    <p:sldId id="403" r:id="rId6"/>
    <p:sldId id="399" r:id="rId7"/>
    <p:sldId id="397" r:id="rId8"/>
    <p:sldId id="391" r:id="rId9"/>
    <p:sldId id="394" r:id="rId10"/>
    <p:sldId id="408" r:id="rId11"/>
    <p:sldId id="405" r:id="rId1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8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56" autoAdjust="0"/>
  </p:normalViewPr>
  <p:slideViewPr>
    <p:cSldViewPr snapToGrid="0">
      <p:cViewPr>
        <p:scale>
          <a:sx n="44" d="100"/>
          <a:sy n="44" d="100"/>
        </p:scale>
        <p:origin x="-213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194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36F13-3573-46B9-8394-8E08467E681D}" type="doc">
      <dgm:prSet loTypeId="urn:microsoft.com/office/officeart/2005/8/layout/vList2" loCatId="list" qsTypeId="urn:microsoft.com/office/officeart/2009/2/quickstyle/3d8" qsCatId="3D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74737136-7A08-43A8-9407-782788D70EFF}">
      <dgm:prSet phldrT="[Text]" custT="1"/>
      <dgm:spPr/>
      <dgm:t>
        <a:bodyPr/>
        <a:lstStyle/>
        <a:p>
          <a:r>
            <a:rPr lang="en-US" altLang="zh-CN" sz="2800" dirty="0" smtClean="0"/>
            <a:t>Bug-fix for RQT off, More reasonable for AMP</a:t>
          </a:r>
          <a:endParaRPr lang="zh-CN" altLang="en-US" sz="2800" dirty="0"/>
        </a:p>
      </dgm:t>
    </dgm:pt>
    <dgm:pt modelId="{8713D561-D2BA-442A-9A8B-E49BF133D7B0}" type="parTrans" cxnId="{5EA1AB36-5EFF-40B7-8DB0-60EE8AEBBD92}">
      <dgm:prSet/>
      <dgm:spPr/>
      <dgm:t>
        <a:bodyPr/>
        <a:lstStyle/>
        <a:p>
          <a:endParaRPr lang="zh-CN" altLang="en-US"/>
        </a:p>
      </dgm:t>
    </dgm:pt>
    <dgm:pt modelId="{50BE13B1-77E7-45FA-B8F2-C617F290867E}" type="sibTrans" cxnId="{5EA1AB36-5EFF-40B7-8DB0-60EE8AEBBD92}">
      <dgm:prSet/>
      <dgm:spPr/>
      <dgm:t>
        <a:bodyPr/>
        <a:lstStyle/>
        <a:p>
          <a:endParaRPr lang="zh-CN" altLang="en-US"/>
        </a:p>
      </dgm:t>
    </dgm:pt>
    <dgm:pt modelId="{886C2A85-25F5-440D-9966-AB4376B49CE7}" type="pres">
      <dgm:prSet presAssocID="{B7436F13-3573-46B9-8394-8E08467E68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8EC76E6-56EB-44A7-BF6B-CB92D917607E}" type="pres">
      <dgm:prSet presAssocID="{74737136-7A08-43A8-9407-782788D70EFF}" presName="parentText" presStyleLbl="node1" presStyleIdx="0" presStyleCnt="1" custLinFactNeighborX="-1209" custLinFactNeighborY="69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728506D-13D5-4409-A716-79F9B2390FF0}" type="presOf" srcId="{74737136-7A08-43A8-9407-782788D70EFF}" destId="{48EC76E6-56EB-44A7-BF6B-CB92D917607E}" srcOrd="0" destOrd="0" presId="urn:microsoft.com/office/officeart/2005/8/layout/vList2"/>
    <dgm:cxn modelId="{52AE8B70-C5CF-4F19-9DD4-F8F21A68A0A8}" type="presOf" srcId="{B7436F13-3573-46B9-8394-8E08467E681D}" destId="{886C2A85-25F5-440D-9966-AB4376B49CE7}" srcOrd="0" destOrd="0" presId="urn:microsoft.com/office/officeart/2005/8/layout/vList2"/>
    <dgm:cxn modelId="{5EA1AB36-5EFF-40B7-8DB0-60EE8AEBBD92}" srcId="{B7436F13-3573-46B9-8394-8E08467E681D}" destId="{74737136-7A08-43A8-9407-782788D70EFF}" srcOrd="0" destOrd="0" parTransId="{8713D561-D2BA-442A-9A8B-E49BF133D7B0}" sibTransId="{50BE13B1-77E7-45FA-B8F2-C617F290867E}"/>
    <dgm:cxn modelId="{AFE5244F-619B-4A12-83DB-DC60A0B722DD}" type="presParOf" srcId="{886C2A85-25F5-440D-9966-AB4376B49CE7}" destId="{48EC76E6-56EB-44A7-BF6B-CB92D91760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C76E6-56EB-44A7-BF6B-CB92D917607E}">
      <dsp:nvSpPr>
        <dsp:cNvPr id="0" name=""/>
        <dsp:cNvSpPr/>
      </dsp:nvSpPr>
      <dsp:spPr>
        <a:xfrm>
          <a:off x="0" y="1026281"/>
          <a:ext cx="8634550" cy="12168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800" kern="1200" dirty="0" smtClean="0"/>
            <a:t>Bug-fix for RQT off, More reasonable for AMP</a:t>
          </a:r>
          <a:endParaRPr lang="zh-CN" altLang="en-US" sz="2800" kern="1200" dirty="0"/>
        </a:p>
      </dsp:txBody>
      <dsp:txXfrm>
        <a:off x="59399" y="1085680"/>
        <a:ext cx="851575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74F84-B9FD-43F7-B10C-24756CB7A5EE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7AA23-84C9-474A-AA6D-847FF39610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18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B3198B-7D91-4995-BAF3-C2FE948C693E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0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"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QuadtreeTUMaxDepthInter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equal to 1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04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65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zh-CN" sz="1800" b="0" kern="0" dirty="0" smtClean="0">
              <a:solidFill>
                <a:srgbClr val="000000"/>
              </a:solidFill>
              <a:latin typeface="Neo Sans Inte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04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9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85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 userDrawn="1"/>
        </p:nvGrpSpPr>
        <p:grpSpPr bwMode="auto">
          <a:xfrm>
            <a:off x="3952875" y="-21653500"/>
            <a:ext cx="5191125" cy="28511500"/>
            <a:chOff x="528" y="526"/>
            <a:chExt cx="1115" cy="6123"/>
          </a:xfrm>
        </p:grpSpPr>
        <p:sp>
          <p:nvSpPr>
            <p:cNvPr id="5" name="Rectangle 27"/>
            <p:cNvSpPr>
              <a:spLocks noChangeArrowheads="1"/>
            </p:cNvSpPr>
            <p:nvPr/>
          </p:nvSpPr>
          <p:spPr bwMode="auto">
            <a:xfrm>
              <a:off x="528" y="526"/>
              <a:ext cx="1115" cy="1115"/>
            </a:xfrm>
            <a:prstGeom prst="rect">
              <a:avLst/>
            </a:prstGeom>
            <a:solidFill>
              <a:srgbClr val="0860A8">
                <a:alpha val="70000"/>
              </a:srgbClr>
            </a:solidFill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Clr>
                  <a:prstClr val="black"/>
                </a:buClr>
                <a:buFont typeface="Wingdings" pitchFamily="2" charset="2"/>
                <a:buNone/>
                <a:defRPr/>
              </a:pPr>
              <a:endParaRPr lang="en-US" sz="2000">
                <a:solidFill>
                  <a:prstClr val="black"/>
                </a:solidFill>
              </a:endParaRPr>
            </a:p>
          </p:txBody>
        </p:sp>
        <p:sp>
          <p:nvSpPr>
            <p:cNvPr id="6" name="Freeform 28"/>
            <p:cNvSpPr>
              <a:spLocks/>
            </p:cNvSpPr>
            <p:nvPr/>
          </p:nvSpPr>
          <p:spPr bwMode="auto">
            <a:xfrm>
              <a:off x="528" y="5176"/>
              <a:ext cx="1115" cy="14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92"/>
                </a:cxn>
                <a:cxn ang="0">
                  <a:pos x="0" y="1392"/>
                </a:cxn>
                <a:cxn ang="0">
                  <a:pos x="0" y="1392"/>
                </a:cxn>
                <a:cxn ang="0">
                  <a:pos x="472" y="1864"/>
                </a:cxn>
                <a:cxn ang="0">
                  <a:pos x="472" y="0"/>
                </a:cxn>
                <a:cxn ang="0">
                  <a:pos x="0" y="0"/>
                </a:cxn>
              </a:cxnLst>
              <a:rect l="0" t="0" r="r" b="b"/>
              <a:pathLst>
                <a:path w="472" h="1864">
                  <a:moveTo>
                    <a:pt x="0" y="0"/>
                  </a:moveTo>
                  <a:cubicBezTo>
                    <a:pt x="0" y="1392"/>
                    <a:pt x="0" y="1392"/>
                    <a:pt x="0" y="1392"/>
                  </a:cubicBezTo>
                  <a:cubicBezTo>
                    <a:pt x="0" y="1392"/>
                    <a:pt x="0" y="1392"/>
                    <a:pt x="0" y="1392"/>
                  </a:cubicBezTo>
                  <a:cubicBezTo>
                    <a:pt x="0" y="1392"/>
                    <a:pt x="0" y="1392"/>
                    <a:pt x="0" y="1392"/>
                  </a:cubicBezTo>
                  <a:cubicBezTo>
                    <a:pt x="0" y="1653"/>
                    <a:pt x="211" y="1864"/>
                    <a:pt x="472" y="1864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860A8">
                <a:alpha val="70000"/>
              </a:srgbClr>
            </a:solidFill>
            <a:ln w="38100" cmpd="sng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lnSpc>
                  <a:spcPct val="95000"/>
                </a:lnSpc>
                <a:spcBef>
                  <a:spcPct val="30000"/>
                </a:spcBef>
                <a:buClr>
                  <a:prstClr val="black"/>
                </a:buClr>
                <a:buFont typeface="Wingdings" pitchFamily="2" charset="2"/>
                <a:buNone/>
                <a:defRPr/>
              </a:pPr>
              <a:endParaRPr 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62738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fld id="{30F61CC5-275D-47B1-9AEB-DB70208A2121}" type="slidenum">
              <a:rPr lang="en-US" sz="1000" b="0">
                <a:solidFill>
                  <a:prstClr val="white"/>
                </a:solidFill>
                <a:latin typeface="Arial" charset="0"/>
              </a:rPr>
              <a:pPr algn="r" eaLnBrk="1" hangingPunct="1">
                <a:defRPr/>
              </a:pPr>
              <a:t>‹#›</a:t>
            </a:fld>
            <a:endParaRPr lang="en-US" sz="1000" b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2738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fld id="{2FB875F5-A137-4689-A7C3-756F8DF2E047}" type="slidenum">
              <a:rPr lang="en-US" sz="1000" b="0">
                <a:solidFill>
                  <a:prstClr val="white"/>
                </a:solidFill>
                <a:latin typeface="Arial" charset="0"/>
              </a:rPr>
              <a:pPr algn="r" eaLnBrk="1" hangingPunct="1">
                <a:defRPr/>
              </a:pPr>
              <a:t>‹#›</a:t>
            </a:fld>
            <a:endParaRPr lang="en-US" sz="1000" b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0" name="Picture 11" descr="intel_rgb_100-lg"/>
          <p:cNvPicPr>
            <a:picLocks noChangeAspect="1" noChangeArrowheads="1"/>
          </p:cNvPicPr>
          <p:nvPr userDrawn="1"/>
        </p:nvPicPr>
        <p:blipFill>
          <a:blip r:embed="rId3" cstate="print">
            <a:lum bright="80000"/>
          </a:blip>
          <a:srcRect/>
          <a:stretch>
            <a:fillRect/>
          </a:stretch>
        </p:blipFill>
        <p:spPr bwMode="invGray">
          <a:xfrm>
            <a:off x="7246938" y="111125"/>
            <a:ext cx="18081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3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3681413" y="2130425"/>
            <a:ext cx="4964112" cy="1470025"/>
          </a:xfrm>
        </p:spPr>
        <p:txBody>
          <a:bodyPr/>
          <a:lstStyle>
            <a:lvl1pPr algn="r" rtl="0" eaLnBrk="1" fontAlgn="base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defRPr lang="en-US" sz="4400" b="1" dirty="0">
                <a:solidFill>
                  <a:srgbClr val="FFFFFF"/>
                </a:solidFill>
                <a:latin typeface="Neo Sans Intel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7134" name="Rectangle 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676650" y="3886200"/>
            <a:ext cx="4968875" cy="1752600"/>
          </a:xfrm>
        </p:spPr>
        <p:txBody>
          <a:bodyPr anchorCtr="0"/>
          <a:lstStyle>
            <a:lvl1pPr marL="0" indent="0" algn="r">
              <a:buFontTx/>
              <a:buNone/>
              <a:defRPr lang="en-US" sz="2400" dirty="0">
                <a:solidFill>
                  <a:schemeClr val="tx1"/>
                </a:solidFill>
                <a:latin typeface="Neo Sans Intel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60120"/>
            <a:ext cx="4038600" cy="5311712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60120"/>
            <a:ext cx="4038600" cy="5311712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4904" y="960120"/>
            <a:ext cx="2697480" cy="5290376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0880" y="960120"/>
            <a:ext cx="2697480" cy="5290376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/>
          </p:nvPr>
        </p:nvSpPr>
        <p:spPr>
          <a:xfrm>
            <a:off x="6089904" y="960120"/>
            <a:ext cx="2697480" cy="5290376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62406"/>
            <a:ext cx="4038600" cy="2532888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62406"/>
            <a:ext cx="4038600" cy="2532888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454152" y="3711702"/>
            <a:ext cx="4038600" cy="2532888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45152" y="3711702"/>
            <a:ext cx="4038600" cy="2532888"/>
          </a:xfrm>
          <a:ln>
            <a:solidFill>
              <a:srgbClr val="0860A8"/>
            </a:solidFill>
          </a:ln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154177"/>
            <a:ext cx="8230466" cy="81874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074"/>
            <a:ext cx="8229600" cy="5254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reak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505" y="2537176"/>
            <a:ext cx="7412990" cy="57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white">
          <a:xfrm>
            <a:off x="1379538" y="701866"/>
            <a:ext cx="7764462" cy="53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3000"/>
              </a:lnSpc>
              <a:buClr>
                <a:srgbClr val="FFFFFF"/>
              </a:buClr>
              <a:buSzPct val="100000"/>
              <a:buFont typeface="Arial" pitchFamily="34" charset="0"/>
              <a:buNone/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738847" y="1360628"/>
            <a:ext cx="7680961" cy="3255263"/>
          </a:xfrm>
          <a:prstGeom prst="rect">
            <a:avLst/>
          </a:prstGeom>
          <a:solidFill>
            <a:srgbClr val="0860A8">
              <a:alpha val="70000"/>
            </a:srgbClr>
          </a:solidFill>
          <a:ln w="38100" cmpd="sng">
            <a:noFill/>
            <a:round/>
            <a:headEnd/>
            <a:tailEnd/>
          </a:ln>
        </p:spPr>
        <p:txBody>
          <a:bodyPr/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black"/>
              </a:buClr>
              <a:buSzTx/>
              <a:buFont typeface="Wingdings" pitchFamily="2" charset="2"/>
              <a:buNone/>
              <a:tabLst/>
              <a:defRPr/>
            </a:pPr>
            <a:endParaRPr lang="en-US" sz="2000" b="1" kern="1200" smtClean="0">
              <a:solidFill>
                <a:prstClr val="black"/>
              </a:solidFill>
              <a:latin typeface="Verdana"/>
              <a:ea typeface="+mn-ea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62738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fld id="{30F61CC5-275D-47B1-9AEB-DB70208A2121}" type="slidenum">
              <a:rPr lang="en-US" sz="1000" b="0">
                <a:solidFill>
                  <a:prstClr val="white"/>
                </a:solidFill>
                <a:latin typeface="Arial" charset="0"/>
              </a:rPr>
              <a:pPr algn="r" eaLnBrk="1" hangingPunct="1">
                <a:defRPr/>
              </a:pPr>
              <a:t>‹#›</a:t>
            </a:fld>
            <a:endParaRPr lang="en-US" sz="1000" b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2738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fld id="{2FB875F5-A137-4689-A7C3-756F8DF2E047}" type="slidenum">
              <a:rPr lang="en-US" sz="1000" b="0">
                <a:solidFill>
                  <a:prstClr val="white"/>
                </a:solidFill>
                <a:latin typeface="Arial" charset="0"/>
              </a:rPr>
              <a:pPr algn="r" eaLnBrk="1" hangingPunct="1">
                <a:defRPr/>
              </a:pPr>
              <a:t>‹#›</a:t>
            </a:fld>
            <a:endParaRPr lang="en-US" sz="1000" b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0" name="Picture 11" descr="intel_rgb_100-lg"/>
          <p:cNvPicPr>
            <a:picLocks noChangeAspect="1" noChangeArrowheads="1"/>
          </p:cNvPicPr>
          <p:nvPr userDrawn="1"/>
        </p:nvPicPr>
        <p:blipFill>
          <a:blip r:embed="rId3" cstate="print">
            <a:lum bright="80000"/>
          </a:blip>
          <a:srcRect/>
          <a:stretch>
            <a:fillRect/>
          </a:stretch>
        </p:blipFill>
        <p:spPr bwMode="invGray">
          <a:xfrm>
            <a:off x="7246938" y="111125"/>
            <a:ext cx="18081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3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1192377" y="2349881"/>
            <a:ext cx="6781189" cy="1470025"/>
          </a:xfrm>
        </p:spPr>
        <p:txBody>
          <a:bodyPr/>
          <a:lstStyle>
            <a:lvl1pPr algn="r">
              <a:defRPr lang="en-US" sz="3200" b="1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2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8" name="Picture 8" descr="intel_rgb_100-lg"/>
          <p:cNvPicPr>
            <a:picLocks noChangeAspect="1" noChangeArrowheads="1"/>
          </p:cNvPicPr>
          <p:nvPr/>
        </p:nvPicPr>
        <p:blipFill>
          <a:blip r:embed="rId3" cstate="print">
            <a:lum bright="80000"/>
          </a:blip>
          <a:srcRect/>
          <a:stretch>
            <a:fillRect/>
          </a:stretch>
        </p:blipFill>
        <p:spPr bwMode="invGray">
          <a:xfrm>
            <a:off x="7246938" y="111125"/>
            <a:ext cx="1808162" cy="1368425"/>
          </a:xfrm>
          <a:prstGeom prst="rect">
            <a:avLst/>
          </a:prstGeom>
          <a:noFill/>
        </p:spPr>
      </p:pic>
      <p:pic>
        <p:nvPicPr>
          <p:cNvPr id="8" name="Picture 36" descr="I-device-6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8113" y="0"/>
            <a:ext cx="5195887" cy="6878638"/>
          </a:xfrm>
          <a:prstGeom prst="rect">
            <a:avLst/>
          </a:prstGeom>
          <a:noFill/>
        </p:spPr>
      </p:pic>
      <p:sp>
        <p:nvSpPr>
          <p:cNvPr id="1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962400" y="1524000"/>
            <a:ext cx="4683125" cy="2076450"/>
          </a:xfrm>
        </p:spPr>
        <p:txBody>
          <a:bodyPr/>
          <a:lstStyle>
            <a:lvl1pPr algn="r">
              <a:defRPr sz="3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419600" y="3886200"/>
            <a:ext cx="4225925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/>
          <p:cNvSpPr>
            <a:spLocks noChangeArrowheads="1"/>
          </p:cNvSpPr>
          <p:nvPr/>
        </p:nvSpPr>
        <p:spPr bwMode="invGray">
          <a:xfrm>
            <a:off x="3175" y="6313018"/>
            <a:ext cx="9140825" cy="544982"/>
          </a:xfrm>
          <a:prstGeom prst="rect">
            <a:avLst/>
          </a:prstGeom>
          <a:solidFill>
            <a:srgbClr val="1F497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95000"/>
              </a:lnSpc>
              <a:spcBef>
                <a:spcPct val="30000"/>
              </a:spcBef>
              <a:spcAft>
                <a:spcPts val="0"/>
              </a:spcAft>
              <a:buClr>
                <a:prstClr val="blac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o Sans Inte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173" y="154178"/>
            <a:ext cx="8230466" cy="57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4100" name="Picture 4" descr="Intel_whit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502533" y="6392148"/>
            <a:ext cx="567371" cy="378247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5197" y="6446179"/>
            <a:ext cx="402674" cy="30777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fld id="{E8238623-26DB-4906-9F88-C986B52254FF}" type="slidenum">
              <a:rPr lang="en-US" sz="1400" b="0">
                <a:latin typeface="Arial" charset="0"/>
              </a:rPr>
              <a:pPr eaLnBrk="1" hangingPunct="1"/>
              <a:t>‹#›</a:t>
            </a:fld>
            <a:endParaRPr lang="en-US" sz="1400" b="0" dirty="0">
              <a:latin typeface="Arial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2960"/>
            <a:ext cx="8229600" cy="547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</a:t>
            </a:r>
          </a:p>
          <a:p>
            <a:pPr lvl="4"/>
            <a:r>
              <a:rPr lang="en-US" dirty="0" smtClean="0"/>
              <a:t>Fifth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629464" y="6449531"/>
            <a:ext cx="232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JCT3V-B0065</a:t>
            </a:r>
            <a:endParaRPr lang="zh-CN" alt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3" r:id="rId3"/>
    <p:sldLayoutId id="2147483657" r:id="rId4"/>
    <p:sldLayoutId id="2147483658" r:id="rId5"/>
    <p:sldLayoutId id="2147483672" r:id="rId6"/>
    <p:sldLayoutId id="2147483655" r:id="rId7"/>
    <p:sldLayoutId id="2147483670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200" b="1">
          <a:solidFill>
            <a:srgbClr val="0860A8"/>
          </a:solidFill>
          <a:latin typeface="Neo Sans Intel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defRPr sz="3600" b="1">
          <a:solidFill>
            <a:schemeClr val="tx1"/>
          </a:solidFill>
          <a:latin typeface="Verdana" pitchFamily="34" charset="0"/>
        </a:defRPr>
      </a:lvl9pPr>
    </p:titleStyle>
    <p:bodyStyle>
      <a:lvl1pPr marL="231775" indent="-23177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2000">
          <a:solidFill>
            <a:srgbClr val="000000"/>
          </a:solidFill>
          <a:latin typeface="Neo Sans Intel" pitchFamily="34" charset="0"/>
          <a:ea typeface="+mn-ea"/>
          <a:cs typeface="+mn-cs"/>
        </a:defRPr>
      </a:lvl1pPr>
      <a:lvl2pPr marL="627063" indent="-2809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25000"/>
        <a:buFont typeface="Times" charset="0"/>
        <a:buChar char="–"/>
        <a:defRPr>
          <a:solidFill>
            <a:srgbClr val="000000"/>
          </a:solidFill>
          <a:latin typeface="Neo Sans Intel" pitchFamily="34" charset="0"/>
        </a:defRPr>
      </a:lvl2pPr>
      <a:lvl3pPr marL="968375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Verdana" pitchFamily="34" charset="0"/>
        <a:buChar char="•"/>
        <a:defRPr sz="1600">
          <a:solidFill>
            <a:srgbClr val="000000"/>
          </a:solidFill>
          <a:latin typeface="Neo Sans Intel" pitchFamily="34" charset="0"/>
        </a:defRPr>
      </a:lvl3pPr>
      <a:lvl4pPr marL="1309688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Times" charset="0"/>
        <a:buChar char="–"/>
        <a:defRPr sz="1400">
          <a:solidFill>
            <a:srgbClr val="000000"/>
          </a:solidFill>
          <a:latin typeface="Neo Sans Intel" pitchFamily="34" charset="0"/>
        </a:defRPr>
      </a:lvl4pPr>
      <a:lvl5pPr marL="1719263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Verdana" pitchFamily="34" charset="0"/>
        <a:buChar char="•"/>
        <a:defRPr sz="1200">
          <a:solidFill>
            <a:srgbClr val="000000"/>
          </a:solidFill>
          <a:latin typeface="Neo Sans Intel" pitchFamily="34" charset="0"/>
        </a:defRPr>
      </a:lvl5pPr>
      <a:lvl6pPr marL="2176463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Verdana" pitchFamily="34" charset="0"/>
        <a:buChar char="•"/>
        <a:defRPr sz="1200">
          <a:solidFill>
            <a:schemeClr val="tx1"/>
          </a:solidFill>
          <a:latin typeface="+mn-lt"/>
        </a:defRPr>
      </a:lvl6pPr>
      <a:lvl7pPr marL="2633663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Verdana" pitchFamily="34" charset="0"/>
        <a:buChar char="•"/>
        <a:defRPr sz="1200">
          <a:solidFill>
            <a:schemeClr val="tx1"/>
          </a:solidFill>
          <a:latin typeface="+mn-lt"/>
        </a:defRPr>
      </a:lvl7pPr>
      <a:lvl8pPr marL="3090863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Verdana" pitchFamily="34" charset="0"/>
        <a:buChar char="•"/>
        <a:defRPr sz="1200">
          <a:solidFill>
            <a:schemeClr val="tx1"/>
          </a:solidFill>
          <a:latin typeface="+mn-lt"/>
        </a:defRPr>
      </a:lvl8pPr>
      <a:lvl9pPr marL="3548063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Font typeface="Verdana" pitchFamily="34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6957" y="925197"/>
            <a:ext cx="8663940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5000"/>
              </a:lnSpc>
              <a:spcBef>
                <a:spcPct val="25000"/>
              </a:spcBef>
              <a:defRPr/>
            </a:pPr>
            <a:r>
              <a:rPr kumimoji="0" lang="en-US" sz="6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Neo Sans Intel" pitchFamily="34" charset="0"/>
                <a:ea typeface="+mj-ea"/>
                <a:cs typeface="+mj-cs"/>
              </a:rPr>
              <a:t/>
            </a:r>
            <a:br>
              <a:rPr kumimoji="0" lang="en-US" sz="6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Neo Sans Intel" pitchFamily="34" charset="0"/>
                <a:ea typeface="+mj-ea"/>
                <a:cs typeface="+mj-cs"/>
              </a:rPr>
            </a:br>
            <a:r>
              <a:rPr lang="en-US" altLang="zh-CN" sz="4400" kern="0" dirty="0" smtClean="0">
                <a:latin typeface="Neo Sans Intel" pitchFamily="34" charset="0"/>
              </a:rPr>
              <a:t>JCT3V-B0065:</a:t>
            </a:r>
          </a:p>
          <a:p>
            <a:pPr lvl="0" eaLnBrk="1" hangingPunct="1">
              <a:lnSpc>
                <a:spcPct val="85000"/>
              </a:lnSpc>
              <a:spcBef>
                <a:spcPct val="25000"/>
              </a:spcBef>
              <a:defRPr/>
            </a:pPr>
            <a:r>
              <a:rPr lang="en-US" sz="4400" kern="0" dirty="0" smtClean="0">
                <a:latin typeface="Neo Sans Intel" pitchFamily="34" charset="0"/>
                <a:ea typeface="+mj-ea"/>
                <a:cs typeface="+mj-cs"/>
              </a:rPr>
              <a:t>On Motion Parameter Inheritance Improvement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Neo Sans Intel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134514" y="4020946"/>
            <a:ext cx="4848000" cy="94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 algn="l" eaLnBrk="1" hangingPunct="1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kern="0" dirty="0" smtClean="0">
                <a:latin typeface="Neo Sans Intel" pitchFamily="34" charset="0"/>
                <a:cs typeface="+mn-cs"/>
              </a:rPr>
              <a:t>Chiu Yi-jen, Deng Zhipin, Xu Lidong, Zhang Wenhao, Han Yu, Cai Xiaoxia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latin typeface="Neo Sans Intel" pitchFamily="34" charset="0"/>
                <a:cs typeface="+mn-cs"/>
              </a:rPr>
              <a:t> </a:t>
            </a:r>
            <a:r>
              <a:rPr lang="en-US" sz="1000" kern="0" dirty="0" smtClean="0">
                <a:latin typeface="Neo Sans Intel" pitchFamily="34" charset="0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kern="0" dirty="0" smtClean="0">
                <a:latin typeface="Neo Sans Intel" pitchFamily="34" charset="0"/>
                <a:cs typeface="+mn-cs"/>
              </a:rPr>
              <a:t>                       </a:t>
            </a:r>
            <a:r>
              <a:rPr lang="en-US" sz="2800" kern="0" dirty="0" smtClean="0">
                <a:latin typeface="Neo Sans Intel" pitchFamily="34" charset="0"/>
                <a:cs typeface="+mn-cs"/>
              </a:rPr>
              <a:t>Intel Corporation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eo Sans Intel" pitchFamily="34" charset="0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eo Sans Intel" pitchFamily="34" charset="0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00502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1384663" y="2553789"/>
            <a:ext cx="5693319" cy="1752600"/>
          </a:xfrm>
        </p:spPr>
        <p:txBody>
          <a:bodyPr/>
          <a:lstStyle/>
          <a:p>
            <a:r>
              <a:rPr lang="en-US" altLang="zh-CN" sz="8800" dirty="0" smtClean="0"/>
              <a:t>Thank You!</a:t>
            </a:r>
            <a:endParaRPr lang="zh-CN" altLang="en-US" sz="8800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474617" y="4646023"/>
            <a:ext cx="7663543" cy="2076450"/>
          </a:xfrm>
        </p:spPr>
        <p:txBody>
          <a:bodyPr/>
          <a:lstStyle/>
          <a:p>
            <a:r>
              <a:rPr lang="en-US" altLang="zh-CN" dirty="0" smtClean="0"/>
              <a:t>We thank Huawei for </a:t>
            </a:r>
            <a:r>
              <a:rPr lang="en-US" altLang="zh-CN" dirty="0" smtClean="0"/>
              <a:t>the cross-check!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509211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Proposed Solution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950"/>
            <a:ext cx="9143999" cy="376403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#if INTEL_FIX_MPI_BUG</a:t>
            </a:r>
          </a:p>
          <a:p>
            <a:pPr marL="0" indent="0"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if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rpcTempCU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-&gt;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getDepth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(0) &gt; 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pcTextureCU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-&gt;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getDepth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uiAbsPartIdx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))</a:t>
            </a:r>
          </a:p>
          <a:p>
            <a:pPr marL="0" indent="0">
              <a:buNone/>
            </a:pP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     {</a:t>
            </a: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1600" dirty="0" err="1" smtClean="0">
                <a:latin typeface="Times New Roman" pitchFamily="18" charset="0"/>
                <a:cs typeface="Times New Roman" pitchFamily="18" charset="0"/>
              </a:rPr>
              <a:t>rpcTempCU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setPartSizeSubParts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SIZE_NxN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, 0,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uhDepth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);</a:t>
            </a:r>
          </a:p>
          <a:p>
            <a:pPr marL="0" indent="0">
              <a:buNone/>
            </a:pP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     }</a:t>
            </a: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else</a:t>
            </a:r>
            <a:endParaRPr lang="en-US" altLang="zh-CN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{</a:t>
            </a:r>
            <a:endParaRPr lang="en-US" altLang="zh-CN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rpcTempCU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setPartSizeSubParts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pcTextureCU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getPartitionSize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uiAbsPartIdx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 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uhDepth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);</a:t>
            </a:r>
          </a:p>
          <a:p>
            <a:pPr marL="0" indent="0"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}</a:t>
            </a:r>
            <a:endParaRPr lang="en-US" altLang="zh-CN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#else</a:t>
            </a:r>
          </a:p>
          <a:p>
            <a:pPr marL="0" indent="0">
              <a:buNone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rpcTempCU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-&gt;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setPartSizeSubParts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SIZE_NxN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, 0, 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uhDepth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);</a:t>
            </a:r>
          </a:p>
          <a:p>
            <a:pPr marL="0" indent="0">
              <a:buNone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US" altLang="zh-CN" sz="1600" dirty="0" err="1">
                <a:latin typeface="Times New Roman" pitchFamily="18" charset="0"/>
                <a:cs typeface="Times New Roman" pitchFamily="18" charset="0"/>
              </a:rPr>
              <a:t>endif</a:t>
            </a:r>
            <a:endParaRPr lang="zh-CN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7325" y="4826833"/>
            <a:ext cx="170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17785" y="4949305"/>
            <a:ext cx="666808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Neo Sans Intel" pitchFamily="34" charset="0"/>
              </a:rPr>
              <a:t>Only several lines modification </a:t>
            </a:r>
            <a:r>
              <a:rPr lang="en-US" altLang="zh-CN" sz="2800" dirty="0" smtClean="0">
                <a:solidFill>
                  <a:srgbClr val="C00000"/>
                </a:solidFill>
                <a:latin typeface="Neo Sans Intel" pitchFamily="34" charset="0"/>
              </a:rPr>
              <a:t>to HTM4.0</a:t>
            </a:r>
            <a:endParaRPr lang="en-US" sz="2800" dirty="0">
              <a:solidFill>
                <a:srgbClr val="C00000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266722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sz="2800" dirty="0" smtClean="0"/>
          </a:p>
          <a:p>
            <a:r>
              <a:rPr lang="en-US" altLang="zh-CN" sz="2800" dirty="0" smtClean="0"/>
              <a:t>Problem statement</a:t>
            </a:r>
          </a:p>
          <a:p>
            <a:r>
              <a:rPr lang="en-US" altLang="zh-CN" sz="2800" dirty="0" smtClean="0"/>
              <a:t>Proposed solution</a:t>
            </a:r>
          </a:p>
          <a:p>
            <a:r>
              <a:rPr lang="en-US" altLang="zh-CN" sz="2800" dirty="0" smtClean="0"/>
              <a:t>Simulation result</a:t>
            </a:r>
          </a:p>
          <a:p>
            <a:r>
              <a:rPr lang="en-US" altLang="zh-CN" sz="2800" dirty="0" smtClean="0"/>
              <a:t>Conclusion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8075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33" y="2732486"/>
            <a:ext cx="8230466" cy="577342"/>
          </a:xfrm>
        </p:spPr>
        <p:txBody>
          <a:bodyPr/>
          <a:lstStyle/>
          <a:p>
            <a:r>
              <a:rPr lang="en-US" altLang="zh-CN" sz="5400" dirty="0" smtClean="0"/>
              <a:t>Problem Statement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55872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3" y="2044409"/>
            <a:ext cx="7362825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67" y="226318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Problem Statement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82" y="867008"/>
            <a:ext cx="8964118" cy="5342313"/>
          </a:xfrm>
        </p:spPr>
        <p:txBody>
          <a:bodyPr/>
          <a:lstStyle/>
          <a:p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MPI mode in 3DV-HTM 4.0/4.1</a:t>
            </a:r>
          </a:p>
          <a:p>
            <a:pPr lvl="1"/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limits 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the </a:t>
            </a:r>
            <a:r>
              <a:rPr lang="en-US" altLang="zh-CN" sz="2000" dirty="0" err="1" smtClean="0">
                <a:ea typeface="Arial Unicode MS" pitchFamily="34" charset="-122"/>
                <a:cs typeface="Arial Unicode MS" pitchFamily="34" charset="-122"/>
              </a:rPr>
              <a:t>PartSize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 to </a:t>
            </a:r>
            <a:r>
              <a:rPr lang="en-US" altLang="zh-CN" sz="2000" b="1" dirty="0">
                <a:ea typeface="Arial Unicode MS" pitchFamily="34" charset="-122"/>
                <a:cs typeface="Arial Unicode MS" pitchFamily="34" charset="-122"/>
              </a:rPr>
              <a:t>NxN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for motion compensation &amp; TU size derivation.</a:t>
            </a:r>
          </a:p>
          <a:p>
            <a:pPr lvl="1"/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uses </a:t>
            </a:r>
            <a:r>
              <a:rPr lang="en-US" altLang="zh-CN" sz="2000" b="1" dirty="0" smtClean="0">
                <a:ea typeface="Arial Unicode MS" pitchFamily="34" charset="-122"/>
                <a:cs typeface="Arial Unicode MS" pitchFamily="34" charset="-122"/>
              </a:rPr>
              <a:t>2Nx2N  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as </a:t>
            </a:r>
            <a:r>
              <a:rPr lang="en-US" altLang="zh-CN" sz="2000" dirty="0" err="1">
                <a:ea typeface="Arial Unicode MS" pitchFamily="34" charset="-122"/>
                <a:cs typeface="Arial Unicode MS" pitchFamily="34" charset="-122"/>
              </a:rPr>
              <a:t>PartSize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 for 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entropy coding. </a:t>
            </a:r>
          </a:p>
          <a:p>
            <a:pPr lvl="1"/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5830390" y="1674224"/>
            <a:ext cx="3139440" cy="72744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0" dirty="0" smtClean="0">
                <a:solidFill>
                  <a:srgbClr val="000000"/>
                </a:solidFill>
              </a:rPr>
              <a:t>Problem 1: </a:t>
            </a:r>
            <a:r>
              <a:rPr lang="en-US" altLang="zh-CN" sz="2000" b="0" kern="0" dirty="0" smtClean="0">
                <a:solidFill>
                  <a:srgbClr val="000000"/>
                </a:solidFill>
              </a:rPr>
              <a:t>Software crash when RQT off.</a:t>
            </a:r>
            <a:endParaRPr lang="zh-CN" altLang="en-US" sz="2000" b="0" kern="0" dirty="0" smtClean="0">
              <a:solidFill>
                <a:srgbClr val="000000"/>
              </a:solidFill>
            </a:endParaRPr>
          </a:p>
        </p:txBody>
      </p:sp>
      <p:sp>
        <p:nvSpPr>
          <p:cNvPr id="10" name="Line Callout 3 9"/>
          <p:cNvSpPr/>
          <p:nvPr/>
        </p:nvSpPr>
        <p:spPr bwMode="auto">
          <a:xfrm>
            <a:off x="4242526" y="4143518"/>
            <a:ext cx="4709885" cy="550662"/>
          </a:xfrm>
          <a:prstGeom prst="borderCallout3">
            <a:avLst>
              <a:gd name="adj1" fmla="val 39836"/>
              <a:gd name="adj2" fmla="val -3251"/>
              <a:gd name="adj3" fmla="val 58287"/>
              <a:gd name="adj4" fmla="val -9214"/>
              <a:gd name="adj5" fmla="val 74433"/>
              <a:gd name="adj6" fmla="val -13469"/>
              <a:gd name="adj7" fmla="val 75272"/>
              <a:gd name="adj8" fmla="val -13763"/>
            </a:avLst>
          </a:prstGeom>
          <a:solidFill>
            <a:srgbClr val="CCCC00"/>
          </a:solidFill>
          <a:ln w="25400" algn="ctr">
            <a:solidFill>
              <a:srgbClr val="89B100"/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dirty="0" smtClean="0">
                <a:solidFill>
                  <a:srgbClr val="000000"/>
                </a:solidFill>
              </a:rPr>
              <a:t>“</a:t>
            </a:r>
            <a:r>
              <a:rPr lang="en-US" altLang="zh-CN" sz="1800" dirty="0" err="1" smtClean="0">
                <a:solidFill>
                  <a:srgbClr val="000000"/>
                </a:solidFill>
              </a:rPr>
              <a:t>trafoDepth</a:t>
            </a:r>
            <a:r>
              <a:rPr lang="en-US" altLang="zh-CN" sz="1800" b="0" dirty="0" smtClean="0">
                <a:solidFill>
                  <a:srgbClr val="000000"/>
                </a:solidFill>
              </a:rPr>
              <a:t>” must be </a:t>
            </a:r>
            <a:r>
              <a:rPr lang="en-US" altLang="zh-CN" sz="1800" dirty="0" smtClean="0">
                <a:solidFill>
                  <a:srgbClr val="000000"/>
                </a:solidFill>
              </a:rPr>
              <a:t>1</a:t>
            </a:r>
            <a:r>
              <a:rPr lang="en-US" altLang="zh-CN" sz="1800" b="0" dirty="0" smtClean="0">
                <a:solidFill>
                  <a:srgbClr val="000000"/>
                </a:solidFill>
              </a:rPr>
              <a:t> when RQT off</a:t>
            </a:r>
            <a:endParaRPr lang="zh-CN" altLang="en-US" sz="1800" b="0" kern="0" dirty="0" smtClean="0">
              <a:solidFill>
                <a:srgbClr val="000000"/>
              </a:solidFill>
            </a:endParaRPr>
          </a:p>
        </p:txBody>
      </p:sp>
      <p:sp>
        <p:nvSpPr>
          <p:cNvPr id="12" name="Line Callout 3 11"/>
          <p:cNvSpPr/>
          <p:nvPr/>
        </p:nvSpPr>
        <p:spPr bwMode="auto">
          <a:xfrm>
            <a:off x="4251235" y="5331355"/>
            <a:ext cx="4718594" cy="550662"/>
          </a:xfrm>
          <a:prstGeom prst="borderCallout3">
            <a:avLst>
              <a:gd name="adj1" fmla="val 39836"/>
              <a:gd name="adj2" fmla="val -3251"/>
              <a:gd name="adj3" fmla="val 40100"/>
              <a:gd name="adj4" fmla="val -1175"/>
              <a:gd name="adj5" fmla="val 44385"/>
              <a:gd name="adj6" fmla="val -3859"/>
              <a:gd name="adj7" fmla="val 46016"/>
              <a:gd name="adj8" fmla="val -16513"/>
            </a:avLst>
          </a:prstGeom>
          <a:solidFill>
            <a:srgbClr val="CCCC00"/>
          </a:solidFill>
          <a:ln w="25400" algn="ctr">
            <a:solidFill>
              <a:srgbClr val="89B100"/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dirty="0">
                <a:solidFill>
                  <a:srgbClr val="000000"/>
                </a:solidFill>
              </a:rPr>
              <a:t>“</a:t>
            </a:r>
            <a:r>
              <a:rPr lang="en-US" altLang="zh-CN" sz="1800" dirty="0" err="1">
                <a:solidFill>
                  <a:srgbClr val="000000"/>
                </a:solidFill>
              </a:rPr>
              <a:t>trafoDepth</a:t>
            </a:r>
            <a:r>
              <a:rPr lang="en-US" altLang="zh-CN" sz="1800" b="0" dirty="0">
                <a:solidFill>
                  <a:srgbClr val="000000"/>
                </a:solidFill>
              </a:rPr>
              <a:t>” must be </a:t>
            </a:r>
            <a:r>
              <a:rPr lang="en-US" altLang="zh-CN" sz="1800" dirty="0" smtClean="0">
                <a:solidFill>
                  <a:srgbClr val="000000"/>
                </a:solidFill>
              </a:rPr>
              <a:t>0</a:t>
            </a:r>
            <a:r>
              <a:rPr lang="en-US" altLang="zh-CN" sz="1800" b="0" dirty="0" smtClean="0">
                <a:solidFill>
                  <a:srgbClr val="000000"/>
                </a:solidFill>
              </a:rPr>
              <a:t> </a:t>
            </a:r>
            <a:r>
              <a:rPr lang="en-US" altLang="zh-CN" sz="1800" b="0" dirty="0">
                <a:solidFill>
                  <a:srgbClr val="000000"/>
                </a:solidFill>
              </a:rPr>
              <a:t>when RQT off</a:t>
            </a:r>
            <a:endParaRPr lang="zh-CN" altLang="en-US" sz="1800" b="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67" y="211328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Problem Statement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99" y="5196114"/>
            <a:ext cx="8828809" cy="76925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Forcing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the </a:t>
            </a:r>
            <a:r>
              <a:rPr lang="en-US" altLang="zh-CN" dirty="0" err="1">
                <a:ea typeface="Arial Unicode MS" pitchFamily="34" charset="-122"/>
                <a:cs typeface="Arial Unicode MS" pitchFamily="34" charset="-122"/>
              </a:rPr>
              <a:t>PartSize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to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NxN for motion compensation </a:t>
            </a:r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will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produce the mapping of </a:t>
            </a:r>
            <a:r>
              <a:rPr lang="en-US" altLang="zh-CN" dirty="0" smtClean="0"/>
              <a:t>the shaded area to </a:t>
            </a:r>
            <a:r>
              <a:rPr lang="en-US" altLang="zh-CN" dirty="0"/>
              <a:t>erroneously use </a:t>
            </a:r>
            <a:r>
              <a:rPr lang="en-US" altLang="zh-CN" dirty="0" smtClean="0"/>
              <a:t>inaccurate MV to do motion compensation </a:t>
            </a:r>
            <a:r>
              <a:rPr lang="en-US" altLang="zh-CN" b="1" dirty="0" smtClean="0">
                <a:solidFill>
                  <a:srgbClr val="0860A8"/>
                </a:solidFill>
                <a:ea typeface="Arial Unicode MS" pitchFamily="34" charset="-122"/>
                <a:cs typeface="Arial Unicode MS" pitchFamily="34" charset="-122"/>
              </a:rPr>
              <a:t>when</a:t>
            </a:r>
            <a:r>
              <a:rPr lang="en-US" altLang="zh-CN" b="1" dirty="0" smtClean="0"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b="1" dirty="0" smtClean="0">
                <a:solidFill>
                  <a:srgbClr val="0860A8"/>
                </a:solidFill>
                <a:ea typeface="Arial Unicode MS" pitchFamily="34" charset="-122"/>
                <a:cs typeface="Arial Unicode MS" pitchFamily="34" charset="-122"/>
              </a:rPr>
              <a:t>AMP on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.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sz="1400" dirty="0" smtClean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dirty="0" smtClean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en-US" altLang="zh-CN" sz="900" dirty="0" smtClean="0">
              <a:ea typeface="Arial Unicode MS" pitchFamily="34" charset="-122"/>
              <a:cs typeface="Arial Unicode MS" pitchFamily="34" charset="-122"/>
            </a:endParaRPr>
          </a:p>
          <a:p>
            <a:pPr lvl="2"/>
            <a:endParaRPr lang="zh-CN" altLang="en-US" dirty="0">
              <a:ea typeface="Arial Unicode MS" pitchFamily="34" charset="-122"/>
              <a:cs typeface="Arial Unicode MS" pitchFamily="34" charset="-122"/>
            </a:endParaRPr>
          </a:p>
          <a:p>
            <a:pPr lvl="1"/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1600" dirty="0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632947"/>
              </p:ext>
            </p:extLst>
          </p:nvPr>
        </p:nvGraphicFramePr>
        <p:xfrm>
          <a:off x="523658" y="2085547"/>
          <a:ext cx="2509837" cy="2868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1" name="Visio" r:id="rId4" imgW="1766763" imgH="2019913" progId="Visio.Drawing.11">
                  <p:embed/>
                </p:oleObj>
              </mc:Choice>
              <mc:Fallback>
                <p:oleObj name="Visio" r:id="rId4" imgW="1766763" imgH="201991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3658" y="2085547"/>
                        <a:ext cx="2509837" cy="2868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080" y="2733927"/>
            <a:ext cx="1875972" cy="1107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998223"/>
              </p:ext>
            </p:extLst>
          </p:nvPr>
        </p:nvGraphicFramePr>
        <p:xfrm>
          <a:off x="5190680" y="2074558"/>
          <a:ext cx="2995386" cy="291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2" name="Visio" r:id="rId7" imgW="2095551" imgH="2036109" progId="Visio.Drawing.11">
                  <p:embed/>
                </p:oleObj>
              </mc:Choice>
              <mc:Fallback>
                <p:oleObj name="Visio" r:id="rId7" imgW="2095551" imgH="203610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90680" y="2074558"/>
                        <a:ext cx="2995386" cy="2911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Connector 15"/>
          <p:cNvCxnSpPr/>
          <p:nvPr/>
        </p:nvCxnSpPr>
        <p:spPr bwMode="auto">
          <a:xfrm flipV="1">
            <a:off x="5631548" y="3541511"/>
            <a:ext cx="2061029" cy="725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 bwMode="auto">
          <a:xfrm>
            <a:off x="6662062" y="2540025"/>
            <a:ext cx="0" cy="20174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 bwMode="auto">
          <a:xfrm>
            <a:off x="6177732" y="2540025"/>
            <a:ext cx="484330" cy="2017486"/>
          </a:xfrm>
          <a:prstGeom prst="rect">
            <a:avLst/>
          </a:prstGeom>
          <a:solidFill>
            <a:srgbClr val="CCCC00">
              <a:alpha val="53000"/>
            </a:srgb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 b="0" kern="0" dirty="0" smtClean="0">
              <a:solidFill>
                <a:srgbClr val="00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876580" y="1702442"/>
            <a:ext cx="3178853" cy="556492"/>
            <a:chOff x="5137832" y="2979674"/>
            <a:chExt cx="3178853" cy="556492"/>
          </a:xfrm>
        </p:grpSpPr>
        <p:sp>
          <p:nvSpPr>
            <p:cNvPr id="26" name="Oval Callout 25"/>
            <p:cNvSpPr/>
            <p:nvPr/>
          </p:nvSpPr>
          <p:spPr bwMode="auto">
            <a:xfrm>
              <a:off x="5556738" y="2979674"/>
              <a:ext cx="2759947" cy="556492"/>
            </a:xfrm>
            <a:prstGeom prst="wedgeEllipseCallout">
              <a:avLst>
                <a:gd name="adj1" fmla="val -11622"/>
                <a:gd name="adj2" fmla="val 77437"/>
              </a:avLst>
            </a:prstGeom>
            <a:solidFill>
              <a:srgbClr val="CCCC00"/>
            </a:solidFill>
            <a:ln w="25400" algn="ctr">
              <a:solidFill>
                <a:srgbClr val="89B100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rtlCol="0" anchor="ctr"/>
            <a:lstStyle/>
            <a:p>
              <a:pPr lvl="1" algn="l"/>
              <a:endParaRPr lang="en-US" altLang="zh-CN" dirty="0">
                <a:solidFill>
                  <a:srgbClr val="000000"/>
                </a:solidFill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37832" y="3066608"/>
              <a:ext cx="306675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l"/>
              <a:r>
                <a:rPr lang="en-US" altLang="zh-CN" sz="2000" b="0" dirty="0">
                  <a:solidFill>
                    <a:srgbClr val="000000"/>
                  </a:solidFill>
                  <a:latin typeface="Neo Sans Intel" pitchFamily="34" charset="0"/>
                  <a:ea typeface="Arial Unicode MS" pitchFamily="34" charset="-122"/>
                  <a:cs typeface="Arial Unicode MS" pitchFamily="34" charset="-122"/>
                </a:rPr>
                <a:t>inaccurate </a:t>
              </a:r>
              <a:r>
                <a:rPr lang="en-US" altLang="zh-CN" sz="2000" b="0" dirty="0" smtClean="0">
                  <a:solidFill>
                    <a:srgbClr val="000000"/>
                  </a:solidFill>
                  <a:latin typeface="Neo Sans Intel" pitchFamily="34" charset="0"/>
                  <a:ea typeface="Arial Unicode MS" pitchFamily="34" charset="-122"/>
                  <a:cs typeface="Arial Unicode MS" pitchFamily="34" charset="-122"/>
                </a:rPr>
                <a:t>MV1 for MC</a:t>
              </a:r>
              <a:endParaRPr lang="en-US" altLang="zh-CN" dirty="0">
                <a:solidFill>
                  <a:srgbClr val="000000"/>
                </a:solidFill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29" name="Line Callout 2 28"/>
          <p:cNvSpPr/>
          <p:nvPr/>
        </p:nvSpPr>
        <p:spPr bwMode="auto">
          <a:xfrm>
            <a:off x="6930465" y="2964042"/>
            <a:ext cx="1952283" cy="32355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4557"/>
              <a:gd name="adj6" fmla="val -35203"/>
            </a:avLst>
          </a:prstGeom>
          <a:solidFill>
            <a:srgbClr val="CCCC00"/>
          </a:solidFill>
          <a:ln w="25400" algn="ctr">
            <a:solidFill>
              <a:srgbClr val="89B100"/>
            </a:solidFill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kern="0" dirty="0" smtClean="0">
                <a:solidFill>
                  <a:srgbClr val="000000"/>
                </a:solidFill>
              </a:rPr>
              <a:t>Should be MV2</a:t>
            </a:r>
            <a:endParaRPr lang="zh-CN" altLang="en-US" sz="1800" b="0" kern="0" dirty="0" smtClean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64455" y="865668"/>
            <a:ext cx="8084457" cy="54769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000" kern="0" dirty="0" smtClean="0">
                <a:solidFill>
                  <a:srgbClr val="000000"/>
                </a:solidFill>
              </a:rPr>
              <a:t>Problem 2: </a:t>
            </a:r>
            <a:r>
              <a:rPr lang="en-US" altLang="zh-CN" sz="2000" b="0" kern="0" dirty="0" smtClean="0">
                <a:solidFill>
                  <a:srgbClr val="000000"/>
                </a:solidFill>
              </a:rPr>
              <a:t>Inaccurate motion compensation when AMP on.</a:t>
            </a:r>
            <a:endParaRPr lang="zh-CN" altLang="en-US" sz="2000" b="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0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5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33" y="2732486"/>
            <a:ext cx="8230466" cy="577342"/>
          </a:xfrm>
        </p:spPr>
        <p:txBody>
          <a:bodyPr/>
          <a:lstStyle/>
          <a:p>
            <a:r>
              <a:rPr lang="en-US" altLang="zh-CN" sz="5400" dirty="0" smtClean="0"/>
              <a:t>Proposed Solution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5353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20" y="767787"/>
            <a:ext cx="8408534" cy="458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Proposed </a:t>
            </a:r>
            <a:r>
              <a:rPr lang="en-US" altLang="zh-CN" dirty="0" smtClean="0"/>
              <a:t>Solution</a:t>
            </a:r>
            <a:endParaRPr lang="zh-CN" altLang="en-US" dirty="0"/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232366" y="3002756"/>
            <a:ext cx="4598126" cy="1477804"/>
          </a:xfrm>
          <a:prstGeom prst="wedgeRoundRectCallout">
            <a:avLst>
              <a:gd name="adj1" fmla="val -57798"/>
              <a:gd name="adj2" fmla="val -23397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zh-CN" sz="1800" b="0" kern="0" dirty="0" smtClean="0">
              <a:solidFill>
                <a:srgbClr val="000000"/>
              </a:solidFill>
              <a:latin typeface="Neo Sans Intel" pitchFamily="34" charset="0"/>
            </a:endParaRP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kern="0" dirty="0" smtClean="0">
                <a:solidFill>
                  <a:srgbClr val="000000"/>
                </a:solidFill>
                <a:latin typeface="Neo Sans Intel" pitchFamily="34" charset="0"/>
              </a:rPr>
              <a:t>If Depth CU = Texture CU,</a:t>
            </a: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kern="0" dirty="0" smtClean="0">
                <a:solidFill>
                  <a:srgbClr val="000000"/>
                </a:solidFill>
                <a:latin typeface="Neo Sans Intel" pitchFamily="34" charset="0"/>
              </a:rPr>
              <a:t>    true inter </a:t>
            </a:r>
            <a:r>
              <a:rPr lang="en-US" altLang="zh-CN" sz="1800" b="0" kern="0" dirty="0" err="1" smtClean="0">
                <a:solidFill>
                  <a:srgbClr val="000000"/>
                </a:solidFill>
                <a:latin typeface="Neo Sans Intel" pitchFamily="34" charset="0"/>
              </a:rPr>
              <a:t>PartSize</a:t>
            </a:r>
            <a:r>
              <a:rPr lang="en-US" altLang="zh-CN" sz="1800" b="0" kern="0" dirty="0" smtClean="0">
                <a:solidFill>
                  <a:srgbClr val="000000"/>
                </a:solidFill>
                <a:latin typeface="Neo Sans Intel" pitchFamily="34" charset="0"/>
              </a:rPr>
              <a:t> is same as texture;</a:t>
            </a: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kern="0" dirty="0" smtClean="0">
                <a:solidFill>
                  <a:srgbClr val="000000"/>
                </a:solidFill>
                <a:latin typeface="Neo Sans Intel" pitchFamily="34" charset="0"/>
              </a:rPr>
              <a:t>else,</a:t>
            </a: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kern="0" dirty="0">
                <a:solidFill>
                  <a:srgbClr val="000000"/>
                </a:solidFill>
                <a:latin typeface="Neo Sans Intel" pitchFamily="34" charset="0"/>
              </a:rPr>
              <a:t> </a:t>
            </a:r>
            <a:r>
              <a:rPr lang="en-US" altLang="zh-CN" sz="1800" b="0" kern="0" dirty="0" smtClean="0">
                <a:solidFill>
                  <a:srgbClr val="000000"/>
                </a:solidFill>
                <a:latin typeface="Neo Sans Intel" pitchFamily="34" charset="0"/>
              </a:rPr>
              <a:t>   true inter </a:t>
            </a:r>
            <a:r>
              <a:rPr lang="en-US" altLang="zh-CN" sz="1800" b="0" kern="0" dirty="0" err="1" smtClean="0">
                <a:solidFill>
                  <a:srgbClr val="000000"/>
                </a:solidFill>
                <a:latin typeface="Neo Sans Intel" pitchFamily="34" charset="0"/>
              </a:rPr>
              <a:t>PartSize</a:t>
            </a:r>
            <a:r>
              <a:rPr lang="en-US" altLang="zh-CN" sz="1800" b="0" kern="0" dirty="0" smtClean="0">
                <a:solidFill>
                  <a:srgbClr val="000000"/>
                </a:solidFill>
                <a:latin typeface="Neo Sans Intel" pitchFamily="34" charset="0"/>
              </a:rPr>
              <a:t> is NxN.</a:t>
            </a: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 b="0" kern="0" dirty="0" smtClean="0">
              <a:solidFill>
                <a:srgbClr val="000000"/>
              </a:solidFill>
              <a:latin typeface="Neo Sans Intel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586572472"/>
              </p:ext>
            </p:extLst>
          </p:nvPr>
        </p:nvGraphicFramePr>
        <p:xfrm>
          <a:off x="613955" y="4355614"/>
          <a:ext cx="8634550" cy="3252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576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242713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937260"/>
            <a:ext cx="8229600" cy="5477256"/>
          </a:xfrm>
        </p:spPr>
        <p:txBody>
          <a:bodyPr/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dirty="0" smtClean="0">
                <a:ea typeface="Arial Unicode MS" pitchFamily="34" charset="-122"/>
                <a:cs typeface="Arial Unicode MS" pitchFamily="34" charset="-122"/>
              </a:rPr>
              <a:t>Reference:   HTM4.0 with AMP 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dirty="0" smtClean="0">
                <a:ea typeface="Arial Unicode MS" pitchFamily="34" charset="-122"/>
                <a:cs typeface="Arial Unicode MS" pitchFamily="34" charset="-122"/>
              </a:rPr>
              <a:t>Tested:        JCT3V-B0065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dirty="0" smtClean="0">
                <a:ea typeface="Arial Unicode MS" pitchFamily="34" charset="-122"/>
                <a:cs typeface="Arial Unicode MS" pitchFamily="34" charset="-122"/>
              </a:rPr>
              <a:t>BD-rate:       About 0.1 </a:t>
            </a:r>
            <a:r>
              <a:rPr lang="en-US" altLang="ja-JP" dirty="0">
                <a:ea typeface="Arial Unicode MS" pitchFamily="34" charset="-122"/>
                <a:cs typeface="Arial Unicode MS" pitchFamily="34" charset="-122"/>
              </a:rPr>
              <a:t>% </a:t>
            </a:r>
            <a:r>
              <a:rPr lang="en-US" altLang="ja-JP" dirty="0" smtClean="0">
                <a:ea typeface="Arial Unicode MS" pitchFamily="34" charset="-122"/>
                <a:cs typeface="Arial Unicode MS" pitchFamily="34" charset="-122"/>
              </a:rPr>
              <a:t>gain</a:t>
            </a:r>
            <a:endParaRPr lang="en-US" altLang="ja-JP" dirty="0">
              <a:ea typeface="Arial Unicode MS" pitchFamily="34" charset="-122"/>
              <a:cs typeface="Arial Unicode MS" pitchFamily="34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dirty="0">
                <a:ea typeface="Arial Unicode MS" pitchFamily="34" charset="-122"/>
                <a:cs typeface="Arial Unicode MS" pitchFamily="34" charset="-122"/>
              </a:rPr>
              <a:t>Runtime</a:t>
            </a:r>
            <a:r>
              <a:rPr lang="en-US" altLang="ja-JP" dirty="0" smtClean="0">
                <a:ea typeface="Arial Unicode MS" pitchFamily="34" charset="-122"/>
                <a:cs typeface="Arial Unicode MS" pitchFamily="34" charset="-122"/>
              </a:rPr>
              <a:t>:      no </a:t>
            </a:r>
            <a:r>
              <a:rPr lang="en-US" altLang="ja-JP" dirty="0">
                <a:ea typeface="Arial Unicode MS" pitchFamily="34" charset="-122"/>
                <a:cs typeface="Arial Unicode MS" pitchFamily="34" charset="-122"/>
              </a:rPr>
              <a:t>significant difference</a:t>
            </a:r>
          </a:p>
          <a:p>
            <a:endParaRPr lang="zh-CN" altLang="en-US" dirty="0">
              <a:ea typeface="Arial Unicode MS" pitchFamily="34" charset="-122"/>
              <a:cs typeface="Arial Unicode MS" pitchFamily="34" charset="-122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189461"/>
              </p:ext>
            </p:extLst>
          </p:nvPr>
        </p:nvGraphicFramePr>
        <p:xfrm>
          <a:off x="58057" y="2436422"/>
          <a:ext cx="8998857" cy="32987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1553029"/>
                <a:gridCol w="812800"/>
                <a:gridCol w="841828"/>
                <a:gridCol w="841829"/>
                <a:gridCol w="754743"/>
                <a:gridCol w="1117600"/>
                <a:gridCol w="1306285"/>
                <a:gridCol w="885372"/>
                <a:gridCol w="885371"/>
              </a:tblGrid>
              <a:tr h="68415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5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　</a:t>
                      </a:r>
                      <a:endParaRPr lang="zh-CN" alt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video 0</a:t>
                      </a:r>
                      <a:endParaRPr lang="en-US" sz="15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video 1</a:t>
                      </a:r>
                      <a:endParaRPr lang="en-US" sz="15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video 2</a:t>
                      </a:r>
                      <a:endParaRPr lang="en-US" sz="15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video only</a:t>
                      </a:r>
                      <a:endParaRPr lang="en-US" sz="15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synthesized only </a:t>
                      </a:r>
                      <a:endParaRPr lang="en-US" sz="15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coded &amp; synthesized</a:t>
                      </a:r>
                      <a:endParaRPr lang="en-US" sz="15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enc time</a:t>
                      </a:r>
                      <a:endParaRPr lang="en-US" sz="15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dec time</a:t>
                      </a:r>
                      <a:endParaRPr lang="en-US" sz="15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7142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Balloons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102.8%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100.4%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Kendo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102.5%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98.3%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Newspapercc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103.1%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99.0%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rgbClr val="000000"/>
                          </a:solidFill>
                          <a:effectLst/>
                        </a:rPr>
                        <a:t>GhostTownFly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101.8%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rgbClr val="000000"/>
                          </a:solidFill>
                          <a:effectLst/>
                        </a:rPr>
                        <a:t>PoznanHall2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103.1%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101.2%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rgbClr val="000000"/>
                          </a:solidFill>
                          <a:effectLst/>
                        </a:rPr>
                        <a:t>PoznanStreet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102.9%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101.9%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rgbClr val="000000"/>
                          </a:solidFill>
                          <a:effectLst/>
                        </a:rPr>
                        <a:t>UndoDancer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-0.2%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-0.2%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102.8%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103.3%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rgbClr val="000000"/>
                          </a:solidFill>
                          <a:effectLst/>
                        </a:rPr>
                        <a:t>1024x768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102.8%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99.3%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rgbClr val="000000"/>
                          </a:solidFill>
                          <a:effectLst/>
                        </a:rPr>
                        <a:t>1920x1088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102.7%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102.1%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-0.1%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102.7%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100.9%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7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318640"/>
            <a:ext cx="8230466" cy="922331"/>
          </a:xfrm>
        </p:spPr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1" y="813435"/>
            <a:ext cx="8543109" cy="5477256"/>
          </a:xfrm>
        </p:spPr>
        <p:txBody>
          <a:bodyPr/>
          <a:lstStyle/>
          <a:p>
            <a:endParaRPr lang="en-US" altLang="zh-CN" sz="2400" dirty="0" smtClean="0">
              <a:ea typeface="Arial Unicode MS" pitchFamily="34" charset="-122"/>
              <a:cs typeface="Arial Unicode MS" pitchFamily="34" charset="-122"/>
            </a:endParaRPr>
          </a:p>
          <a:p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No impact on common test condition</a:t>
            </a:r>
          </a:p>
          <a:p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Fix the software crash bug when RQT off</a:t>
            </a:r>
          </a:p>
          <a:p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Achieve 0.1% gain when AMP on</a:t>
            </a:r>
          </a:p>
          <a:p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Has been cross </a:t>
            </a:r>
            <a:r>
              <a:rPr lang="en-US" altLang="zh-CN" sz="2400" dirty="0">
                <a:ea typeface="Arial Unicode MS" pitchFamily="34" charset="-122"/>
                <a:cs typeface="Arial Unicode MS" pitchFamily="34" charset="-122"/>
              </a:rPr>
              <a:t>checked </a:t>
            </a: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in JCT3V-B0216</a:t>
            </a:r>
            <a:endParaRPr lang="en-US" altLang="zh-CN" sz="2400" dirty="0"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15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FF5C00"/>
      </a:dk1>
      <a:lt1>
        <a:srgbClr val="FFFFFF"/>
      </a:lt1>
      <a:dk2>
        <a:srgbClr val="0C2E86"/>
      </a:dk2>
      <a:lt2>
        <a:srgbClr val="F5E647"/>
      </a:lt2>
      <a:accent1>
        <a:srgbClr val="A6CAE1"/>
      </a:accent1>
      <a:accent2>
        <a:srgbClr val="567EB9"/>
      </a:accent2>
      <a:accent3>
        <a:srgbClr val="AAADC3"/>
      </a:accent3>
      <a:accent4>
        <a:srgbClr val="DADADA"/>
      </a:accent4>
      <a:accent5>
        <a:srgbClr val="D0E1EE"/>
      </a:accent5>
      <a:accent6>
        <a:srgbClr val="4D72A7"/>
      </a:accent6>
      <a:hlink>
        <a:srgbClr val="0860A8"/>
      </a:hlink>
      <a:folHlink>
        <a:srgbClr val="AA014C"/>
      </a:folHlink>
    </a:clrScheme>
    <a:fontScheme name="blan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CCC00"/>
        </a:solidFill>
        <a:ln w="25400" algn="ctr">
          <a:solidFill>
            <a:srgbClr val="89B100"/>
          </a:solidFill>
          <a:miter lim="800000"/>
          <a:headEnd/>
          <a:tailEnd/>
        </a:ln>
        <a:effectLst/>
      </a:spPr>
      <a:bodyPr wrap="square" anchor="ctr"/>
      <a:lstStyle>
        <a:defPPr marL="0" indent="0" eaLnBrk="1" fontAlgn="auto" hangingPunct="1">
          <a:spcBef>
            <a:spcPts val="0"/>
          </a:spcBef>
          <a:spcAft>
            <a:spcPts val="0"/>
          </a:spcAft>
          <a:defRPr sz="1800" b="0" kern="0"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blank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4379</TotalTime>
  <Words>511</Words>
  <Application>Microsoft Office PowerPoint</Application>
  <PresentationFormat>On-screen Show (4:3)</PresentationFormat>
  <Paragraphs>185</Paragraphs>
  <Slides>11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blank</vt:lpstr>
      <vt:lpstr>Visio</vt:lpstr>
      <vt:lpstr>PowerPoint Presentation</vt:lpstr>
      <vt:lpstr>Agenda</vt:lpstr>
      <vt:lpstr>Problem Statement</vt:lpstr>
      <vt:lpstr>Problem Statement</vt:lpstr>
      <vt:lpstr>Problem Statement</vt:lpstr>
      <vt:lpstr>Proposed Solution</vt:lpstr>
      <vt:lpstr>Proposed Solution</vt:lpstr>
      <vt:lpstr>Simulation Results</vt:lpstr>
      <vt:lpstr>Conclusion</vt:lpstr>
      <vt:lpstr>We thank Huawei for the cross-check!</vt:lpstr>
      <vt:lpstr>Proposed Solution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Rowe, Keith W</dc:creator>
  <cp:lastModifiedBy>Deng, Zhipin</cp:lastModifiedBy>
  <cp:revision>774</cp:revision>
  <dcterms:created xsi:type="dcterms:W3CDTF">2012-01-26T00:23:59Z</dcterms:created>
  <dcterms:modified xsi:type="dcterms:W3CDTF">2012-10-14T03:46:29Z</dcterms:modified>
</cp:coreProperties>
</file>