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8"/>
  </p:notesMasterIdLst>
  <p:sldIdLst>
    <p:sldId id="279" r:id="rId2"/>
    <p:sldId id="262" r:id="rId3"/>
    <p:sldId id="276" r:id="rId4"/>
    <p:sldId id="283" r:id="rId5"/>
    <p:sldId id="286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83" d="100"/>
          <a:sy n="83" d="100"/>
        </p:scale>
        <p:origin x="-91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2012-10-11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hangingPunct="0"/>
            <a:r>
              <a:rPr lang="en-CA" sz="2800" b="1" dirty="0" smtClean="0"/>
              <a:t>3D-CE6.h related: Simplification of Depth </a:t>
            </a:r>
          </a:p>
          <a:p>
            <a:pPr algn="ctr" hangingPunct="0"/>
            <a:r>
              <a:rPr lang="en-CA" sz="2800" b="1" dirty="0" smtClean="0"/>
              <a:t>Modeling Mode 3 </a:t>
            </a:r>
            <a:endParaRPr lang="zh-CN" altLang="en-US" sz="2800" dirty="0"/>
          </a:p>
        </p:txBody>
      </p:sp>
      <p:sp>
        <p:nvSpPr>
          <p:cNvPr id="3078" name="Text Box 2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107842" y="4929198"/>
            <a:ext cx="1107100" cy="31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59" tIns="47879" rIns="95759" bIns="47879">
            <a:spAutoFit/>
          </a:bodyPr>
          <a:lstStyle/>
          <a:p>
            <a:pPr algn="ctr" defTabSz="958850"/>
            <a:r>
              <a:rPr lang="en-US" altLang="ko-KR" sz="1400" b="1" dirty="0" smtClean="0">
                <a:solidFill>
                  <a:srgbClr val="000000"/>
                </a:solidFill>
                <a:latin typeface="Arial" charset="0"/>
                <a:ea typeface="Dotum" pitchFamily="34" charset="-127"/>
              </a:rPr>
              <a:t>2012-10-12</a:t>
            </a:r>
            <a:endParaRPr lang="ko-KR" altLang="en-US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471490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LG Electronics / Peking University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Shiqi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Wang,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Siwei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Ma, 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3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 lnSpcReduction="10000"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Simplification of Depth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Modeling Mode (DMM)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3 by avoiding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pattern search at decoder</a:t>
            </a:r>
          </a:p>
          <a:p>
            <a:pPr lvl="1">
              <a:buNone/>
            </a:pPr>
            <a:r>
              <a:rPr lang="en-US" altLang="ko-KR" sz="14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  </a:t>
            </a:r>
            <a:endParaRPr lang="en-US" altLang="ko-KR" sz="14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  <a:sym typeface="Wingdings" pitchFamily="2" charset="2"/>
            </a:endParaRPr>
          </a:p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Performance</a:t>
            </a:r>
          </a:p>
          <a:p>
            <a:pPr>
              <a:buNone/>
            </a:pPr>
            <a:r>
              <a:rPr lang="en-US" altLang="ko-KR" sz="2000" b="1" dirty="0" smtClean="0">
                <a:ea typeface="Arial Unicode MS" pitchFamily="50" charset="-127"/>
                <a:sym typeface="Wingdings" pitchFamily="2" charset="2"/>
              </a:rPr>
              <a:t>	  Compared with </a:t>
            </a:r>
            <a:r>
              <a:rPr lang="en-US" altLang="ko-KR" sz="2000" b="1" dirty="0" smtClean="0">
                <a:ea typeface="Arial Unicode MS" pitchFamily="50" charset="-127"/>
                <a:sym typeface="Wingdings" pitchFamily="2" charset="2"/>
              </a:rPr>
              <a:t>HTM-4.0.1</a:t>
            </a:r>
            <a:endParaRPr lang="en-US" altLang="ko-KR" sz="2000" b="1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BD-rate: 0.0</a:t>
            </a:r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%</a:t>
            </a:r>
            <a:endParaRPr lang="en-US" altLang="ko-KR" sz="2000" dirty="0" smtClean="0">
              <a:solidFill>
                <a:srgbClr val="FF0000"/>
              </a:solidFill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1"/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Decoding time: </a:t>
            </a:r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-2</a:t>
            </a:r>
            <a:r>
              <a:rPr lang="en-US" altLang="ko-KR" sz="20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%</a:t>
            </a:r>
            <a:endParaRPr lang="en-US" altLang="ko-KR" sz="2000" dirty="0" smtClean="0">
              <a:ea typeface="Arial Unicode MS" pitchFamily="50" charset="-127"/>
            </a:endParaRPr>
          </a:p>
          <a:p>
            <a:pPr lvl="1">
              <a:buNone/>
            </a:pPr>
            <a:r>
              <a:rPr lang="en-US" altLang="ko-KR" sz="2000" b="1" dirty="0" smtClean="0">
                <a:ea typeface="Arial Unicode MS" pitchFamily="50" charset="-127"/>
              </a:rPr>
              <a:t>Compared with </a:t>
            </a:r>
            <a:r>
              <a:rPr lang="en-US" sz="2000" b="1" dirty="0" smtClean="0"/>
              <a:t>JCT2-A0098</a:t>
            </a:r>
            <a:endParaRPr lang="en-US" altLang="ko-KR" sz="2000" b="1" dirty="0" smtClean="0">
              <a:ea typeface="Arial Unicode MS" pitchFamily="50" charset="-127"/>
            </a:endParaRP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BD-rate: </a:t>
            </a:r>
            <a:r>
              <a:rPr lang="en-US" altLang="ko-KR" sz="2000" dirty="0" smtClean="0">
                <a:ea typeface="Arial Unicode MS" pitchFamily="50" charset="-127"/>
              </a:rPr>
              <a:t>0.0%, -0.1</a:t>
            </a:r>
            <a:r>
              <a:rPr lang="en-US" altLang="ko-KR" sz="2000" dirty="0" smtClean="0">
                <a:ea typeface="Arial Unicode MS" pitchFamily="50" charset="-127"/>
              </a:rPr>
              <a:t>%, </a:t>
            </a:r>
            <a:r>
              <a:rPr lang="en-US" altLang="ko-KR" sz="2000" dirty="0" smtClean="0">
                <a:ea typeface="Arial Unicode MS" pitchFamily="50" charset="-127"/>
              </a:rPr>
              <a:t>0.0% on video, synthesized, coded and synthesized view respectively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Decoder time: not changed much, but the </a:t>
            </a:r>
            <a:r>
              <a:rPr lang="en-US" altLang="ko-KR" sz="2000" dirty="0" err="1" smtClean="0">
                <a:ea typeface="Arial Unicode MS" pitchFamily="50" charset="-127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</a:rPr>
              <a:t> pattern search is avoided</a:t>
            </a: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By </a:t>
            </a:r>
            <a:r>
              <a:rPr lang="en-US" altLang="ko-KR" sz="2000" b="1" dirty="0" err="1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Huawei</a:t>
            </a:r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 (JCT3V-Bxxxx)</a:t>
            </a:r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宋体" pitchFamily="2" charset="-122"/>
                <a:cs typeface="+mn-cs"/>
              </a:rPr>
              <a:t>JCT3V-B0064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Scheme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 fontScale="92500" lnSpcReduction="10000"/>
          </a:bodyPr>
          <a:lstStyle/>
          <a:p>
            <a:r>
              <a:rPr lang="en-US" altLang="zh-CN" sz="2400" b="1" dirty="0" smtClean="0"/>
              <a:t>Background</a:t>
            </a:r>
          </a:p>
          <a:p>
            <a:pPr lvl="1"/>
            <a:r>
              <a:rPr lang="en-US" altLang="zh-CN" sz="2000" dirty="0" err="1" smtClean="0"/>
              <a:t>Wedgelet</a:t>
            </a:r>
            <a:r>
              <a:rPr lang="en-US" altLang="zh-CN" sz="2000" dirty="0" smtClean="0"/>
              <a:t> pattern search is required at decoder for DMM3, which increases decoder complexity</a:t>
            </a:r>
          </a:p>
          <a:p>
            <a:pPr lvl="1"/>
            <a:endParaRPr lang="en-US" altLang="zh-CN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/>
              <a:t>Proposed </a:t>
            </a:r>
            <a:r>
              <a:rPr lang="en-US" altLang="zh-CN" sz="2400" b="1" dirty="0" smtClean="0"/>
              <a:t>Scheme</a:t>
            </a:r>
            <a:endParaRPr lang="en-US" altLang="zh-CN" sz="2000" b="1" dirty="0" smtClean="0"/>
          </a:p>
          <a:p>
            <a:pPr lvl="1" algn="just" fontAlgn="auto"/>
            <a:r>
              <a:rPr lang="en-US" sz="2000" dirty="0" smtClean="0"/>
              <a:t>Based on JCT2-A0098</a:t>
            </a:r>
          </a:p>
          <a:p>
            <a:pPr lvl="2" algn="just"/>
            <a:r>
              <a:rPr lang="en-CA" sz="2100" dirty="0" smtClean="0"/>
              <a:t>At encoder, only </a:t>
            </a:r>
            <a:r>
              <a:rPr lang="en-CA" sz="2100" dirty="0" smtClean="0"/>
              <a:t>candidate </a:t>
            </a:r>
            <a:r>
              <a:rPr lang="en-CA" sz="2100" dirty="0" err="1" smtClean="0"/>
              <a:t>Wedgelet</a:t>
            </a:r>
            <a:r>
              <a:rPr lang="en-CA" sz="2100" dirty="0" smtClean="0"/>
              <a:t> patterns that are within a predefined </a:t>
            </a:r>
            <a:r>
              <a:rPr lang="en-CA" sz="2100" dirty="0" smtClean="0"/>
              <a:t>range </a:t>
            </a:r>
            <a:r>
              <a:rPr lang="en-CA" sz="2100" dirty="0" smtClean="0"/>
              <a:t>are </a:t>
            </a:r>
            <a:r>
              <a:rPr lang="en-CA" sz="2100" dirty="0" smtClean="0"/>
              <a:t>searched.</a:t>
            </a:r>
            <a:endParaRPr lang="en-US" sz="1600" dirty="0" smtClean="0"/>
          </a:p>
          <a:p>
            <a:pPr lvl="1" algn="just" fontAlgn="auto"/>
            <a:r>
              <a:rPr lang="en-US" sz="2000" dirty="0" smtClean="0"/>
              <a:t>At </a:t>
            </a:r>
            <a:r>
              <a:rPr lang="en-US" sz="2000" dirty="0" smtClean="0"/>
              <a:t>the encoder, we search the best </a:t>
            </a:r>
            <a:r>
              <a:rPr lang="en-US" sz="2000" dirty="0" err="1" smtClean="0"/>
              <a:t>Wedgelet</a:t>
            </a:r>
            <a:r>
              <a:rPr lang="en-US" sz="2000" dirty="0" smtClean="0"/>
              <a:t> pattern on original depth block (instead of on reconstructed </a:t>
            </a:r>
            <a:r>
              <a:rPr lang="en-US" sz="2000" dirty="0" smtClean="0"/>
              <a:t>co-located texture </a:t>
            </a:r>
            <a:r>
              <a:rPr lang="en-US" sz="2000" dirty="0" err="1" smtClean="0"/>
              <a:t>luma</a:t>
            </a:r>
            <a:r>
              <a:rPr lang="en-US" sz="2000" dirty="0" smtClean="0"/>
              <a:t> block) </a:t>
            </a:r>
            <a:r>
              <a:rPr lang="en-US" sz="2000" dirty="0" smtClean="0"/>
              <a:t>as follows:</a:t>
            </a:r>
          </a:p>
          <a:p>
            <a:pPr lvl="1" fontAlgn="auto"/>
            <a:endParaRPr lang="en-US" sz="2000" dirty="0" smtClean="0"/>
          </a:p>
          <a:p>
            <a:pPr lvl="1" fontAlgn="auto">
              <a:buNone/>
            </a:pPr>
            <a:endParaRPr lang="en-US" sz="2000" dirty="0" smtClean="0"/>
          </a:p>
          <a:p>
            <a:pPr lvl="1" algn="just" fontAlgn="auto"/>
            <a:r>
              <a:rPr lang="en-US" sz="2000" dirty="0" smtClean="0"/>
              <a:t>Signal index of the best </a:t>
            </a:r>
            <a:r>
              <a:rPr lang="en-US" sz="2000" dirty="0" err="1" smtClean="0"/>
              <a:t>Wedgelet</a:t>
            </a:r>
            <a:r>
              <a:rPr lang="en-US" sz="2000" dirty="0" smtClean="0"/>
              <a:t> pattern in the predefined candidate </a:t>
            </a:r>
            <a:r>
              <a:rPr lang="en-US" sz="2000" dirty="0" err="1" smtClean="0"/>
              <a:t>Wedgelet</a:t>
            </a:r>
            <a:r>
              <a:rPr lang="en-US" sz="2000" dirty="0" smtClean="0"/>
              <a:t> pattern set. Therefore, the decoder does not perform any </a:t>
            </a:r>
            <a:r>
              <a:rPr lang="en-US" sz="2000" dirty="0" err="1" smtClean="0"/>
              <a:t>Wedgelet</a:t>
            </a:r>
            <a:r>
              <a:rPr lang="en-US" sz="2000" dirty="0" smtClean="0"/>
              <a:t> pattern search. </a:t>
            </a:r>
            <a:endParaRPr lang="zh-CN" altLang="en-US" sz="2000" dirty="0" smtClean="0"/>
          </a:p>
          <a:p>
            <a:pPr lvl="1" fontAlgn="auto"/>
            <a:endParaRPr lang="en-US" sz="2000" dirty="0" smtClean="0"/>
          </a:p>
          <a:p>
            <a:pPr lvl="1" fontAlgn="auto">
              <a:buNone/>
            </a:pPr>
            <a:r>
              <a:rPr lang="en-US" sz="2000" dirty="0" smtClean="0"/>
              <a:t> </a:t>
            </a:r>
            <a:endParaRPr lang="zh-CN" altLang="en-US" sz="2000" dirty="0" smtClean="0"/>
          </a:p>
          <a:p>
            <a:pPr marL="742950" lvl="2" indent="-342900">
              <a:buNone/>
            </a:pPr>
            <a:endParaRPr lang="en-US" altLang="zh-CN" sz="2000" b="1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1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2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2143108" y="3786190"/>
          <a:ext cx="4607751" cy="642942"/>
        </p:xfrm>
        <a:graphic>
          <a:graphicData uri="http://schemas.openxmlformats.org/presentationml/2006/ole">
            <p:oleObj spid="_x0000_s8206" name="Equation" r:id="rId4" imgW="3276360" imgH="4572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/>
        </p:nvGraphicFramePr>
        <p:xfrm>
          <a:off x="214282" y="1357295"/>
          <a:ext cx="8429684" cy="4143406"/>
        </p:xfrm>
        <a:graphic>
          <a:graphicData uri="http://schemas.openxmlformats.org/drawingml/2006/table">
            <a:tbl>
              <a:tblPr/>
              <a:tblGrid>
                <a:gridCol w="1285884"/>
                <a:gridCol w="785818"/>
                <a:gridCol w="785818"/>
                <a:gridCol w="785818"/>
                <a:gridCol w="808678"/>
                <a:gridCol w="1120148"/>
                <a:gridCol w="1249744"/>
                <a:gridCol w="803888"/>
                <a:gridCol w="803888"/>
              </a:tblGrid>
              <a:tr h="534314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97.6%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99.2%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102.5%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101.7%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96.5%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98.3%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98.5%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47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97.8%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98.8%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100.6%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97.6%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74762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99.2%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44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제목 1"/>
          <p:cNvSpPr>
            <a:spLocks noGrp="1"/>
          </p:cNvSpPr>
          <p:nvPr>
            <p:ph type="title"/>
          </p:nvPr>
        </p:nvSpPr>
        <p:spPr>
          <a:xfrm>
            <a:off x="285720" y="857232"/>
            <a:ext cx="8229600" cy="428628"/>
          </a:xfrm>
        </p:spPr>
        <p:txBody>
          <a:bodyPr>
            <a:normAutofit/>
          </a:bodyPr>
          <a:lstStyle/>
          <a:p>
            <a:pPr hangingPunct="0"/>
            <a:r>
              <a:rPr lang="en-US" sz="1800" dirty="0" smtClean="0"/>
              <a:t>Table 2: Comparison </a:t>
            </a:r>
            <a:r>
              <a:rPr lang="en-US" sz="1800" dirty="0" smtClean="0"/>
              <a:t>of </a:t>
            </a:r>
            <a:r>
              <a:rPr lang="en-US" sz="1800" dirty="0" smtClean="0"/>
              <a:t>proposed method with HTM-4.0.1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00034" y="1214422"/>
            <a:ext cx="8229600" cy="428628"/>
          </a:xfrm>
        </p:spPr>
        <p:txBody>
          <a:bodyPr>
            <a:normAutofit/>
          </a:bodyPr>
          <a:lstStyle/>
          <a:p>
            <a:pPr hangingPunct="0"/>
            <a:r>
              <a:rPr lang="en-US" sz="1800" dirty="0" smtClean="0"/>
              <a:t>Table 2: Comparison </a:t>
            </a:r>
            <a:r>
              <a:rPr lang="en-US" sz="1800" dirty="0" smtClean="0"/>
              <a:t>of </a:t>
            </a:r>
            <a:r>
              <a:rPr lang="en-US" sz="1800" dirty="0" smtClean="0"/>
              <a:t>proposed method with JCT2-A0098</a:t>
            </a:r>
            <a:endParaRPr lang="zh-CN" altLang="en-US" sz="1800" dirty="0"/>
          </a:p>
        </p:txBody>
      </p:sp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lang="ko-KR" altLang="en-US" sz="1400" b="1" dirty="0" smtClean="0">
              <a:ea typeface="宋体" pitchFamily="2" charset="-122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33642" y="1714491"/>
          <a:ext cx="8524638" cy="3929086"/>
        </p:xfrm>
        <a:graphic>
          <a:graphicData uri="http://schemas.openxmlformats.org/drawingml/2006/table">
            <a:tbl>
              <a:tblPr/>
              <a:tblGrid>
                <a:gridCol w="1285884"/>
                <a:gridCol w="792798"/>
                <a:gridCol w="770471"/>
                <a:gridCol w="770471"/>
                <a:gridCol w="927349"/>
                <a:gridCol w="1168067"/>
                <a:gridCol w="1201824"/>
                <a:gridCol w="803887"/>
                <a:gridCol w="803887"/>
              </a:tblGrid>
              <a:tr h="506676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9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1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only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synthesized only 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coded &amp; synthesized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</a:t>
                      </a: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 time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100.5%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GhostTownFly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100.4%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-0.2%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98.6%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100.5%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PoznanStreet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53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 err="1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UndoDancer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101.0%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5537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5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0.0%</a:t>
                      </a:r>
                      <a:endParaRPr lang="zh-CN" sz="16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6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100.3%</a:t>
                      </a:r>
                      <a:endParaRPr lang="zh-CN" sz="16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Simplify Depth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Modeling Mode (DMM) 3 by avoiding </a:t>
            </a:r>
            <a:r>
              <a:rPr lang="en-US" altLang="ko-KR" sz="2000" dirty="0" err="1" smtClean="0">
                <a:ea typeface="Arial Unicode MS" pitchFamily="50" charset="-127"/>
                <a:sym typeface="Wingdings" pitchFamily="2" charset="2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 pattern search at </a:t>
            </a:r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decoder</a:t>
            </a:r>
            <a:r>
              <a:rPr lang="en-US" sz="2000" dirty="0" smtClean="0"/>
              <a:t> </a:t>
            </a:r>
          </a:p>
          <a:p>
            <a:pPr lvl="1"/>
            <a:endParaRPr lang="en-US" sz="2000" dirty="0" smtClean="0"/>
          </a:p>
          <a:p>
            <a:pPr marL="342900" lvl="1" indent="-342900" algn="just">
              <a:buFont typeface="Arial" charset="0"/>
              <a:buChar char="•"/>
            </a:pPr>
            <a:r>
              <a:rPr lang="en-US" altLang="ko-KR" sz="2400" b="1" dirty="0" smtClean="0">
                <a:ea typeface="Arial Unicode MS" pitchFamily="34" charset="-122"/>
              </a:rPr>
              <a:t>Performance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Negligible influence on BD-rate when compared with HTM-4.0.1 or JCT2-A0098</a:t>
            </a:r>
            <a:endParaRPr lang="en-US" altLang="ko-KR" sz="2000" dirty="0" smtClean="0">
              <a:ea typeface="Arial Unicode MS" pitchFamily="50" charset="-127"/>
            </a:endParaRP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But the </a:t>
            </a:r>
            <a:r>
              <a:rPr lang="en-US" altLang="ko-KR" sz="2000" dirty="0" err="1" smtClean="0">
                <a:ea typeface="Arial Unicode MS" pitchFamily="50" charset="-127"/>
              </a:rPr>
              <a:t>Wedgelet</a:t>
            </a:r>
            <a:r>
              <a:rPr lang="en-US" altLang="ko-KR" sz="2000" dirty="0" smtClean="0">
                <a:ea typeface="Arial Unicode MS" pitchFamily="50" charset="-127"/>
              </a:rPr>
              <a:t> pattern search at decoder is avoided</a:t>
            </a:r>
          </a:p>
          <a:p>
            <a:pPr lvl="1"/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the proposed </a:t>
            </a:r>
            <a:r>
              <a:rPr lang="en-US" sz="2400" dirty="0" smtClean="0"/>
              <a:t>method into </a:t>
            </a:r>
            <a:r>
              <a:rPr lang="en-US" sz="2400" dirty="0" smtClean="0"/>
              <a:t>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JCT3V-B0064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  <p:sp>
        <p:nvSpPr>
          <p:cNvPr id="7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MIpKdK_jU..gX5UggXXbw"/>
</p:tagLst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7780</TotalTime>
  <Words>636</Words>
  <Application>Microsoft Office PowerPoint</Application>
  <PresentationFormat>全屏显示(4:3)</PresentationFormat>
  <Paragraphs>264</Paragraphs>
  <Slides>6</Slides>
  <Notes>5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JCTVC-I0036-v1</vt:lpstr>
      <vt:lpstr>Equation</vt:lpstr>
      <vt:lpstr>幻灯片 1</vt:lpstr>
      <vt:lpstr>Summary</vt:lpstr>
      <vt:lpstr>Proposed Scheme</vt:lpstr>
      <vt:lpstr>Table 2: Comparison of proposed method with HTM-4.0.1</vt:lpstr>
      <vt:lpstr>Table 2: Comparison of proposed method with JCT2-A0098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783</cp:revision>
  <dcterms:created xsi:type="dcterms:W3CDTF">2011-01-17T01:44:45Z</dcterms:created>
  <dcterms:modified xsi:type="dcterms:W3CDTF">2012-10-11T08:56:21Z</dcterms:modified>
</cp:coreProperties>
</file>