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7" r:id="rId2"/>
    <p:sldId id="256" r:id="rId3"/>
    <p:sldId id="274" r:id="rId4"/>
    <p:sldId id="282" r:id="rId5"/>
    <p:sldId id="281" r:id="rId6"/>
    <p:sldId id="280" r:id="rId7"/>
    <p:sldId id="279" r:id="rId8"/>
    <p:sldId id="258" r:id="rId9"/>
    <p:sldId id="259" r:id="rId10"/>
    <p:sldId id="260" r:id="rId11"/>
    <p:sldId id="278" r:id="rId12"/>
    <p:sldId id="262" r:id="rId13"/>
    <p:sldId id="283" r:id="rId14"/>
    <p:sldId id="273" r:id="rId15"/>
    <p:sldId id="263" r:id="rId16"/>
    <p:sldId id="275" r:id="rId17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0" autoAdjust="0"/>
    <p:restoredTop sz="94660"/>
  </p:normalViewPr>
  <p:slideViewPr>
    <p:cSldViewPr>
      <p:cViewPr>
        <p:scale>
          <a:sx n="90" d="100"/>
          <a:sy n="90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2D3F5-A3A2-4D92-8BC9-49A806B74B18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5005A-8CEF-420D-8989-727741F0DF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0474-0567-4AC5-B4C8-F924973EFA3C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496135"/>
            <a:ext cx="68356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C329-006D-4A3A-AF34-3D6514A9655E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3B43-34AA-4289-8BB2-089CDD23B6A0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6CA9-1307-4F4B-BB11-08A420DCA6AE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9110-C1A0-450D-9C84-D7BA26708FD1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AB7F-F72B-4857-A2FD-F080431D8DFF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5BA5-591C-40F8-9543-CD9DE5A9495F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4645-6E5C-489A-916A-C4377EE668BF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78897" y="6093296"/>
            <a:ext cx="66510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グループ化 6"/>
          <p:cNvGrpSpPr>
            <a:grpSpLocks/>
          </p:cNvGrpSpPr>
          <p:nvPr userDrawn="1"/>
        </p:nvGrpSpPr>
        <p:grpSpPr bwMode="auto">
          <a:xfrm>
            <a:off x="179388" y="6092825"/>
            <a:ext cx="8559800" cy="620713"/>
            <a:chOff x="179512" y="6093296"/>
            <a:chExt cx="8560246" cy="61976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093296"/>
              <a:ext cx="929647" cy="619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線コネクタ 7"/>
            <p:cNvCxnSpPr/>
            <p:nvPr/>
          </p:nvCxnSpPr>
          <p:spPr>
            <a:xfrm>
              <a:off x="1043157" y="6526022"/>
              <a:ext cx="763309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円/楕円 8"/>
            <p:cNvSpPr/>
            <p:nvPr/>
          </p:nvSpPr>
          <p:spPr>
            <a:xfrm>
              <a:off x="8668316" y="6484810"/>
              <a:ext cx="71442" cy="713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8D6A-CAD9-459F-9374-4CA3E6C22A68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811665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850" y="260350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850" y="76517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333375"/>
            <a:ext cx="56991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 userDrawn="1"/>
        </p:nvCxnSpPr>
        <p:spPr>
          <a:xfrm>
            <a:off x="323850" y="652462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 userDrawn="1"/>
        </p:nvSpPr>
        <p:spPr>
          <a:xfrm>
            <a:off x="4860032" y="6510338"/>
            <a:ext cx="409278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rgbClr val="0070C0"/>
                </a:solidFill>
                <a:latin typeface="+mn-lt"/>
                <a:ea typeface="+mn-ea"/>
              </a:rPr>
              <a:t>National Institute of Information and Communications Technology</a:t>
            </a:r>
            <a:endParaRPr lang="ja-JP" altLang="en-US" sz="1050" dirty="0">
              <a:solidFill>
                <a:srgbClr val="0070C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EFF0-13A3-499C-8187-BDA2EB9A194A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9FAD-7100-4C26-993E-97749A8B90BA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74B3A5-009E-4535-8337-DB2FA93D54A4}" type="datetime1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432" y="6469077"/>
            <a:ext cx="6732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228601"/>
            <a:ext cx="8640960" cy="3560440"/>
          </a:xfrm>
        </p:spPr>
        <p:txBody>
          <a:bodyPr>
            <a:noAutofit/>
          </a:bodyPr>
          <a:lstStyle/>
          <a:p>
            <a:pPr algn="ctr"/>
            <a:r>
              <a:rPr lang="en-US" altLang="ja-JP" sz="4000" dirty="0" smtClean="0"/>
              <a:t>JCT3V-B0059/M26751 AHG8: </a:t>
            </a:r>
            <a:r>
              <a:rPr kumimoji="1" lang="en-US" altLang="ja-JP" sz="4000" dirty="0" smtClean="0"/>
              <a:t>proposed draft amendment for signaling of alternative 3d format</a:t>
            </a:r>
            <a:br>
              <a:rPr kumimoji="1" lang="en-US" altLang="ja-JP" sz="4000" dirty="0" smtClean="0"/>
            </a:br>
            <a:r>
              <a:rPr lang="en-US" altLang="ja-JP" sz="2800" dirty="0" smtClean="0">
                <a:solidFill>
                  <a:srgbClr val="0000CC"/>
                </a:solidFill>
              </a:rPr>
              <a:t>for ISO/IEC 14496-10(H.264)</a:t>
            </a:r>
            <a:endParaRPr kumimoji="1" lang="ja-JP" altLang="en-US" sz="6600" dirty="0">
              <a:solidFill>
                <a:srgbClr val="0000CC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600" y="3717032"/>
            <a:ext cx="7200800" cy="2570584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CC"/>
                </a:solidFill>
              </a:rPr>
              <a:t>October 13, 2012</a:t>
            </a:r>
          </a:p>
          <a:p>
            <a:pPr algn="ctr"/>
            <a:endParaRPr kumimoji="1" lang="en-US" altLang="ja-JP" sz="2400" dirty="0" smtClean="0">
              <a:solidFill>
                <a:srgbClr val="0000CC"/>
              </a:solidFill>
            </a:endParaRP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Takanori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Senoh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, et al. (NICT)</a:t>
            </a:r>
          </a:p>
          <a:p>
            <a:pPr algn="ctr"/>
            <a:r>
              <a:rPr lang="en-US" altLang="ja-JP" sz="2400" dirty="0" smtClean="0">
                <a:solidFill>
                  <a:srgbClr val="0000CC"/>
                </a:solidFill>
              </a:rPr>
              <a:t>Masayuki </a:t>
            </a:r>
            <a:r>
              <a:rPr lang="en-US" altLang="ja-JP" sz="2400" dirty="0" err="1" smtClean="0">
                <a:solidFill>
                  <a:srgbClr val="0000CC"/>
                </a:solidFill>
              </a:rPr>
              <a:t>tanimoto</a:t>
            </a:r>
            <a:r>
              <a:rPr lang="en-US" altLang="ja-JP" sz="2400" dirty="0" smtClean="0">
                <a:solidFill>
                  <a:srgbClr val="0000CC"/>
                </a:solidFill>
              </a:rPr>
              <a:t>, et al.(NISRI)</a:t>
            </a: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Nicolce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stefanoski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(DRZ)</a:t>
            </a:r>
            <a:endParaRPr kumimoji="1" lang="ja-JP" altLang="en-US" sz="2400" dirty="0">
              <a:solidFill>
                <a:srgbClr val="0000CC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8452867" y="6492875"/>
            <a:ext cx="69113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7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10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Configuration information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908720"/>
            <a:ext cx="822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Configuration information is specified by parameter name, space and the value.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05310"/>
              </p:ext>
            </p:extLst>
          </p:nvPr>
        </p:nvGraphicFramePr>
        <p:xfrm>
          <a:off x="1187624" y="2060848"/>
          <a:ext cx="6447423" cy="3413760"/>
        </p:xfrm>
        <a:graphic>
          <a:graphicData uri="http://schemas.openxmlformats.org/drawingml/2006/table">
            <a:tbl>
              <a:tblPr/>
              <a:tblGrid>
                <a:gridCol w="2808312"/>
                <a:gridCol w="3639111"/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Name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Value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Mode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QUARTER, QUARTER_ODD, QUARTER_STACK, HALF_QUARTER_STACK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if(!variable parameter) {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635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NearestDepthValue1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2289,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635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FarthestDepthValue1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213500,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635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NearestDepthValue2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2289,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635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FarthestDepthValue2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213500,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if(3-view) {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5527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NearestDepthValue3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2289,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5527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FarthestDepthValue3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213500,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43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11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Variable parameter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90872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Variable parameters are </a:t>
            </a:r>
            <a:r>
              <a:rPr lang="en-US" altLang="ja-JP" dirty="0" err="1" smtClean="0">
                <a:solidFill>
                  <a:srgbClr val="000000"/>
                </a:solidFill>
              </a:rPr>
              <a:t>Znear</a:t>
            </a:r>
            <a:r>
              <a:rPr lang="en-US" altLang="ja-JP" dirty="0" smtClean="0">
                <a:solidFill>
                  <a:srgbClr val="000000"/>
                </a:solidFill>
              </a:rPr>
              <a:t>, </a:t>
            </a:r>
            <a:r>
              <a:rPr lang="en-US" altLang="ja-JP" dirty="0" err="1" smtClean="0">
                <a:solidFill>
                  <a:srgbClr val="000000"/>
                </a:solidFill>
              </a:rPr>
              <a:t>Zfar</a:t>
            </a:r>
            <a:r>
              <a:rPr lang="en-US" altLang="ja-JP" dirty="0" smtClean="0">
                <a:solidFill>
                  <a:srgbClr val="000000"/>
                </a:solidFill>
              </a:rPr>
              <a:t> and trans of input views. They are specified by their order and the values without C/R nor L/F for every frame.</a:t>
            </a:r>
            <a:endParaRPr lang="en-US" altLang="ja-JP" dirty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308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117566"/>
              </p:ext>
            </p:extLst>
          </p:nvPr>
        </p:nvGraphicFramePr>
        <p:xfrm>
          <a:off x="971600" y="2708920"/>
          <a:ext cx="7200800" cy="975360"/>
        </p:xfrm>
        <a:graphic>
          <a:graphicData uri="http://schemas.openxmlformats.org/drawingml/2006/table">
            <a:tbl>
              <a:tblPr/>
              <a:tblGrid>
                <a:gridCol w="3478007"/>
                <a:gridCol w="3722793"/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Syntax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Example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for(v=1; v&lt;=N; v++) {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If(2-view) N=2, else if(3-view) N=3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Znear Zfar transX (no C/R, L/F)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70625 662000 0, etc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136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12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Whole </a:t>
            </a:r>
            <a:r>
              <a:rPr lang="en-US" altLang="ja-JP" dirty="0" err="1" smtClean="0">
                <a:solidFill>
                  <a:srgbClr val="000000"/>
                </a:solidFill>
              </a:rPr>
              <a:t>bitstream</a:t>
            </a:r>
            <a:r>
              <a:rPr lang="en-US" altLang="ja-JP" dirty="0" smtClean="0">
                <a:solidFill>
                  <a:srgbClr val="000000"/>
                </a:solidFill>
              </a:rPr>
              <a:t> structure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39552" y="83671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Global View and Depth </a:t>
            </a:r>
            <a:r>
              <a:rPr lang="en-US" altLang="ja-JP" dirty="0" err="1" smtClean="0">
                <a:solidFill>
                  <a:srgbClr val="000000"/>
                </a:solidFill>
              </a:rPr>
              <a:t>bitstream</a:t>
            </a:r>
            <a:r>
              <a:rPr lang="en-US" altLang="ja-JP" dirty="0" smtClean="0">
                <a:solidFill>
                  <a:srgbClr val="000000"/>
                </a:solidFill>
              </a:rPr>
              <a:t> consists of camera parameter, configuration information</a:t>
            </a:r>
            <a:r>
              <a:rPr lang="en-US" altLang="ja-JP" dirty="0" smtClean="0">
                <a:solidFill>
                  <a:srgbClr val="0000CC"/>
                </a:solidFill>
              </a:rPr>
              <a:t>, </a:t>
            </a:r>
            <a:r>
              <a:rPr lang="en-US" altLang="ja-JP" dirty="0" smtClean="0"/>
              <a:t>(variable parameter), base view, depth and residual streams.</a:t>
            </a:r>
            <a:endParaRPr lang="en-US" altLang="ja-JP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033042"/>
              </p:ext>
            </p:extLst>
          </p:nvPr>
        </p:nvGraphicFramePr>
        <p:xfrm>
          <a:off x="539552" y="2204864"/>
          <a:ext cx="7848872" cy="3413760"/>
        </p:xfrm>
        <a:graphic>
          <a:graphicData uri="http://schemas.openxmlformats.org/drawingml/2006/table">
            <a:tbl>
              <a:tblPr/>
              <a:tblGrid>
                <a:gridCol w="6270113"/>
                <a:gridCol w="495994"/>
                <a:gridCol w="1082765"/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Bitstream_for_global_view_and_depth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 {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C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Descriptor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byte_stream_nal_unit_for_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camera_parameter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byte_stream_nal_unit_for_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cfg_info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while(access unit) {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   if(variable parameter) 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byte_stream_nal_unit_for_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variable_parameter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    while(NAL_unit_type != 18 /* != alternative 3d format */) 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    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byte_stream_nal_unit_fo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_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base_view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while(NAL_unit_type = = 18 &amp;&amp; gvd_flag = = 00 /* global depth */) 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	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 dirty="0" err="1" smtClean="0">
                          <a:effectLst/>
                          <a:latin typeface="Times New Roman"/>
                          <a:ea typeface="ＭＳ 明朝"/>
                        </a:rPr>
                        <a:t>byte_stream_nal_unit_for_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global_depth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while(NAL_unit_type = = 18 &amp;&amp; gvd_flag = = 01 /* residual */) 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	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 dirty="0" err="1" smtClean="0">
                          <a:effectLst/>
                          <a:latin typeface="Times New Roman"/>
                          <a:ea typeface="ＭＳ 明朝"/>
                        </a:rPr>
                        <a:t>byte_stream_nal_unit_for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_residual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	}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u(2)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940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u(5)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81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Decoding process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51520" y="836712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Extract and decode base view, global depth, residual and SEI message by checking the NAL unit type, alternative 3d flag, </a:t>
            </a:r>
            <a:r>
              <a:rPr lang="en-US" altLang="ja-JP" dirty="0" err="1" smtClean="0">
                <a:solidFill>
                  <a:srgbClr val="000000"/>
                </a:solidFill>
              </a:rPr>
              <a:t>gvd</a:t>
            </a:r>
            <a:r>
              <a:rPr lang="en-US" altLang="ja-JP" dirty="0" smtClean="0">
                <a:solidFill>
                  <a:srgbClr val="000000"/>
                </a:solidFill>
              </a:rPr>
              <a:t> flag and reserved 5bits.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After decoding, post-processor synthesizes multi-view images from them.</a:t>
            </a:r>
            <a:endParaRPr lang="en-US" altLang="ja-JP" dirty="0">
              <a:solidFill>
                <a:srgbClr val="000000"/>
              </a:solidFill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75248" y="3573016"/>
            <a:ext cx="720080" cy="40804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8136" y="4690839"/>
            <a:ext cx="720080" cy="40245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76128" y="4618831"/>
            <a:ext cx="720080" cy="40245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4120" y="4546823"/>
            <a:ext cx="720080" cy="40245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43" name="テキスト ボックス 42"/>
          <p:cNvSpPr txBox="1"/>
          <p:nvPr/>
        </p:nvSpPr>
        <p:spPr>
          <a:xfrm flipH="1">
            <a:off x="3332788" y="335699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Base View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 flipH="1">
            <a:off x="7103302" y="450912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Multi-views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flipH="1">
            <a:off x="3381132" y="558924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Residual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 flipH="1">
            <a:off x="2672036" y="4019550"/>
            <a:ext cx="0" cy="4572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9" name="直線矢印コネクタ 48"/>
          <p:cNvCxnSpPr/>
          <p:nvPr/>
        </p:nvCxnSpPr>
        <p:spPr>
          <a:xfrm flipH="1">
            <a:off x="2672036" y="5153025"/>
            <a:ext cx="0" cy="4572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50" name="テキスト ボックス 49"/>
          <p:cNvSpPr txBox="1"/>
          <p:nvPr/>
        </p:nvSpPr>
        <p:spPr>
          <a:xfrm flipH="1">
            <a:off x="107504" y="566124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SEI message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63" name="直線コネクタ 62"/>
          <p:cNvCxnSpPr/>
          <p:nvPr/>
        </p:nvCxnSpPr>
        <p:spPr>
          <a:xfrm flipH="1">
            <a:off x="1577083" y="5856312"/>
            <a:ext cx="504056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76" name="正方形/長方形 75"/>
          <p:cNvSpPr/>
          <p:nvPr/>
        </p:nvSpPr>
        <p:spPr>
          <a:xfrm flipH="1">
            <a:off x="2129111" y="3212976"/>
            <a:ext cx="1038225" cy="3073524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sysClr val="window" lastClr="FFFFFF"/>
              </a:solidFill>
              <a:latin typeface="Calibri"/>
            </a:endParaRPr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42177" y="5733256"/>
            <a:ext cx="381143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26153" y="5661248"/>
            <a:ext cx="381143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10129" y="5589240"/>
            <a:ext cx="381143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図 8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03240" y="3501008"/>
            <a:ext cx="720080" cy="40804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85" name="図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31232" y="3429000"/>
            <a:ext cx="720080" cy="40804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86" name="正方形/長方形 85"/>
          <p:cNvSpPr/>
          <p:nvPr/>
        </p:nvSpPr>
        <p:spPr>
          <a:xfrm flipH="1">
            <a:off x="4679504" y="3429000"/>
            <a:ext cx="1224136" cy="576064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kumimoji="0" lang="en-US" altLang="ja-JP" sz="1600" kern="0" dirty="0" smtClean="0">
                <a:solidFill>
                  <a:srgbClr val="000000"/>
                </a:solidFill>
                <a:latin typeface="Tahoma"/>
              </a:rPr>
              <a:t>AVC/H.264  decoder</a:t>
            </a:r>
            <a:endParaRPr kumimoji="0" lang="ja-JP" altLang="en-US" sz="1600" kern="0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7" name="正方形/長方形 86"/>
          <p:cNvSpPr/>
          <p:nvPr/>
        </p:nvSpPr>
        <p:spPr>
          <a:xfrm flipH="1">
            <a:off x="4679504" y="4581128"/>
            <a:ext cx="1224136" cy="576064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kumimoji="0" lang="en-US" altLang="ja-JP" sz="1600" kern="0" dirty="0" smtClean="0">
                <a:solidFill>
                  <a:srgbClr val="000000"/>
                </a:solidFill>
                <a:latin typeface="Tahoma"/>
              </a:rPr>
              <a:t>AVC/H.264  decoder</a:t>
            </a:r>
            <a:endParaRPr kumimoji="0" lang="ja-JP" altLang="en-US" sz="1600" kern="0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8" name="正方形/長方形 87"/>
          <p:cNvSpPr/>
          <p:nvPr/>
        </p:nvSpPr>
        <p:spPr>
          <a:xfrm flipH="1">
            <a:off x="4679504" y="5661248"/>
            <a:ext cx="1224136" cy="576064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kumimoji="0" lang="en-US" altLang="ja-JP" sz="1600" kern="0" dirty="0" smtClean="0">
                <a:solidFill>
                  <a:srgbClr val="000000"/>
                </a:solidFill>
                <a:latin typeface="Tahoma"/>
              </a:rPr>
              <a:t>AVC/H.264  decoder</a:t>
            </a:r>
            <a:endParaRPr kumimoji="0" lang="ja-JP" altLang="en-US" sz="1600" kern="0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9" name="正方形/長方形 88"/>
          <p:cNvSpPr/>
          <p:nvPr/>
        </p:nvSpPr>
        <p:spPr>
          <a:xfrm rot="5400000" flipH="1">
            <a:off x="5723619" y="5121188"/>
            <a:ext cx="1728192" cy="648072"/>
          </a:xfrm>
          <a:prstGeom prst="rect">
            <a:avLst/>
          </a:prstGeom>
          <a:solidFill>
            <a:srgbClr val="FFCF01">
              <a:lumMod val="40000"/>
              <a:lumOff val="60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kumimoji="0" lang="en-US" altLang="ja-JP" kern="0" dirty="0" smtClean="0">
                <a:solidFill>
                  <a:srgbClr val="000000"/>
                </a:solidFill>
                <a:latin typeface="Tahoma"/>
              </a:rPr>
              <a:t>Post-process</a:t>
            </a:r>
            <a:endParaRPr kumimoji="0" lang="en-US" altLang="ja-JP" kern="0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 flipH="1">
            <a:off x="3148316" y="450912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Global Depth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3095328" y="3717032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/>
          <p:cNvCxnSpPr/>
          <p:nvPr/>
        </p:nvCxnSpPr>
        <p:spPr>
          <a:xfrm>
            <a:off x="3095328" y="4869160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/>
          <p:cNvCxnSpPr/>
          <p:nvPr/>
        </p:nvCxnSpPr>
        <p:spPr>
          <a:xfrm>
            <a:off x="3023320" y="5949280"/>
            <a:ext cx="165618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>
            <a:off x="5903640" y="3717032"/>
            <a:ext cx="25922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/>
          <p:cNvSpPr txBox="1"/>
          <p:nvPr/>
        </p:nvSpPr>
        <p:spPr>
          <a:xfrm flipH="1">
            <a:off x="6911752" y="3356992"/>
            <a:ext cx="1114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Base view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96" name="直線矢印コネクタ 95"/>
          <p:cNvCxnSpPr/>
          <p:nvPr/>
        </p:nvCxnSpPr>
        <p:spPr>
          <a:xfrm>
            <a:off x="6911752" y="4869160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/>
          <p:cNvCxnSpPr/>
          <p:nvPr/>
        </p:nvCxnSpPr>
        <p:spPr>
          <a:xfrm>
            <a:off x="6911752" y="5949280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/>
          <p:cNvCxnSpPr/>
          <p:nvPr/>
        </p:nvCxnSpPr>
        <p:spPr>
          <a:xfrm>
            <a:off x="5903639" y="4869160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矢印コネクタ 98"/>
          <p:cNvCxnSpPr/>
          <p:nvPr/>
        </p:nvCxnSpPr>
        <p:spPr>
          <a:xfrm>
            <a:off x="5903640" y="5949280"/>
            <a:ext cx="36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 flipH="1">
            <a:off x="2663280" y="2492896"/>
            <a:ext cx="0" cy="72008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01" name="テキスト ボックス 100"/>
          <p:cNvSpPr txBox="1"/>
          <p:nvPr/>
        </p:nvSpPr>
        <p:spPr>
          <a:xfrm flipH="1">
            <a:off x="2087216" y="206084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err="1" smtClean="0">
                <a:solidFill>
                  <a:sysClr val="windowText" lastClr="000000"/>
                </a:solidFill>
              </a:rPr>
              <a:t>Bitstream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04" name="直線矢印コネクタ 103"/>
          <p:cNvCxnSpPr/>
          <p:nvPr/>
        </p:nvCxnSpPr>
        <p:spPr>
          <a:xfrm>
            <a:off x="1799184" y="3933056"/>
            <a:ext cx="576064" cy="162187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1799184" y="3933056"/>
            <a:ext cx="576064" cy="576064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/>
          <p:cNvSpPr txBox="1"/>
          <p:nvPr/>
        </p:nvSpPr>
        <p:spPr>
          <a:xfrm flipH="1">
            <a:off x="287016" y="364502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Delete unique header.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7703840" y="5013176"/>
            <a:ext cx="0" cy="864096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6551712" y="3717032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/>
          <p:nvPr/>
        </p:nvCxnSpPr>
        <p:spPr>
          <a:xfrm>
            <a:off x="1799184" y="3933056"/>
            <a:ext cx="144016" cy="1872208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14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View synthesis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5133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0" y="667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51520" y="836712"/>
            <a:ext cx="32403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Process(informative):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0000CC"/>
                </a:solidFill>
              </a:rPr>
              <a:t>Decode global depth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 up-sample  project to target view  </a:t>
            </a:r>
            <a:r>
              <a:rPr lang="en-US" altLang="ja-JP" dirty="0" err="1" smtClean="0">
                <a:solidFill>
                  <a:srgbClr val="0000CC"/>
                </a:solidFill>
                <a:sym typeface="Wingdings" pitchFamily="2" charset="2"/>
              </a:rPr>
              <a:t>inpaint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 hole</a:t>
            </a:r>
            <a:r>
              <a:rPr lang="en-US" altLang="ja-JP" dirty="0" smtClean="0">
                <a:solidFill>
                  <a:srgbClr val="0000CC"/>
                </a:solidFill>
              </a:rPr>
              <a:t>.</a:t>
            </a: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0000CC"/>
                </a:solidFill>
              </a:rPr>
              <a:t>Decode base view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 project to target view  get occlusion hole (base hole).</a:t>
            </a: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Decode residual  up-sample  project to target view  get occlusion hole (residual hole).</a:t>
            </a: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0000CC"/>
                </a:solidFill>
              </a:rPr>
              <a:t>Base hole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 dilate  copy residual into the hole of target view.</a:t>
            </a:r>
          </a:p>
          <a:p>
            <a:pPr marL="342900" indent="-342900">
              <a:buAutoNum type="arabicParenBoth"/>
            </a:pPr>
            <a:r>
              <a:rPr lang="en-US" altLang="ja-JP" dirty="0">
                <a:solidFill>
                  <a:srgbClr val="0000CC"/>
                </a:solidFill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Residual hole  AND with base hole  get common hole  </a:t>
            </a:r>
            <a:r>
              <a:rPr lang="en-US" altLang="ja-JP" dirty="0" err="1" smtClean="0">
                <a:solidFill>
                  <a:srgbClr val="0000CC"/>
                </a:solidFill>
                <a:sym typeface="Wingdings" pitchFamily="2" charset="2"/>
              </a:rPr>
              <a:t>inpaint</a:t>
            </a:r>
            <a:endParaRPr lang="en-US" altLang="ja-JP" dirty="0" smtClean="0">
              <a:solidFill>
                <a:srgbClr val="0000CC"/>
              </a:solidFill>
              <a:sym typeface="Wingdings" pitchFamily="2" charset="2"/>
            </a:endParaRPr>
          </a:p>
          <a:p>
            <a:pPr marL="342900" indent="-342900">
              <a:buAutoNum type="arabicParenBoth"/>
            </a:pPr>
            <a:r>
              <a:rPr lang="en-US" altLang="ja-JP" dirty="0">
                <a:solidFill>
                  <a:srgbClr val="0000CC"/>
                </a:solidFill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output target view.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08720"/>
            <a:ext cx="5400267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63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15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Occlusion hole detection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980728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Process: (in case base view is right hand side)</a:t>
            </a:r>
          </a:p>
          <a:p>
            <a:r>
              <a:rPr lang="en-US" altLang="ja-JP" dirty="0" smtClean="0">
                <a:solidFill>
                  <a:srgbClr val="0000CC"/>
                </a:solidFill>
              </a:rPr>
              <a:t>(1) Check depth value D</a:t>
            </a:r>
            <a:r>
              <a:rPr lang="en-US" altLang="ja-JP" baseline="-25000" dirty="0" smtClean="0">
                <a:solidFill>
                  <a:srgbClr val="0000CC"/>
                </a:solidFill>
              </a:rPr>
              <a:t>1</a:t>
            </a:r>
            <a:r>
              <a:rPr lang="en-US" altLang="ja-JP" dirty="0" smtClean="0">
                <a:solidFill>
                  <a:srgbClr val="0000CC"/>
                </a:solidFill>
              </a:rPr>
              <a:t>(x+</a:t>
            </a:r>
            <a:r>
              <a:rPr lang="en-US" altLang="ja-JP" dirty="0">
                <a:solidFill>
                  <a:srgbClr val="0000CC"/>
                </a:solidFill>
              </a:rPr>
              <a:t> </a:t>
            </a:r>
            <a:r>
              <a:rPr lang="en-US" altLang="ja-JP" dirty="0" smtClean="0">
                <a:solidFill>
                  <a:srgbClr val="0000CC"/>
                </a:solidFill>
              </a:rPr>
              <a:t>δ, y), where </a:t>
            </a:r>
            <a:r>
              <a:rPr lang="en-US" altLang="ja-JP" dirty="0" err="1" smtClean="0">
                <a:solidFill>
                  <a:srgbClr val="0000CC"/>
                </a:solidFill>
              </a:rPr>
              <a:t>fB</a:t>
            </a:r>
            <a:r>
              <a:rPr lang="en-US" altLang="ja-JP" dirty="0" smtClean="0">
                <a:solidFill>
                  <a:srgbClr val="0000CC"/>
                </a:solidFill>
              </a:rPr>
              <a:t>(1/</a:t>
            </a:r>
            <a:r>
              <a:rPr lang="en-US" altLang="ja-JP" dirty="0" err="1" smtClean="0">
                <a:solidFill>
                  <a:srgbClr val="0000CC"/>
                </a:solidFill>
              </a:rPr>
              <a:t>Z</a:t>
            </a:r>
            <a:r>
              <a:rPr lang="en-US" altLang="ja-JP" baseline="-25000" dirty="0" err="1" smtClean="0">
                <a:solidFill>
                  <a:srgbClr val="0000CC"/>
                </a:solidFill>
              </a:rPr>
              <a:t>near</a:t>
            </a:r>
            <a:r>
              <a:rPr lang="en-US" altLang="ja-JP" dirty="0" smtClean="0">
                <a:solidFill>
                  <a:srgbClr val="0000CC"/>
                </a:solidFill>
              </a:rPr>
              <a:t> -1/</a:t>
            </a:r>
            <a:r>
              <a:rPr lang="en-US" altLang="ja-JP" dirty="0" err="1" smtClean="0">
                <a:solidFill>
                  <a:srgbClr val="0000CC"/>
                </a:solidFill>
              </a:rPr>
              <a:t>Z</a:t>
            </a:r>
            <a:r>
              <a:rPr lang="en-US" altLang="ja-JP" baseline="-25000" dirty="0" err="1" smtClean="0">
                <a:solidFill>
                  <a:srgbClr val="0000CC"/>
                </a:solidFill>
              </a:rPr>
              <a:t>far</a:t>
            </a:r>
            <a:r>
              <a:rPr lang="en-US" altLang="ja-JP" dirty="0" smtClean="0">
                <a:solidFill>
                  <a:srgbClr val="0000CC"/>
                </a:solidFill>
              </a:rPr>
              <a:t>) </a:t>
            </a:r>
            <a:r>
              <a:rPr lang="ja-JP" altLang="en-US" dirty="0">
                <a:solidFill>
                  <a:srgbClr val="0000CC"/>
                </a:solidFill>
              </a:rPr>
              <a:t> </a:t>
            </a:r>
            <a:r>
              <a:rPr lang="ja-JP" altLang="en-US" dirty="0" smtClean="0">
                <a:solidFill>
                  <a:srgbClr val="0000CC"/>
                </a:solidFill>
              </a:rPr>
              <a:t>≥ </a:t>
            </a:r>
            <a:r>
              <a:rPr lang="en-US" altLang="ja-JP" dirty="0" smtClean="0">
                <a:solidFill>
                  <a:srgbClr val="0000CC"/>
                </a:solidFill>
              </a:rPr>
              <a:t>δ</a:t>
            </a:r>
            <a:r>
              <a:rPr lang="ja-JP" altLang="en-US" dirty="0" smtClean="0">
                <a:solidFill>
                  <a:srgbClr val="0000CC"/>
                </a:solidFill>
              </a:rPr>
              <a:t> ≥ </a:t>
            </a:r>
            <a:r>
              <a:rPr lang="en-US" altLang="ja-JP" dirty="0" smtClean="0">
                <a:solidFill>
                  <a:srgbClr val="0000CC"/>
                </a:solidFill>
              </a:rPr>
              <a:t>0.</a:t>
            </a:r>
          </a:p>
          <a:p>
            <a:r>
              <a:rPr kumimoji="1" lang="en-US" altLang="ja-JP" dirty="0" smtClean="0">
                <a:solidFill>
                  <a:srgbClr val="0000CC"/>
                </a:solidFill>
              </a:rPr>
              <a:t>(2) if d(x+</a:t>
            </a:r>
            <a:r>
              <a:rPr lang="en-US" altLang="ja-JP" dirty="0">
                <a:solidFill>
                  <a:srgbClr val="0000CC"/>
                </a:solidFill>
              </a:rPr>
              <a:t> </a:t>
            </a:r>
            <a:r>
              <a:rPr lang="en-US" altLang="ja-JP" dirty="0" smtClean="0">
                <a:solidFill>
                  <a:srgbClr val="0000CC"/>
                </a:solidFill>
              </a:rPr>
              <a:t>δ, y) – d(x, y) </a:t>
            </a:r>
            <a:r>
              <a:rPr lang="ja-JP" altLang="en-US" dirty="0" smtClean="0">
                <a:solidFill>
                  <a:srgbClr val="0000CC"/>
                </a:solidFill>
              </a:rPr>
              <a:t>≥ </a:t>
            </a:r>
            <a:r>
              <a:rPr lang="en-US" altLang="ja-JP" i="1" dirty="0" err="1" smtClean="0">
                <a:solidFill>
                  <a:srgbClr val="0000CC"/>
                </a:solidFill>
              </a:rPr>
              <a:t>th</a:t>
            </a:r>
            <a:r>
              <a:rPr lang="en-US" altLang="ja-JP" dirty="0" smtClean="0">
                <a:solidFill>
                  <a:srgbClr val="0000CC"/>
                </a:solidFill>
              </a:rPr>
              <a:t>, (x, y) may be in a occlusion hole.</a:t>
            </a:r>
          </a:p>
          <a:p>
            <a:endParaRPr lang="en-US" altLang="ja-JP" dirty="0">
              <a:solidFill>
                <a:srgbClr val="0000CC"/>
              </a:solidFill>
            </a:endParaRPr>
          </a:p>
          <a:p>
            <a:endParaRPr lang="en-US" altLang="ja-JP" dirty="0" smtClean="0">
              <a:solidFill>
                <a:srgbClr val="0000CC"/>
              </a:solidFill>
            </a:endParaRPr>
          </a:p>
          <a:p>
            <a:endParaRPr lang="en-US" altLang="ja-JP" dirty="0" smtClean="0">
              <a:solidFill>
                <a:srgbClr val="0000CC"/>
              </a:solidFill>
            </a:endParaRPr>
          </a:p>
          <a:p>
            <a:r>
              <a:rPr lang="en-US" altLang="ja-JP" dirty="0" smtClean="0">
                <a:solidFill>
                  <a:srgbClr val="0000CC"/>
                </a:solidFill>
              </a:rPr>
              <a:t>(3) If so, get disparity </a:t>
            </a:r>
            <a:r>
              <a:rPr lang="en-US" altLang="ja-JP" dirty="0">
                <a:solidFill>
                  <a:srgbClr val="0000CC"/>
                </a:solidFill>
              </a:rPr>
              <a:t>value </a:t>
            </a:r>
            <a:r>
              <a:rPr lang="en-US" altLang="ja-JP" dirty="0" smtClean="0">
                <a:solidFill>
                  <a:srgbClr val="0000CC"/>
                </a:solidFill>
              </a:rPr>
              <a:t>ε for  </a:t>
            </a:r>
            <a:r>
              <a:rPr lang="en-US" altLang="ja-JP" dirty="0" err="1" smtClean="0">
                <a:solidFill>
                  <a:srgbClr val="0000CC"/>
                </a:solidFill>
              </a:rPr>
              <a:t>for</a:t>
            </a:r>
            <a:r>
              <a:rPr lang="en-US" altLang="ja-JP" dirty="0" smtClean="0">
                <a:solidFill>
                  <a:srgbClr val="0000CC"/>
                </a:solidFill>
              </a:rPr>
              <a:t> D</a:t>
            </a:r>
            <a:r>
              <a:rPr lang="en-US" altLang="ja-JP" baseline="-25000" dirty="0" smtClean="0">
                <a:solidFill>
                  <a:srgbClr val="0000CC"/>
                </a:solidFill>
              </a:rPr>
              <a:t>1</a:t>
            </a:r>
            <a:r>
              <a:rPr lang="en-US" altLang="ja-JP" dirty="0" smtClean="0">
                <a:solidFill>
                  <a:srgbClr val="0000CC"/>
                </a:solidFill>
              </a:rPr>
              <a:t>(x</a:t>
            </a:r>
            <a:r>
              <a:rPr lang="en-US" altLang="ja-JP" dirty="0">
                <a:solidFill>
                  <a:srgbClr val="0000CC"/>
                </a:solidFill>
              </a:rPr>
              <a:t>+ δ, y) – </a:t>
            </a:r>
            <a:r>
              <a:rPr lang="en-US" altLang="ja-JP" dirty="0" smtClean="0">
                <a:solidFill>
                  <a:srgbClr val="0000CC"/>
                </a:solidFill>
              </a:rPr>
              <a:t>D</a:t>
            </a:r>
            <a:r>
              <a:rPr lang="en-US" altLang="ja-JP" baseline="-25000" dirty="0" smtClean="0">
                <a:solidFill>
                  <a:srgbClr val="0000CC"/>
                </a:solidFill>
              </a:rPr>
              <a:t>1</a:t>
            </a:r>
            <a:r>
              <a:rPr lang="en-US" altLang="ja-JP" dirty="0" smtClean="0">
                <a:solidFill>
                  <a:srgbClr val="0000CC"/>
                </a:solidFill>
              </a:rPr>
              <a:t>(x</a:t>
            </a:r>
            <a:r>
              <a:rPr lang="en-US" altLang="ja-JP" dirty="0">
                <a:solidFill>
                  <a:srgbClr val="0000CC"/>
                </a:solidFill>
              </a:rPr>
              <a:t>, y</a:t>
            </a:r>
            <a:r>
              <a:rPr lang="en-US" altLang="ja-JP" dirty="0" smtClean="0">
                <a:solidFill>
                  <a:srgbClr val="0000CC"/>
                </a:solidFill>
              </a:rPr>
              <a:t>).</a:t>
            </a:r>
          </a:p>
          <a:p>
            <a:endParaRPr lang="en-US" altLang="ja-JP" dirty="0">
              <a:solidFill>
                <a:srgbClr val="0000CC"/>
              </a:solidFill>
            </a:endParaRPr>
          </a:p>
          <a:p>
            <a:endParaRPr lang="en-US" altLang="ja-JP" dirty="0" smtClean="0">
              <a:solidFill>
                <a:srgbClr val="0000CC"/>
              </a:solidFill>
            </a:endParaRPr>
          </a:p>
          <a:p>
            <a:r>
              <a:rPr kumimoji="1" lang="en-US" altLang="ja-JP" dirty="0" smtClean="0">
                <a:solidFill>
                  <a:srgbClr val="0000CC"/>
                </a:solidFill>
              </a:rPr>
              <a:t>(4) If d</a:t>
            </a:r>
            <a:r>
              <a:rPr kumimoji="1" lang="en-US" altLang="ja-JP" baseline="-25000" dirty="0" smtClean="0">
                <a:solidFill>
                  <a:srgbClr val="0000CC"/>
                </a:solidFill>
              </a:rPr>
              <a:t>1</a:t>
            </a:r>
            <a:r>
              <a:rPr kumimoji="1" lang="en-US" altLang="ja-JP" dirty="0" smtClean="0">
                <a:solidFill>
                  <a:srgbClr val="0000CC"/>
                </a:solidFill>
              </a:rPr>
              <a:t>(</a:t>
            </a:r>
            <a:r>
              <a:rPr kumimoji="1" lang="en-US" altLang="ja-JP" dirty="0" err="1" smtClean="0">
                <a:solidFill>
                  <a:srgbClr val="0000CC"/>
                </a:solidFill>
              </a:rPr>
              <a:t>x+</a:t>
            </a:r>
            <a:r>
              <a:rPr lang="en-US" altLang="ja-JP" dirty="0" err="1" smtClean="0">
                <a:solidFill>
                  <a:srgbClr val="0000CC"/>
                </a:solidFill>
              </a:rPr>
              <a:t>ε</a:t>
            </a:r>
            <a:r>
              <a:rPr lang="en-US" altLang="ja-JP" dirty="0">
                <a:solidFill>
                  <a:srgbClr val="0000CC"/>
                </a:solidFill>
              </a:rPr>
              <a:t>, y) </a:t>
            </a:r>
            <a:r>
              <a:rPr lang="en-US" altLang="ja-JP" dirty="0" smtClean="0">
                <a:solidFill>
                  <a:srgbClr val="0000CC"/>
                </a:solidFill>
              </a:rPr>
              <a:t>– D</a:t>
            </a:r>
            <a:r>
              <a:rPr lang="en-US" altLang="ja-JP" baseline="-25000" dirty="0" smtClean="0">
                <a:solidFill>
                  <a:srgbClr val="0000CC"/>
                </a:solidFill>
              </a:rPr>
              <a:t>1</a:t>
            </a:r>
            <a:r>
              <a:rPr lang="en-US" altLang="ja-JP" dirty="0" smtClean="0">
                <a:solidFill>
                  <a:srgbClr val="0000CC"/>
                </a:solidFill>
              </a:rPr>
              <a:t>(x, y) </a:t>
            </a:r>
            <a:r>
              <a:rPr lang="ja-JP" altLang="en-US" dirty="0">
                <a:solidFill>
                  <a:srgbClr val="0000CC"/>
                </a:solidFill>
              </a:rPr>
              <a:t>≥ </a:t>
            </a:r>
            <a:r>
              <a:rPr lang="en-US" altLang="ja-JP" dirty="0" smtClean="0">
                <a:solidFill>
                  <a:srgbClr val="0000CC"/>
                </a:solidFill>
              </a:rPr>
              <a:t>k</a:t>
            </a:r>
            <a:r>
              <a:rPr lang="ja-JP" altLang="en-US" dirty="0" smtClean="0">
                <a:solidFill>
                  <a:srgbClr val="0000CC"/>
                </a:solidFill>
              </a:rPr>
              <a:t>*</a:t>
            </a:r>
            <a:r>
              <a:rPr lang="en-US" altLang="ja-JP" i="1" dirty="0" err="1" smtClean="0">
                <a:solidFill>
                  <a:srgbClr val="0000CC"/>
                </a:solidFill>
              </a:rPr>
              <a:t>th</a:t>
            </a:r>
            <a:r>
              <a:rPr lang="en-US" altLang="ja-JP" dirty="0" smtClean="0">
                <a:solidFill>
                  <a:srgbClr val="0000CC"/>
                </a:solidFill>
              </a:rPr>
              <a:t>, (x, y) is in a hole, where k=0.6 for margin.</a:t>
            </a:r>
            <a:r>
              <a:rPr kumimoji="1" lang="en-US" altLang="ja-JP" dirty="0">
                <a:solidFill>
                  <a:srgbClr val="0000CC"/>
                </a:solidFill>
              </a:rPr>
              <a:t>	</a:t>
            </a:r>
            <a:r>
              <a:rPr kumimoji="1" lang="en-US" altLang="ja-JP" dirty="0" smtClean="0"/>
              <a:t>	</a:t>
            </a:r>
            <a:endParaRPr kumimoji="1" lang="ja-JP" alt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763900"/>
              </p:ext>
            </p:extLst>
          </p:nvPr>
        </p:nvGraphicFramePr>
        <p:xfrm>
          <a:off x="2963863" y="1844675"/>
          <a:ext cx="36417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数式" r:id="rId3" imgW="2933640" imgH="634680" progId="Equation.3">
                  <p:embed/>
                </p:oleObj>
              </mc:Choice>
              <mc:Fallback>
                <p:oleObj name="数式" r:id="rId3" imgW="2933640" imgH="634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3863" y="1844675"/>
                        <a:ext cx="3641725" cy="792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6" name="オブジェクト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762265"/>
              </p:ext>
            </p:extLst>
          </p:nvPr>
        </p:nvGraphicFramePr>
        <p:xfrm>
          <a:off x="3035300" y="2924175"/>
          <a:ext cx="3725863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数式" r:id="rId5" imgW="2819160" imgH="444240" progId="Equation.3">
                  <p:embed/>
                </p:oleObj>
              </mc:Choice>
              <mc:Fallback>
                <p:oleObj name="数式" r:id="rId5" imgW="281916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5300" y="2924175"/>
                        <a:ext cx="3725863" cy="5921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42" name="Picture 4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60267"/>
            <a:ext cx="5616624" cy="250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4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16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Encoding process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25649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659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0" y="8610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51520" y="105273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0000"/>
                </a:solidFill>
              </a:rPr>
              <a:t>The encoding process is described in </a:t>
            </a:r>
            <a:r>
              <a:rPr lang="en-US" altLang="ja-JP" dirty="0" smtClean="0">
                <a:solidFill>
                  <a:srgbClr val="000000"/>
                </a:solidFill>
              </a:rPr>
              <a:t>the following informative references.</a:t>
            </a:r>
          </a:p>
          <a:p>
            <a:pPr marL="285750" indent="-285750">
              <a:buFontTx/>
              <a:buChar char="-"/>
            </a:pPr>
            <a:endParaRPr lang="en-US" altLang="ja-JP" dirty="0">
              <a:solidFill>
                <a:srgbClr val="00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000000"/>
                </a:solidFill>
              </a:rPr>
              <a:t>JCT2-A00072 </a:t>
            </a:r>
            <a:r>
              <a:rPr lang="en-US" altLang="ja-JP" dirty="0">
                <a:solidFill>
                  <a:srgbClr val="000000"/>
                </a:solidFill>
              </a:rPr>
              <a:t>| ISO/IEC JTC1/SC29/WG11 M26104 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-    </a:t>
            </a:r>
            <a:r>
              <a:rPr lang="en-US" altLang="ja-JP" dirty="0" smtClean="0">
                <a:solidFill>
                  <a:srgbClr val="000000"/>
                </a:solidFill>
              </a:rPr>
              <a:t>ISO/IEC </a:t>
            </a:r>
            <a:r>
              <a:rPr lang="en-US" altLang="ja-JP" dirty="0">
                <a:solidFill>
                  <a:srgbClr val="000000"/>
                </a:solidFill>
              </a:rPr>
              <a:t>JTC1/SC29/WG11 M22573.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76456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Introduction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51521" y="908720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AHG8 mandate 3:</a:t>
            </a:r>
          </a:p>
          <a:p>
            <a:r>
              <a:rPr lang="en-US" altLang="ja-JP" sz="2800" dirty="0" smtClean="0"/>
              <a:t>-</a:t>
            </a:r>
            <a:r>
              <a:rPr kumimoji="1" lang="en-US" altLang="ja-JP" sz="2800" dirty="0" smtClean="0"/>
              <a:t> </a:t>
            </a:r>
            <a:r>
              <a:rPr lang="en-US" altLang="ja-JP" sz="2800" dirty="0" smtClean="0"/>
              <a:t> </a:t>
            </a:r>
            <a:r>
              <a:rPr lang="en-US" altLang="ja-JP" sz="2800" dirty="0"/>
              <a:t>investigate possible signaling methods required to identify the type of 3D data format (e.g. global view/depth, warp) and to interpret such decoded 3D data by non-normative processing after decoding. </a:t>
            </a:r>
            <a:endParaRPr kumimoji="1" lang="ja-JP" altLang="en-US" sz="28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79512" y="4005064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0000CC"/>
                </a:solidFill>
              </a:rPr>
              <a:t>This contribution proposes a solution for mandate 3 in case of ISO/IEC 14496-10 (H.264). </a:t>
            </a:r>
            <a:endParaRPr kumimoji="1" lang="ja-JP" altLang="en-US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concept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51520" y="836712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Since Base View, Global Depth and Residual </a:t>
            </a:r>
            <a:r>
              <a:rPr lang="en-US" altLang="ja-JP" dirty="0" err="1" smtClean="0">
                <a:solidFill>
                  <a:srgbClr val="000000"/>
                </a:solidFill>
              </a:rPr>
              <a:t>bitstreams</a:t>
            </a:r>
            <a:r>
              <a:rPr lang="en-US" altLang="ja-JP" dirty="0" smtClean="0">
                <a:solidFill>
                  <a:srgbClr val="000000"/>
                </a:solidFill>
              </a:rPr>
              <a:t> have the same NAL unit type, a unique NAL unit type is necessary to identify each of them.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For this purpose, two byte header is inserted.</a:t>
            </a:r>
            <a:endParaRPr lang="en-US" altLang="ja-JP" dirty="0">
              <a:solidFill>
                <a:srgbClr val="000000"/>
              </a:solidFill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573016"/>
            <a:ext cx="720080" cy="40804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48" y="4690839"/>
            <a:ext cx="720080" cy="40245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256" y="4618831"/>
            <a:ext cx="720080" cy="40245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264" y="4546823"/>
            <a:ext cx="720080" cy="40245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43" name="テキスト ボックス 42"/>
          <p:cNvSpPr txBox="1"/>
          <p:nvPr/>
        </p:nvSpPr>
        <p:spPr>
          <a:xfrm>
            <a:off x="4283968" y="335699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Base</a:t>
            </a:r>
            <a:r>
              <a:rPr kumimoji="1" lang="en-US" altLang="ja-JP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View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7544" y="4509120"/>
            <a:ext cx="132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Depth maps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427984" y="558924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Residual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6219428" y="4019550"/>
            <a:ext cx="0" cy="4572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9" name="直線矢印コネクタ 48"/>
          <p:cNvCxnSpPr/>
          <p:nvPr/>
        </p:nvCxnSpPr>
        <p:spPr>
          <a:xfrm>
            <a:off x="6219428" y="5153025"/>
            <a:ext cx="0" cy="4572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50" name="テキスト ボックス 49"/>
          <p:cNvSpPr txBox="1"/>
          <p:nvPr/>
        </p:nvSpPr>
        <p:spPr>
          <a:xfrm>
            <a:off x="4716016" y="2132856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SEI message for view synthesis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63" name="直線コネクタ 62"/>
          <p:cNvCxnSpPr/>
          <p:nvPr/>
        </p:nvCxnSpPr>
        <p:spPr>
          <a:xfrm>
            <a:off x="6810325" y="5856312"/>
            <a:ext cx="504056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76" name="正方形/長方形 75"/>
          <p:cNvSpPr/>
          <p:nvPr/>
        </p:nvSpPr>
        <p:spPr>
          <a:xfrm>
            <a:off x="5724128" y="3212976"/>
            <a:ext cx="1038225" cy="3073524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733256"/>
            <a:ext cx="381143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661248"/>
            <a:ext cx="381143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589240"/>
            <a:ext cx="381143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図 8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01008"/>
            <a:ext cx="720080" cy="40804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85" name="図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29000"/>
            <a:ext cx="720080" cy="408046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86" name="正方形/長方形 85"/>
          <p:cNvSpPr/>
          <p:nvPr/>
        </p:nvSpPr>
        <p:spPr>
          <a:xfrm>
            <a:off x="2987824" y="3429000"/>
            <a:ext cx="1224136" cy="576064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AVC/H.264  encoder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2987824" y="4581128"/>
            <a:ext cx="1224136" cy="576064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AVC/H.264  encoder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2987824" y="5661248"/>
            <a:ext cx="1224136" cy="576064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AVC/H.264  encoder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/>
            </a:endParaRPr>
          </a:p>
        </p:txBody>
      </p:sp>
      <p:sp>
        <p:nvSpPr>
          <p:cNvPr id="89" name="正方形/長方形 88"/>
          <p:cNvSpPr/>
          <p:nvPr/>
        </p:nvSpPr>
        <p:spPr>
          <a:xfrm rot="16200000">
            <a:off x="1439653" y="5121188"/>
            <a:ext cx="1728192" cy="648072"/>
          </a:xfrm>
          <a:prstGeom prst="rect">
            <a:avLst/>
          </a:prstGeom>
          <a:solidFill>
            <a:srgbClr val="FFCF01">
              <a:lumMod val="40000"/>
              <a:lumOff val="60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rPr>
              <a:t>Pre-process</a:t>
            </a:r>
            <a:endParaRPr kumimoji="0" lang="en-US" altLang="ja-JP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/>
              <a:cs typeface="+mn-cs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67544" y="558924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Other views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211960" y="450912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Global</a:t>
            </a:r>
            <a:r>
              <a:rPr kumimoji="1" lang="en-US" altLang="ja-JP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Depth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4211960" y="3717032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/>
          <p:cNvCxnSpPr/>
          <p:nvPr/>
        </p:nvCxnSpPr>
        <p:spPr>
          <a:xfrm>
            <a:off x="4211960" y="4869160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/>
          <p:cNvCxnSpPr>
            <a:stCxn id="88" idx="3"/>
          </p:cNvCxnSpPr>
          <p:nvPr/>
        </p:nvCxnSpPr>
        <p:spPr>
          <a:xfrm>
            <a:off x="4211960" y="5949280"/>
            <a:ext cx="165618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>
            <a:endCxn id="86" idx="1"/>
          </p:cNvCxnSpPr>
          <p:nvPr/>
        </p:nvCxnSpPr>
        <p:spPr>
          <a:xfrm>
            <a:off x="395536" y="3717032"/>
            <a:ext cx="25922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/>
          <p:cNvSpPr txBox="1"/>
          <p:nvPr/>
        </p:nvSpPr>
        <p:spPr>
          <a:xfrm>
            <a:off x="1187624" y="3356992"/>
            <a:ext cx="1114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Base view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6" name="直線矢印コネクタ 95"/>
          <p:cNvCxnSpPr/>
          <p:nvPr/>
        </p:nvCxnSpPr>
        <p:spPr>
          <a:xfrm>
            <a:off x="395536" y="4869160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/>
          <p:cNvCxnSpPr/>
          <p:nvPr/>
        </p:nvCxnSpPr>
        <p:spPr>
          <a:xfrm>
            <a:off x="395536" y="5949280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/>
          <p:cNvCxnSpPr/>
          <p:nvPr/>
        </p:nvCxnSpPr>
        <p:spPr>
          <a:xfrm>
            <a:off x="2627785" y="4869160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矢印コネクタ 98"/>
          <p:cNvCxnSpPr/>
          <p:nvPr/>
        </p:nvCxnSpPr>
        <p:spPr>
          <a:xfrm>
            <a:off x="2627785" y="5949280"/>
            <a:ext cx="36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>
            <a:off x="6228184" y="2492896"/>
            <a:ext cx="0" cy="72008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01" name="テキスト ボックス 100"/>
          <p:cNvSpPr txBox="1"/>
          <p:nvPr/>
        </p:nvSpPr>
        <p:spPr>
          <a:xfrm>
            <a:off x="7308304" y="566124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kern="0" dirty="0" err="1" smtClean="0">
                <a:solidFill>
                  <a:sysClr val="windowText" lastClr="000000"/>
                </a:solidFill>
              </a:rPr>
              <a:t>Bitstream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04" name="直線矢印コネクタ 103"/>
          <p:cNvCxnSpPr/>
          <p:nvPr/>
        </p:nvCxnSpPr>
        <p:spPr>
          <a:xfrm flipH="1">
            <a:off x="6516216" y="3933056"/>
            <a:ext cx="576064" cy="162187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 flipH="1">
            <a:off x="6516216" y="3933056"/>
            <a:ext cx="576064" cy="576064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/>
          <p:cNvSpPr txBox="1"/>
          <p:nvPr/>
        </p:nvSpPr>
        <p:spPr>
          <a:xfrm>
            <a:off x="7092280" y="364502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Add an unique header.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cxnSp>
        <p:nvCxnSpPr>
          <p:cNvPr id="111" name="直線矢印コネクタ 110"/>
          <p:cNvCxnSpPr/>
          <p:nvPr/>
        </p:nvCxnSpPr>
        <p:spPr>
          <a:xfrm flipH="1" flipV="1">
            <a:off x="6228184" y="2708920"/>
            <a:ext cx="864096" cy="1224136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67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4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chemeClr val="tx1"/>
                </a:solidFill>
              </a:rPr>
              <a:t>Bitstream</a:t>
            </a:r>
            <a:r>
              <a:rPr lang="en-US" altLang="ja-JP" dirty="0" smtClean="0">
                <a:solidFill>
                  <a:schemeClr val="tx1"/>
                </a:solidFill>
              </a:rPr>
              <a:t> syntax</a:t>
            </a:r>
            <a:endParaRPr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758009"/>
              </p:ext>
            </p:extLst>
          </p:nvPr>
        </p:nvGraphicFramePr>
        <p:xfrm>
          <a:off x="611560" y="1700808"/>
          <a:ext cx="3240360" cy="3078342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 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(5)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(8)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テキスト ボックス 43"/>
          <p:cNvSpPr txBox="1"/>
          <p:nvPr/>
        </p:nvSpPr>
        <p:spPr>
          <a:xfrm>
            <a:off x="683568" y="1268760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AVC(H.264)</a:t>
            </a:r>
            <a:r>
              <a:rPr kumimoji="1" lang="en-US" altLang="ja-JP" sz="1800" b="0" i="0" u="none" strike="noStrike" kern="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 stream syntax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65094"/>
              </p:ext>
            </p:extLst>
          </p:nvPr>
        </p:nvGraphicFramePr>
        <p:xfrm>
          <a:off x="5220072" y="1268760"/>
          <a:ext cx="3240360" cy="5130570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 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(1)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(2)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new 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(5)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</a:t>
                      </a: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Alternative 3D Flag (1)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</a:t>
                      </a:r>
                      <a:r>
                        <a:rPr lang="en-US" altLang="ja-JP" sz="1600" b="1" dirty="0" err="1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gvd</a:t>
                      </a: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flag (2)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US" altLang="ja-JP" sz="1600" b="1" baseline="0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reserved_5bits (5)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altLang="ja-JP" sz="1600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altLang="ja-JP" sz="16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altLang="ja-JP" sz="1600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altLang="ja-JP" sz="16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altLang="ja-JP" sz="1600" dirty="0" smtClean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(5)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テキスト ボックス 48"/>
          <p:cNvSpPr txBox="1"/>
          <p:nvPr/>
        </p:nvSpPr>
        <p:spPr>
          <a:xfrm>
            <a:off x="4788024" y="836712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Alternative 3D Format</a:t>
            </a:r>
            <a:r>
              <a:rPr kumimoji="1" lang="en-US" altLang="ja-JP" sz="1800" b="0" i="0" u="none" strike="noStrike" kern="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 stream syntax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3851920" y="1628800"/>
            <a:ext cx="1368152" cy="432048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3851920" y="2060848"/>
            <a:ext cx="1368152" cy="1584176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3851920" y="4797152"/>
            <a:ext cx="1368152" cy="1584176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283968" y="198884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Insert 2 bytes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62" name="直線コネクタ 61"/>
          <p:cNvCxnSpPr/>
          <p:nvPr/>
        </p:nvCxnSpPr>
        <p:spPr>
          <a:xfrm flipV="1">
            <a:off x="3851920" y="1268760"/>
            <a:ext cx="1368152" cy="432048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4067944" y="3861048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 change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67544" y="537321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 byte </a:t>
            </a:r>
            <a:r>
              <a:rPr lang="en-US" altLang="ja-JP" kern="0" dirty="0">
                <a:solidFill>
                  <a:sysClr val="windowText" lastClr="000000"/>
                </a:solidFill>
              </a:rPr>
              <a:t>header </a:t>
            </a:r>
            <a:r>
              <a:rPr lang="en-US" altLang="ja-JP" kern="0" dirty="0" smtClean="0">
                <a:solidFill>
                  <a:sysClr val="windowText" lastClr="000000"/>
                </a:solidFill>
              </a:rPr>
              <a:t>Insertion keeps the consistency with existing streams. 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795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5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semantics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53945"/>
              </p:ext>
            </p:extLst>
          </p:nvPr>
        </p:nvGraphicFramePr>
        <p:xfrm>
          <a:off x="179512" y="1844824"/>
          <a:ext cx="8568952" cy="3352800"/>
        </p:xfrm>
        <a:graphic>
          <a:graphicData uri="http://schemas.openxmlformats.org/drawingml/2006/table">
            <a:tbl>
              <a:tblPr/>
              <a:tblGrid>
                <a:gridCol w="1456794"/>
                <a:gridCol w="3381586"/>
                <a:gridCol w="535112"/>
                <a:gridCol w="1053222"/>
                <a:gridCol w="1090806"/>
                <a:gridCol w="105143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 err="1">
                          <a:effectLst/>
                          <a:latin typeface="Times New Roman"/>
                          <a:ea typeface="ＭＳ 明朝"/>
                        </a:rPr>
                        <a:t>nal_unit_type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Content of NAL unit and RBSP syntax structure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C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Annex A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NAL unit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type class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Annex G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and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Annex H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NAL unit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type class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Annex I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NAL unit</a:t>
                      </a:r>
                      <a:b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type class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 dirty="0" smtClean="0">
                          <a:effectLst/>
                          <a:latin typeface="Times New Roman"/>
                          <a:ea typeface="ＭＳ 明朝"/>
                        </a:rPr>
                        <a:t>1..</a:t>
                      </a:r>
                      <a:r>
                        <a:rPr lang="en-GB" sz="2000" dirty="0">
                          <a:effectLst/>
                          <a:latin typeface="Times New Roman"/>
                          <a:ea typeface="ＭＳ 明朝"/>
                        </a:rPr>
                        <a:t>23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 dirty="0" smtClean="0">
                          <a:effectLst/>
                          <a:latin typeface="Times New Roman"/>
                          <a:ea typeface="ＭＳ 明朝"/>
                        </a:rPr>
                        <a:t>Specified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non-VCL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non-VCL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170" indent="-90170" algn="ctr">
                        <a:lnSpc>
                          <a:spcPts val="105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/>
                          <a:ea typeface="ＭＳ 明朝"/>
                        </a:rPr>
                        <a:t>VCL</a:t>
                      </a:r>
                      <a:endParaRPr lang="ja-JP" sz="1400" b="1">
                        <a:effectLst/>
                        <a:latin typeface="Arial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GB" sz="2000" dirty="0" smtClean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imes New Roman"/>
                        <a:ea typeface="ＭＳ 明朝"/>
                      </a:endParaRPr>
                    </a:p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24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Alternative 3D format extension /*specified in Annex J*/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both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Not applicable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170" indent="-90170" algn="ctr">
                        <a:lnSpc>
                          <a:spcPts val="105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Not applicable</a:t>
                      </a:r>
                      <a:endParaRPr lang="ja-JP" sz="1400" b="1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25..31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Unspecified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non-VCL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ＭＳ 明朝"/>
                        </a:rPr>
                        <a:t>non-VCL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2000" dirty="0">
                          <a:effectLst/>
                          <a:latin typeface="Times New Roman"/>
                          <a:ea typeface="ＭＳ 明朝"/>
                        </a:rPr>
                        <a:t>non-VCL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" name="テキスト ボックス 70"/>
          <p:cNvSpPr txBox="1"/>
          <p:nvPr/>
        </p:nvSpPr>
        <p:spPr>
          <a:xfrm>
            <a:off x="2915816" y="1484784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Table 7-1 NAL unit type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H="1" flipV="1">
            <a:off x="1187624" y="4221088"/>
            <a:ext cx="936104" cy="1584176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2195736" y="5661248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Assign 24 to Alternative 3D Format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833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6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Alternative_3d_flag</a:t>
            </a:r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107504" y="4725144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410932"/>
              </p:ext>
            </p:extLst>
          </p:nvPr>
        </p:nvGraphicFramePr>
        <p:xfrm>
          <a:off x="899592" y="2060848"/>
          <a:ext cx="6408711" cy="2438400"/>
        </p:xfrm>
        <a:graphic>
          <a:graphicData uri="http://schemas.openxmlformats.org/drawingml/2006/table">
            <a:tbl>
              <a:tblPr/>
              <a:tblGrid>
                <a:gridCol w="4536504"/>
                <a:gridCol w="720080"/>
                <a:gridCol w="1152127"/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Nal_unit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) {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C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Descriptor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ＭＳ 明朝"/>
                        </a:rPr>
                        <a:t>forbidden_zero_bit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f(1)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ＭＳ 明朝"/>
                        </a:rPr>
                        <a:t>nal_ref_idc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u(2)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ＭＳ 明朝"/>
                        </a:rPr>
                        <a:t>nal_unit_type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f(5)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	alternative_3d _flag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u(1)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	if( alternative_3d _flag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 = =  0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) 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		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warp_extension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()  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/* specified later */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12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	else </a:t>
                      </a:r>
                      <a:r>
                        <a:rPr lang="en-GB" altLang="ja-JP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/* alternative_3d _flag  </a:t>
                      </a:r>
                      <a:r>
                        <a:rPr lang="en-GB" altLang="ja-JP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= =  1 </a:t>
                      </a:r>
                      <a:r>
                        <a:rPr lang="en-GB" altLang="ja-JP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*/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54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12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global_view_and_depth_extension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()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12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899592" y="105273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Alternative_3d_falg identify warp or global view and depth.</a:t>
            </a: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3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7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Global_view_and</a:t>
            </a:r>
            <a:r>
              <a:rPr lang="en-US" altLang="ja-JP" dirty="0" smtClean="0">
                <a:solidFill>
                  <a:srgbClr val="000000"/>
                </a:solidFill>
              </a:rPr>
              <a:t> _depth</a:t>
            </a:r>
            <a:endParaRPr lang="ja-JP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076569"/>
              </p:ext>
            </p:extLst>
          </p:nvPr>
        </p:nvGraphicFramePr>
        <p:xfrm>
          <a:off x="755576" y="2060848"/>
          <a:ext cx="7416824" cy="2926080"/>
        </p:xfrm>
        <a:graphic>
          <a:graphicData uri="http://schemas.openxmlformats.org/drawingml/2006/table">
            <a:tbl>
              <a:tblPr/>
              <a:tblGrid>
                <a:gridCol w="5544616"/>
                <a:gridCol w="720080"/>
                <a:gridCol w="1152128"/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Global_view_and_depth_extension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) {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C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Descriptor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12725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	</a:t>
                      </a: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gvd_flag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u(2)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1272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	</a:t>
                      </a: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reserved_5bits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All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u(5)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	for( i = 2; i &lt; NumBytesInNALunit; i++ ) {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    if (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gvd_flag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 = = 00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) 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		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gvd_depth_payload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[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++ 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]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/* global depth stream */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  else if(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gvd_flag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= = 01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) 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46405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gvd_residual_payload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 [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++ 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]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/* residual stream */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  else if(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gvd_flag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= = 10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) 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46405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gvd_sei_payload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[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++ 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]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/* SEI message */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	}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テキスト ボックス 20"/>
          <p:cNvSpPr txBox="1"/>
          <p:nvPr/>
        </p:nvSpPr>
        <p:spPr>
          <a:xfrm>
            <a:off x="611560" y="105273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Global view and depth extension is global depth stream, residual  stream or SEI message.</a:t>
            </a: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35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8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SEI_message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0" y="1114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3" name="Rectangle 9"/>
          <p:cNvSpPr>
            <a:spLocks noChangeArrowheads="1"/>
          </p:cNvSpPr>
          <p:nvPr/>
        </p:nvSpPr>
        <p:spPr bwMode="auto">
          <a:xfrm>
            <a:off x="152400" y="1266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177498"/>
              </p:ext>
            </p:extLst>
          </p:nvPr>
        </p:nvGraphicFramePr>
        <p:xfrm>
          <a:off x="1043608" y="2276872"/>
          <a:ext cx="6696744" cy="1950720"/>
        </p:xfrm>
        <a:graphic>
          <a:graphicData uri="http://schemas.openxmlformats.org/drawingml/2006/table">
            <a:tbl>
              <a:tblPr/>
              <a:tblGrid>
                <a:gridCol w="4608512"/>
                <a:gridCol w="936104"/>
                <a:gridCol w="1152128"/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gvd_sei_payload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() {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C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Descriptor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if(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reserved 5bits = = 00000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)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camera_parameter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()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/* camera parameters */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else if(reserved 5bits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= = 00001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) 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cfg_info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() 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/* configuration information */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else if(reserved 5bits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= = 00010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) 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  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variable_parameter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</a:rPr>
                        <a:t>()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/* variable parameters */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899592" y="105273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SEI message is an 8bit ASCII code text for camera parameter, configuration information or variable parameter.</a:t>
            </a: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0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9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Camera parameter</a:t>
            </a:r>
            <a:endParaRPr lang="ja-JP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021213"/>
              </p:ext>
            </p:extLst>
          </p:nvPr>
        </p:nvGraphicFramePr>
        <p:xfrm>
          <a:off x="467544" y="1988840"/>
          <a:ext cx="7992888" cy="2952328"/>
        </p:xfrm>
        <a:graphic>
          <a:graphicData uri="http://schemas.openxmlformats.org/drawingml/2006/table">
            <a:tbl>
              <a:tblPr/>
              <a:tblGrid>
                <a:gridCol w="3994986"/>
                <a:gridCol w="3997902"/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</a:rPr>
                        <a:t>Syntax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Example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for(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=1;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 &lt;=N;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++) {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If(2-view) N=2, else if(3-view) N=3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Camera_parameter_name_i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param_dancer_1, etc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focalLengthX skiwFactorX principalPointX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2302.</a:t>
                      </a:r>
                      <a:r>
                        <a:rPr lang="en-GB" sz="1600" b="1"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852541609168 0.0 960.0,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skiwFactorY focalLengthY principalPointY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0.0 2302.852541609168 540.0,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0 0 1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0.0 0.0 1.0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lensDistortionX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0.0,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lensDistortionY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0.0,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RotationMatrix[r11 r12 r13] translationX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1.0 0.0 0.0 -75.0,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RotationMatrix[r21 r22 r23] translationY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0.0 1.0 0.0 0.0,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ＭＳ 明朝"/>
                        </a:rPr>
                        <a:t>RotationMatrix[r31 r32 r33] translationZ</a:t>
                      </a:r>
                      <a:endParaRPr lang="ja-JP" sz="16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ＭＳ 明朝"/>
                        </a:rPr>
                        <a:t>0.0 0.0 1.0 0.0, etc.</a:t>
                      </a:r>
                      <a:endParaRPr lang="ja-JP" sz="1600" b="1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88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</a:rPr>
                        <a:t>}</a:t>
                      </a:r>
                      <a:endParaRPr lang="ja-JP" sz="16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ＭＳ 明朝"/>
                        </a:rPr>
                        <a:t> </a:t>
                      </a:r>
                      <a:endParaRPr lang="ja-JP" sz="1600" b="1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467544" y="105273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Camera parameters are specified by their order and values.</a:t>
            </a: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5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1993</TotalTime>
  <Words>1126</Words>
  <Application>Microsoft Office PowerPoint</Application>
  <PresentationFormat>画面に合わせる (4:3)</PresentationFormat>
  <Paragraphs>345</Paragraphs>
  <Slides>16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8" baseType="lpstr">
      <vt:lpstr>エッセンシャル</vt:lpstr>
      <vt:lpstr>数式</vt:lpstr>
      <vt:lpstr>JCT3V-B0059/M26751 AHG8: proposed draft amendment for signaling of alternative 3d format for ISO/IEC 14496-10(H.264)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126</cp:revision>
  <cp:lastPrinted>2012-07-10T06:50:05Z</cp:lastPrinted>
  <dcterms:created xsi:type="dcterms:W3CDTF">2012-01-28T06:45:16Z</dcterms:created>
  <dcterms:modified xsi:type="dcterms:W3CDTF">2012-10-12T13:47:18Z</dcterms:modified>
</cp:coreProperties>
</file>