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7" r:id="rId2"/>
    <p:sldId id="256" r:id="rId3"/>
    <p:sldId id="281" r:id="rId4"/>
    <p:sldId id="283" r:id="rId5"/>
    <p:sldId id="285" r:id="rId6"/>
    <p:sldId id="282" r:id="rId7"/>
    <p:sldId id="284" r:id="rId8"/>
    <p:sldId id="280" r:id="rId9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80" autoAdjust="0"/>
    <p:restoredTop sz="94660"/>
  </p:normalViewPr>
  <p:slideViewPr>
    <p:cSldViewPr>
      <p:cViewPr>
        <p:scale>
          <a:sx n="90" d="100"/>
          <a:sy n="90" d="100"/>
        </p:scale>
        <p:origin x="-45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22D3F5-A3A2-4D92-8BC9-49A806B74B18}" type="datetimeFigureOut">
              <a:rPr kumimoji="1" lang="ja-JP" altLang="en-US" smtClean="0"/>
              <a:t>2012/10/9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5005A-8CEF-420D-8989-727741F0DF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48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60474-0567-4AC5-B4C8-F924973EFA3C}" type="datetime1">
              <a:rPr kumimoji="1" lang="ja-JP" altLang="en-US" smtClean="0"/>
              <a:t>2012/10/9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16200000">
            <a:off x="8273355" y="6017577"/>
            <a:ext cx="131572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BC329-006D-4A3A-AF34-3D6514A9655E}" type="datetime1">
              <a:rPr kumimoji="1" lang="ja-JP" altLang="en-US" smtClean="0"/>
              <a:t>2012/10/9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3B43-34AA-4289-8BB2-089CDD23B6A0}" type="datetime1">
              <a:rPr kumimoji="1" lang="ja-JP" altLang="en-US" smtClean="0"/>
              <a:t>2012/10/9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A6CA9-1307-4F4B-BB11-08A420DCA6AE}" type="datetime1">
              <a:rPr kumimoji="1" lang="ja-JP" altLang="en-US" smtClean="0"/>
              <a:t>2012/10/9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9110-C1A0-450D-9C84-D7BA26708FD1}" type="datetime1">
              <a:rPr kumimoji="1" lang="ja-JP" altLang="en-US" smtClean="0"/>
              <a:t>2012/10/9</a:t>
            </a:fld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AB7F-F72B-4857-A2FD-F080431D8DFF}" type="datetime1">
              <a:rPr kumimoji="1" lang="ja-JP" altLang="en-US" smtClean="0"/>
              <a:t>2012/10/9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5BA5-591C-40F8-9543-CD9DE5A9495F}" type="datetime1">
              <a:rPr kumimoji="1" lang="ja-JP" altLang="en-US" smtClean="0"/>
              <a:t>2012/10/9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52718"/>
            <a:ext cx="8640960" cy="6839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 dirty="0" smtClean="0"/>
              <a:t>Introduction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E4645-6E5C-489A-916A-C4377EE668BF}" type="datetime1">
              <a:rPr kumimoji="1" lang="ja-JP" altLang="en-US" smtClean="0"/>
              <a:t>2012/10/9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78897" y="6093296"/>
            <a:ext cx="665103" cy="365125"/>
          </a:xfrm>
        </p:spPr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6" name="グループ化 6"/>
          <p:cNvGrpSpPr>
            <a:grpSpLocks/>
          </p:cNvGrpSpPr>
          <p:nvPr userDrawn="1"/>
        </p:nvGrpSpPr>
        <p:grpSpPr bwMode="auto">
          <a:xfrm>
            <a:off x="179388" y="6092825"/>
            <a:ext cx="8559800" cy="620713"/>
            <a:chOff x="179512" y="6093296"/>
            <a:chExt cx="8560246" cy="619765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6093296"/>
              <a:ext cx="929647" cy="619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直線コネクタ 7"/>
            <p:cNvCxnSpPr/>
            <p:nvPr/>
          </p:nvCxnSpPr>
          <p:spPr>
            <a:xfrm>
              <a:off x="1043157" y="6526022"/>
              <a:ext cx="7633098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円/楕円 8"/>
            <p:cNvSpPr/>
            <p:nvPr/>
          </p:nvSpPr>
          <p:spPr>
            <a:xfrm>
              <a:off x="8668316" y="6484810"/>
              <a:ext cx="71442" cy="7132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28D6A-CAD9-459F-9374-4CA3E6C22A68}" type="datetime1">
              <a:rPr kumimoji="1" lang="ja-JP" altLang="en-US" smtClean="0"/>
              <a:t>2012/10/9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72400" y="6165304"/>
            <a:ext cx="811665" cy="365125"/>
          </a:xfrm>
        </p:spPr>
        <p:txBody>
          <a:bodyPr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4CE80A0E-6161-416B-BBE3-1C0EF7C0780A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52718"/>
            <a:ext cx="8640960" cy="6839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 dirty="0" smtClean="0"/>
              <a:t>Introduction</a:t>
            </a:r>
            <a:endParaRPr lang="en-US" dirty="0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323850" y="260350"/>
            <a:ext cx="8496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 userDrawn="1"/>
        </p:nvCxnSpPr>
        <p:spPr>
          <a:xfrm>
            <a:off x="323850" y="765175"/>
            <a:ext cx="8496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333375"/>
            <a:ext cx="569913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線コネクタ 13"/>
          <p:cNvCxnSpPr/>
          <p:nvPr userDrawn="1"/>
        </p:nvCxnSpPr>
        <p:spPr>
          <a:xfrm>
            <a:off x="323850" y="6524625"/>
            <a:ext cx="8496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 userDrawn="1"/>
        </p:nvSpPr>
        <p:spPr>
          <a:xfrm>
            <a:off x="4860032" y="6510338"/>
            <a:ext cx="4092787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 dirty="0">
                <a:solidFill>
                  <a:srgbClr val="0070C0"/>
                </a:solidFill>
                <a:latin typeface="+mn-lt"/>
                <a:ea typeface="+mn-ea"/>
              </a:rPr>
              <a:t>National Institute of Information and Communications Technology</a:t>
            </a:r>
            <a:endParaRPr lang="ja-JP" altLang="en-US" sz="1050" dirty="0">
              <a:solidFill>
                <a:srgbClr val="0070C0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4EFF0-13A3-499C-8187-BDA2EB9A194A}" type="datetime1">
              <a:rPr kumimoji="1" lang="ja-JP" altLang="en-US" smtClean="0"/>
              <a:t>2012/10/9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79FAD-7100-4C26-993E-97749A8B90BA}" type="datetime1">
              <a:rPr kumimoji="1" lang="ja-JP" altLang="en-US" smtClean="0"/>
              <a:t>2012/10/9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C74B3A5-009E-4535-8337-DB2FA93D54A4}" type="datetime1">
              <a:rPr kumimoji="1" lang="ja-JP" altLang="en-US" smtClean="0"/>
              <a:t>2012/10/9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kumimoji="1"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11.wmf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1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3560440"/>
          </a:xfrm>
        </p:spPr>
        <p:txBody>
          <a:bodyPr>
            <a:noAutofit/>
          </a:bodyPr>
          <a:lstStyle/>
          <a:p>
            <a:pPr algn="ctr"/>
            <a:r>
              <a:rPr lang="en-US" altLang="ja-JP" sz="3600" dirty="0" smtClean="0"/>
              <a:t>JCT3v-b0058/M26750:</a:t>
            </a:r>
            <a:r>
              <a:rPr kumimoji="1" lang="en-US" altLang="ja-JP" sz="3600" dirty="0" smtClean="0"/>
              <a:t/>
            </a:r>
            <a:br>
              <a:rPr kumimoji="1" lang="en-US" altLang="ja-JP" sz="3600" dirty="0" smtClean="0"/>
            </a:br>
            <a:r>
              <a:rPr kumimoji="1" lang="en-US" altLang="ja-JP" sz="3600" dirty="0" smtClean="0"/>
              <a:t>report on the relation of global view and depth format and 3DV standardization tracks</a:t>
            </a:r>
            <a:endParaRPr kumimoji="1" lang="ja-JP" altLang="en-US" sz="4800" dirty="0">
              <a:solidFill>
                <a:srgbClr val="0000CC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71600" y="4149080"/>
            <a:ext cx="7200800" cy="2138536"/>
          </a:xfrm>
        </p:spPr>
        <p:txBody>
          <a:bodyPr>
            <a:no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0000CC"/>
                </a:solidFill>
              </a:rPr>
              <a:t>October 13, </a:t>
            </a:r>
            <a:r>
              <a:rPr kumimoji="1" lang="en-US" altLang="ja-JP" sz="2400" dirty="0" smtClean="0">
                <a:solidFill>
                  <a:srgbClr val="0000CC"/>
                </a:solidFill>
              </a:rPr>
              <a:t>2012</a:t>
            </a:r>
          </a:p>
          <a:p>
            <a:pPr algn="ctr"/>
            <a:endParaRPr lang="en-US" altLang="ja-JP" sz="2400" dirty="0">
              <a:solidFill>
                <a:srgbClr val="0000CC"/>
              </a:solidFill>
            </a:endParaRPr>
          </a:p>
          <a:p>
            <a:pPr algn="ctr"/>
            <a:r>
              <a:rPr kumimoji="1" lang="en-US" altLang="ja-JP" sz="2400" dirty="0" err="1" smtClean="0">
                <a:solidFill>
                  <a:srgbClr val="0000CC"/>
                </a:solidFill>
              </a:rPr>
              <a:t>Takanori</a:t>
            </a:r>
            <a:r>
              <a:rPr kumimoji="1" lang="en-US" altLang="ja-JP" sz="2400" dirty="0" smtClean="0">
                <a:solidFill>
                  <a:srgbClr val="0000CC"/>
                </a:solidFill>
              </a:rPr>
              <a:t> </a:t>
            </a:r>
            <a:r>
              <a:rPr kumimoji="1" lang="en-US" altLang="ja-JP" sz="2400" dirty="0" err="1" smtClean="0">
                <a:solidFill>
                  <a:srgbClr val="0000CC"/>
                </a:solidFill>
              </a:rPr>
              <a:t>Senoh</a:t>
            </a:r>
            <a:r>
              <a:rPr kumimoji="1" lang="en-US" altLang="ja-JP" sz="2400" dirty="0" smtClean="0">
                <a:solidFill>
                  <a:srgbClr val="0000CC"/>
                </a:solidFill>
              </a:rPr>
              <a:t>, et al. (NICT)</a:t>
            </a:r>
          </a:p>
          <a:p>
            <a:pPr algn="ctr"/>
            <a:r>
              <a:rPr lang="en-US" altLang="ja-JP" sz="2400" dirty="0" smtClean="0">
                <a:solidFill>
                  <a:srgbClr val="0000CC"/>
                </a:solidFill>
              </a:rPr>
              <a:t>Masayuki </a:t>
            </a:r>
            <a:r>
              <a:rPr lang="en-US" altLang="ja-JP" sz="2400" dirty="0" err="1" smtClean="0">
                <a:solidFill>
                  <a:srgbClr val="0000CC"/>
                </a:solidFill>
              </a:rPr>
              <a:t>tanimoto</a:t>
            </a:r>
            <a:r>
              <a:rPr lang="en-US" altLang="ja-JP" sz="2400" dirty="0" smtClean="0">
                <a:solidFill>
                  <a:srgbClr val="0000CC"/>
                </a:solidFill>
              </a:rPr>
              <a:t>, et al.(NISRI)</a:t>
            </a:r>
            <a:endParaRPr kumimoji="1" lang="ja-JP" altLang="en-US" sz="2400" dirty="0">
              <a:solidFill>
                <a:srgbClr val="0000CC"/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>
          <a:xfrm>
            <a:off x="8452867" y="6093296"/>
            <a:ext cx="691133" cy="365125"/>
          </a:xfrm>
        </p:spPr>
        <p:txBody>
          <a:bodyPr/>
          <a:lstStyle/>
          <a:p>
            <a:fld id="{4CE80A0E-6161-416B-BBE3-1C0EF7C0780A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4570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76456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Introduction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97246" y="908720"/>
            <a:ext cx="85512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This contribution reports on the AHG8 mandate: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solidFill>
                  <a:srgbClr val="FF0000"/>
                </a:solidFill>
              </a:rPr>
              <a:t>Explore </a:t>
            </a:r>
            <a:r>
              <a:rPr lang="en-US" altLang="ja-JP" dirty="0" smtClean="0">
                <a:solidFill>
                  <a:srgbClr val="FF0000"/>
                </a:solidFill>
              </a:rPr>
              <a:t>the relation of Global View and Depth format and 3DV standardization tracks. </a:t>
            </a:r>
          </a:p>
          <a:p>
            <a:endParaRPr kumimoji="1" lang="en-US" altLang="ja-JP" dirty="0">
              <a:solidFill>
                <a:srgbClr val="FF0000"/>
              </a:solidFill>
            </a:endParaRPr>
          </a:p>
          <a:p>
            <a:pPr>
              <a:tabLst>
                <a:tab pos="712788" algn="l"/>
                <a:tab pos="4486275" algn="l"/>
              </a:tabLst>
            </a:pPr>
            <a:r>
              <a:rPr kumimoji="1" lang="en-US" altLang="ja-JP" dirty="0" smtClean="0"/>
              <a:t>	</a:t>
            </a:r>
            <a:r>
              <a:rPr lang="en-US" altLang="ja-JP" dirty="0" smtClean="0"/>
              <a:t>Global </a:t>
            </a:r>
            <a:r>
              <a:rPr lang="en-US" altLang="ja-JP" dirty="0"/>
              <a:t>View and Depth format </a:t>
            </a:r>
            <a:r>
              <a:rPr lang="en-US" altLang="ja-JP" dirty="0" smtClean="0"/>
              <a:t>:  	Low complexity</a:t>
            </a:r>
            <a:endParaRPr kumimoji="1" lang="en-US" altLang="ja-JP" dirty="0"/>
          </a:p>
          <a:p>
            <a:pPr>
              <a:tabLst>
                <a:tab pos="712788" algn="l"/>
                <a:tab pos="4486275" algn="l"/>
              </a:tabLst>
            </a:pPr>
            <a:r>
              <a:rPr lang="en-US" altLang="ja-JP" dirty="0" smtClean="0"/>
              <a:t>	Current 3DV standardization tracks:	High coding efficiency</a:t>
            </a:r>
          </a:p>
          <a:p>
            <a:pPr>
              <a:tabLst>
                <a:tab pos="712788" algn="l"/>
                <a:tab pos="4486275" algn="l"/>
              </a:tabLst>
            </a:pPr>
            <a:r>
              <a:rPr lang="en-US" altLang="ja-JP" dirty="0" smtClean="0"/>
              <a:t>	</a:t>
            </a:r>
            <a:endParaRPr kumimoji="1" lang="ja-JP" altLang="en-US" dirty="0"/>
          </a:p>
        </p:txBody>
      </p:sp>
      <p:grpSp>
        <p:nvGrpSpPr>
          <p:cNvPr id="20" name="グループ化 19"/>
          <p:cNvGrpSpPr/>
          <p:nvPr/>
        </p:nvGrpSpPr>
        <p:grpSpPr>
          <a:xfrm>
            <a:off x="830663" y="2996952"/>
            <a:ext cx="7701777" cy="3354784"/>
            <a:chOff x="830663" y="2996952"/>
            <a:chExt cx="7701777" cy="3354784"/>
          </a:xfrm>
        </p:grpSpPr>
        <p:sp>
          <p:nvSpPr>
            <p:cNvPr id="36" name="正方形/長方形 35"/>
            <p:cNvSpPr/>
            <p:nvPr/>
          </p:nvSpPr>
          <p:spPr>
            <a:xfrm>
              <a:off x="2699792" y="3356992"/>
              <a:ext cx="1440160" cy="1008112"/>
            </a:xfrm>
            <a:prstGeom prst="rect">
              <a:avLst/>
            </a:prstGeom>
            <a:noFill/>
            <a:ln w="25400" cap="flat" cmpd="sng" algn="ctr">
              <a:solidFill>
                <a:srgbClr val="0000CC"/>
              </a:solidFill>
              <a:prstDash val="solid"/>
            </a:ln>
            <a:effectLst/>
          </p:spPr>
          <p:txBody>
            <a:bodyPr rtlCol="0" anchor="ctr"/>
            <a:lstStyle/>
            <a:p>
              <a:pPr lvl="0" algn="ctr"/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Global View and Depth format</a:t>
              </a:r>
              <a:endPara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/>
              </a:endParaRPr>
            </a:p>
          </p:txBody>
        </p:sp>
        <p:cxnSp>
          <p:nvCxnSpPr>
            <p:cNvPr id="45" name="直線矢印コネクタ 44"/>
            <p:cNvCxnSpPr/>
            <p:nvPr/>
          </p:nvCxnSpPr>
          <p:spPr>
            <a:xfrm>
              <a:off x="971600" y="3717032"/>
              <a:ext cx="172819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53" name="テキスト ボックス 52"/>
            <p:cNvSpPr txBox="1"/>
            <p:nvPr/>
          </p:nvSpPr>
          <p:spPr>
            <a:xfrm>
              <a:off x="830663" y="5445224"/>
              <a:ext cx="12779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Depth maps</a:t>
              </a:r>
              <a:endPara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55" name="直線矢印コネクタ 54"/>
            <p:cNvCxnSpPr/>
            <p:nvPr/>
          </p:nvCxnSpPr>
          <p:spPr>
            <a:xfrm>
              <a:off x="971600" y="5733256"/>
              <a:ext cx="174233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56" name="テキスト ボックス 55"/>
            <p:cNvSpPr txBox="1"/>
            <p:nvPr/>
          </p:nvSpPr>
          <p:spPr>
            <a:xfrm>
              <a:off x="971600" y="3429000"/>
              <a:ext cx="14401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Multi-views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pic>
          <p:nvPicPr>
            <p:cNvPr id="77" name="図 7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3933056"/>
              <a:ext cx="720080" cy="408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8" name="図 7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08" y="3861048"/>
              <a:ext cx="720080" cy="408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9" name="図 7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616" y="3789040"/>
              <a:ext cx="720080" cy="408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0" name="図 7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5949280"/>
              <a:ext cx="720080" cy="4024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1" name="図 8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08" y="5877272"/>
              <a:ext cx="720080" cy="4024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2" name="図 8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616" y="5805264"/>
              <a:ext cx="720080" cy="4024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87" name="直線矢印コネクタ 86"/>
            <p:cNvCxnSpPr>
              <a:stCxn id="36" idx="3"/>
            </p:cNvCxnSpPr>
            <p:nvPr/>
          </p:nvCxnSpPr>
          <p:spPr>
            <a:xfrm>
              <a:off x="4139952" y="3861048"/>
              <a:ext cx="216024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88" name="テキスト ボックス 87"/>
            <p:cNvSpPr txBox="1"/>
            <p:nvPr/>
          </p:nvSpPr>
          <p:spPr>
            <a:xfrm>
              <a:off x="4499992" y="3573016"/>
              <a:ext cx="11521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Bit stream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2699792" y="5085184"/>
              <a:ext cx="1584176" cy="1008112"/>
            </a:xfrm>
            <a:prstGeom prst="rect">
              <a:avLst/>
            </a:prstGeom>
            <a:noFill/>
            <a:ln w="25400" cap="flat" cmpd="sng" algn="ctr">
              <a:solidFill>
                <a:srgbClr val="0000CC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/>
                  <a:cs typeface="+mn-cs"/>
                </a:rPr>
                <a:t>3DV standardization tracks</a:t>
              </a:r>
              <a:endParaRPr kumimoji="0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/>
                <a:cs typeface="+mn-cs"/>
              </a:endParaRPr>
            </a:p>
          </p:txBody>
        </p:sp>
        <p:cxnSp>
          <p:nvCxnSpPr>
            <p:cNvPr id="6" name="直線コネクタ 5"/>
            <p:cNvCxnSpPr/>
            <p:nvPr/>
          </p:nvCxnSpPr>
          <p:spPr>
            <a:xfrm>
              <a:off x="1979712" y="3717032"/>
              <a:ext cx="0" cy="172819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矢印コネクタ 37"/>
            <p:cNvCxnSpPr/>
            <p:nvPr/>
          </p:nvCxnSpPr>
          <p:spPr>
            <a:xfrm>
              <a:off x="1979712" y="5445224"/>
              <a:ext cx="72008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/>
            <p:cNvCxnSpPr/>
            <p:nvPr/>
          </p:nvCxnSpPr>
          <p:spPr>
            <a:xfrm>
              <a:off x="2195736" y="4005064"/>
              <a:ext cx="0" cy="172819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矢印コネクタ 40"/>
            <p:cNvCxnSpPr/>
            <p:nvPr/>
          </p:nvCxnSpPr>
          <p:spPr>
            <a:xfrm>
              <a:off x="2195736" y="4005064"/>
              <a:ext cx="50405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矢印コネクタ 51"/>
            <p:cNvCxnSpPr>
              <a:stCxn id="32" idx="3"/>
            </p:cNvCxnSpPr>
            <p:nvPr/>
          </p:nvCxnSpPr>
          <p:spPr>
            <a:xfrm>
              <a:off x="4283968" y="5589240"/>
              <a:ext cx="20882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54" name="テキスト ボックス 53"/>
            <p:cNvSpPr txBox="1"/>
            <p:nvPr/>
          </p:nvSpPr>
          <p:spPr>
            <a:xfrm>
              <a:off x="4427984" y="5229200"/>
              <a:ext cx="11521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Bit stream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732240" y="3356992"/>
              <a:ext cx="1008112" cy="9818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4208" y="5013176"/>
              <a:ext cx="1800200" cy="11995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" name="テキスト ボックス 70"/>
            <p:cNvSpPr txBox="1"/>
            <p:nvPr/>
          </p:nvSpPr>
          <p:spPr>
            <a:xfrm>
              <a:off x="6372200" y="4653136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High </a:t>
              </a: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quality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6300192" y="2996952"/>
              <a:ext cx="22322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Easy implementation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4283968" y="3861048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Low complexity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4067944" y="5589240"/>
              <a:ext cx="25202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High coding efficiency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286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3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Global view and depth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611560" y="908720"/>
            <a:ext cx="69708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Approach: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>
              <a:tabLst>
                <a:tab pos="361950" algn="l"/>
              </a:tabLst>
            </a:pPr>
            <a:r>
              <a:rPr lang="en-US" altLang="ja-JP" dirty="0">
                <a:solidFill>
                  <a:srgbClr val="000000"/>
                </a:solidFill>
              </a:rPr>
              <a:t>	</a:t>
            </a:r>
            <a:r>
              <a:rPr lang="en-US" altLang="ja-JP" dirty="0" smtClean="0">
                <a:solidFill>
                  <a:srgbClr val="000000"/>
                </a:solidFill>
              </a:rPr>
              <a:t>- </a:t>
            </a:r>
            <a:r>
              <a:rPr lang="en-US" altLang="ja-JP" dirty="0" smtClean="0">
                <a:solidFill>
                  <a:srgbClr val="000000"/>
                </a:solidFill>
              </a:rPr>
              <a:t>Frame-base view synthesis prediction (VSP)  only</a:t>
            </a:r>
            <a:endParaRPr lang="en-US" altLang="ja-JP" dirty="0" smtClean="0">
              <a:solidFill>
                <a:srgbClr val="000000"/>
              </a:solidFill>
            </a:endParaRPr>
          </a:p>
          <a:p>
            <a:pPr>
              <a:tabLst>
                <a:tab pos="361950" algn="l"/>
              </a:tabLst>
            </a:pPr>
            <a:r>
              <a:rPr lang="en-US" altLang="ja-JP" dirty="0">
                <a:solidFill>
                  <a:srgbClr val="000000"/>
                </a:solidFill>
              </a:rPr>
              <a:t>	</a:t>
            </a:r>
            <a:r>
              <a:rPr lang="en-US" altLang="ja-JP" dirty="0" smtClean="0">
                <a:solidFill>
                  <a:srgbClr val="000000"/>
                </a:solidFill>
              </a:rPr>
              <a:t>- </a:t>
            </a:r>
            <a:r>
              <a:rPr lang="en-US" altLang="ja-JP" dirty="0" smtClean="0">
                <a:solidFill>
                  <a:srgbClr val="000000"/>
                </a:solidFill>
              </a:rPr>
              <a:t>Fast encoding/decoding process (Low complexity) </a:t>
            </a:r>
          </a:p>
          <a:p>
            <a:pPr>
              <a:tabLst>
                <a:tab pos="361950" algn="l"/>
              </a:tabLst>
            </a:pPr>
            <a:r>
              <a:rPr lang="en-US" altLang="ja-JP" dirty="0" smtClean="0">
                <a:solidFill>
                  <a:srgbClr val="000000"/>
                </a:solidFill>
              </a:rPr>
              <a:t>	- Subjectively good view quality (Reasonable coding efficiency)</a:t>
            </a:r>
            <a:endParaRPr lang="en-US" altLang="ja-JP" dirty="0">
              <a:solidFill>
                <a:srgbClr val="000000"/>
              </a:solidFill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107504" y="2348880"/>
            <a:ext cx="8784976" cy="3858840"/>
            <a:chOff x="107504" y="2348880"/>
            <a:chExt cx="8784976" cy="3858840"/>
          </a:xfrm>
        </p:grpSpPr>
        <p:sp>
          <p:nvSpPr>
            <p:cNvPr id="15" name="正方形/長方形 14"/>
            <p:cNvSpPr/>
            <p:nvPr/>
          </p:nvSpPr>
          <p:spPr>
            <a:xfrm>
              <a:off x="3995936" y="3068960"/>
              <a:ext cx="1152128" cy="2880320"/>
            </a:xfrm>
            <a:prstGeom prst="rect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/>
                  <a:cs typeface="+mn-cs"/>
                </a:rPr>
                <a:t>Core codec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rPr>
                <a:t>(AVC or HEVC)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/>
                <a:cs typeface="+mn-cs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2699793" y="5301208"/>
              <a:ext cx="11881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Global depth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2627784" y="4201343"/>
              <a:ext cx="13195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Residual  view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6516216" y="4149080"/>
              <a:ext cx="1080120" cy="1800200"/>
            </a:xfrm>
            <a:prstGeom prst="rect">
              <a:avLst/>
            </a:prstGeom>
            <a:solidFill>
              <a:srgbClr val="FFCF01">
                <a:lumMod val="40000"/>
                <a:lumOff val="60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/>
                  <a:cs typeface="+mn-cs"/>
                </a:rPr>
                <a:t>Post-</a:t>
              </a:r>
              <a:r>
                <a:rPr kumimoji="0" lang="en-US" altLang="ja-JP" sz="1400" kern="0" dirty="0" smtClean="0">
                  <a:solidFill>
                    <a:srgbClr val="000000"/>
                  </a:solidFill>
                  <a:latin typeface="Tahoma"/>
                  <a:ea typeface="ＭＳ Ｐゴシック"/>
                </a:rPr>
                <a:t>process (</a:t>
              </a: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/>
                  <a:cs typeface="+mn-cs"/>
                </a:rPr>
                <a:t>View synthesis)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/>
                <a:cs typeface="+mn-cs"/>
              </a:endParaRPr>
            </a:p>
          </p:txBody>
        </p:sp>
        <p:cxnSp>
          <p:nvCxnSpPr>
            <p:cNvPr id="22" name="直線矢印コネクタ 21"/>
            <p:cNvCxnSpPr/>
            <p:nvPr/>
          </p:nvCxnSpPr>
          <p:spPr>
            <a:xfrm>
              <a:off x="1979712" y="3429000"/>
              <a:ext cx="0" cy="72008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23" name="直線矢印コネクタ 22"/>
            <p:cNvCxnSpPr/>
            <p:nvPr/>
          </p:nvCxnSpPr>
          <p:spPr>
            <a:xfrm>
              <a:off x="5148064" y="3429000"/>
              <a:ext cx="3744416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24" name="直線矢印コネクタ 23"/>
            <p:cNvCxnSpPr/>
            <p:nvPr/>
          </p:nvCxnSpPr>
          <p:spPr>
            <a:xfrm>
              <a:off x="251520" y="3429000"/>
              <a:ext cx="3744416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25" name="テキスト ボックス 24"/>
            <p:cNvSpPr txBox="1"/>
            <p:nvPr/>
          </p:nvSpPr>
          <p:spPr>
            <a:xfrm>
              <a:off x="107504" y="5301208"/>
              <a:ext cx="1140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Depth maps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26" name="直線矢印コネクタ 25"/>
            <p:cNvCxnSpPr/>
            <p:nvPr/>
          </p:nvCxnSpPr>
          <p:spPr>
            <a:xfrm>
              <a:off x="2555776" y="5589240"/>
              <a:ext cx="144016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27" name="直線矢印コネクタ 26"/>
            <p:cNvCxnSpPr/>
            <p:nvPr/>
          </p:nvCxnSpPr>
          <p:spPr>
            <a:xfrm>
              <a:off x="237382" y="5589240"/>
              <a:ext cx="1166266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28" name="テキスト ボックス 27"/>
            <p:cNvSpPr txBox="1"/>
            <p:nvPr/>
          </p:nvSpPr>
          <p:spPr>
            <a:xfrm>
              <a:off x="251520" y="3140968"/>
              <a:ext cx="11521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Multi-views</a:t>
              </a:r>
              <a:endPara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29" name="直線矢印コネクタ 28"/>
            <p:cNvCxnSpPr>
              <a:stCxn id="44" idx="1"/>
            </p:cNvCxnSpPr>
            <p:nvPr/>
          </p:nvCxnSpPr>
          <p:spPr>
            <a:xfrm>
              <a:off x="5145913" y="4554706"/>
              <a:ext cx="1370303" cy="7258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32" name="直線矢印コネクタ 31"/>
            <p:cNvCxnSpPr/>
            <p:nvPr/>
          </p:nvCxnSpPr>
          <p:spPr>
            <a:xfrm>
              <a:off x="7596336" y="4293096"/>
              <a:ext cx="1296144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33" name="直線矢印コネクタ 32"/>
            <p:cNvCxnSpPr/>
            <p:nvPr/>
          </p:nvCxnSpPr>
          <p:spPr>
            <a:xfrm>
              <a:off x="7596336" y="5805264"/>
              <a:ext cx="1296144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34" name="テキスト ボックス 33"/>
            <p:cNvSpPr txBox="1"/>
            <p:nvPr/>
          </p:nvSpPr>
          <p:spPr>
            <a:xfrm>
              <a:off x="5220072" y="3140968"/>
              <a:ext cx="18213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Decoded global view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7668344" y="4797152"/>
              <a:ext cx="112242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Synthesized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views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36" name="直線矢印コネクタ 35"/>
            <p:cNvCxnSpPr/>
            <p:nvPr/>
          </p:nvCxnSpPr>
          <p:spPr>
            <a:xfrm>
              <a:off x="7020272" y="3429000"/>
              <a:ext cx="0" cy="72008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37" name="直線矢印コネクタ 36"/>
            <p:cNvCxnSpPr/>
            <p:nvPr/>
          </p:nvCxnSpPr>
          <p:spPr>
            <a:xfrm flipH="1">
              <a:off x="2555776" y="5301208"/>
              <a:ext cx="144016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sp>
          <p:nvSpPr>
            <p:cNvPr id="38" name="正方形/長方形 37"/>
            <p:cNvSpPr/>
            <p:nvPr/>
          </p:nvSpPr>
          <p:spPr>
            <a:xfrm>
              <a:off x="1403648" y="4149080"/>
              <a:ext cx="1152128" cy="1800200"/>
            </a:xfrm>
            <a:prstGeom prst="rect">
              <a:avLst/>
            </a:prstGeom>
            <a:solidFill>
              <a:srgbClr val="FFCF01">
                <a:lumMod val="40000"/>
                <a:lumOff val="60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/>
                  <a:cs typeface="+mn-cs"/>
                </a:rPr>
                <a:t>Pre-process (Global depth, Residual)</a:t>
              </a: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/>
                <a:cs typeface="+mn-cs"/>
              </a:endParaRP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2555776" y="5013176"/>
              <a:ext cx="13837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Decoded depth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2699792" y="3140968"/>
              <a:ext cx="10743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global view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43" name="直線矢印コネクタ 42"/>
            <p:cNvCxnSpPr/>
            <p:nvPr/>
          </p:nvCxnSpPr>
          <p:spPr>
            <a:xfrm>
              <a:off x="2555776" y="4489375"/>
              <a:ext cx="144016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44" name="テキスト ボックス 43"/>
            <p:cNvSpPr txBox="1"/>
            <p:nvPr/>
          </p:nvSpPr>
          <p:spPr>
            <a:xfrm>
              <a:off x="5145913" y="4293096"/>
              <a:ext cx="126348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Decoded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Residual view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5220072" y="5301208"/>
              <a:ext cx="116730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Decoded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global depth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pic>
          <p:nvPicPr>
            <p:cNvPr id="53" name="図 5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3645024"/>
              <a:ext cx="720080" cy="40804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54" name="図 5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3573016"/>
              <a:ext cx="720080" cy="40804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55" name="図 5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3501008"/>
              <a:ext cx="720080" cy="40804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56" name="図 5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5805264"/>
              <a:ext cx="720080" cy="40245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57" name="図 5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5733256"/>
              <a:ext cx="720080" cy="40245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58" name="図 5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5661248"/>
              <a:ext cx="720080" cy="40245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59" name="図 5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4368" y="3501008"/>
              <a:ext cx="720080" cy="40804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60" name="図 5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4368" y="4365104"/>
              <a:ext cx="720080" cy="40804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61" name="図 6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4368" y="5301208"/>
              <a:ext cx="720080" cy="40804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cxnSp>
          <p:nvCxnSpPr>
            <p:cNvPr id="62" name="直線コネクタ 61"/>
            <p:cNvCxnSpPr/>
            <p:nvPr/>
          </p:nvCxnSpPr>
          <p:spPr>
            <a:xfrm>
              <a:off x="8820472" y="4509120"/>
              <a:ext cx="0" cy="108012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pic>
          <p:nvPicPr>
            <p:cNvPr id="64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3789040"/>
              <a:ext cx="381143" cy="4320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5" name="図 6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5816" y="2780928"/>
              <a:ext cx="720080" cy="40804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66" name="図 6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5661248"/>
              <a:ext cx="386513" cy="216024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67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3933056"/>
              <a:ext cx="381143" cy="4320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8" name="図 6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6096" y="2780928"/>
              <a:ext cx="720080" cy="40804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69" name="図 6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0112" y="5805264"/>
              <a:ext cx="386513" cy="216024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cxnSp>
          <p:nvCxnSpPr>
            <p:cNvPr id="48" name="直線矢印コネクタ 47"/>
            <p:cNvCxnSpPr/>
            <p:nvPr/>
          </p:nvCxnSpPr>
          <p:spPr>
            <a:xfrm>
              <a:off x="5148064" y="5589240"/>
              <a:ext cx="136815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テキスト ボックス 74"/>
            <p:cNvSpPr txBox="1"/>
            <p:nvPr/>
          </p:nvSpPr>
          <p:spPr>
            <a:xfrm>
              <a:off x="7865259" y="3068960"/>
              <a:ext cx="9685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Base view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6660232" y="2348880"/>
              <a:ext cx="22322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kumimoji="0" lang="en-US" altLang="ja-JP" sz="1600" kern="0" dirty="0" smtClean="0">
                  <a:solidFill>
                    <a:srgbClr val="0000CC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Forward compatibility</a:t>
              </a:r>
              <a:endParaRPr kumimoji="0" lang="ja-JP" altLang="en-US" kern="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9" name="直線矢印コネクタ 8"/>
            <p:cNvCxnSpPr/>
            <p:nvPr/>
          </p:nvCxnSpPr>
          <p:spPr>
            <a:xfrm>
              <a:off x="8172400" y="2708920"/>
              <a:ext cx="72008" cy="432048"/>
            </a:xfrm>
            <a:prstGeom prst="straightConnector1">
              <a:avLst/>
            </a:prstGeom>
            <a:ln w="19050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8338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76456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4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Current 3DV tracks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11560" y="908720"/>
            <a:ext cx="73084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Approach: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>
              <a:tabLst>
                <a:tab pos="361950" algn="l"/>
              </a:tabLst>
            </a:pPr>
            <a:r>
              <a:rPr lang="en-US" altLang="ja-JP" dirty="0">
                <a:solidFill>
                  <a:srgbClr val="000000"/>
                </a:solidFill>
              </a:rPr>
              <a:t>	</a:t>
            </a:r>
            <a:r>
              <a:rPr lang="en-US" altLang="ja-JP" dirty="0" smtClean="0">
                <a:solidFill>
                  <a:srgbClr val="000000"/>
                </a:solidFill>
              </a:rPr>
              <a:t>- </a:t>
            </a:r>
            <a:r>
              <a:rPr lang="en-US" altLang="ja-JP" dirty="0" smtClean="0">
                <a:solidFill>
                  <a:srgbClr val="000000"/>
                </a:solidFill>
              </a:rPr>
              <a:t>Addition of  inter-depth coding or view synthesis prediction (VSP)</a:t>
            </a:r>
            <a:endParaRPr lang="en-US" altLang="ja-JP" dirty="0" smtClean="0">
              <a:solidFill>
                <a:srgbClr val="000000"/>
              </a:solidFill>
            </a:endParaRPr>
          </a:p>
          <a:p>
            <a:pPr>
              <a:tabLst>
                <a:tab pos="361950" algn="l"/>
              </a:tabLst>
            </a:pPr>
            <a:r>
              <a:rPr lang="en-US" altLang="ja-JP" dirty="0">
                <a:solidFill>
                  <a:srgbClr val="000000"/>
                </a:solidFill>
              </a:rPr>
              <a:t>	</a:t>
            </a:r>
            <a:r>
              <a:rPr lang="en-US" altLang="ja-JP" dirty="0" smtClean="0">
                <a:solidFill>
                  <a:srgbClr val="000000"/>
                </a:solidFill>
              </a:rPr>
              <a:t>- </a:t>
            </a:r>
            <a:r>
              <a:rPr lang="en-US" altLang="ja-JP" dirty="0" smtClean="0">
                <a:solidFill>
                  <a:srgbClr val="000000"/>
                </a:solidFill>
              </a:rPr>
              <a:t>Realizing high </a:t>
            </a:r>
            <a:r>
              <a:rPr lang="en-US" altLang="ja-JP" dirty="0" smtClean="0">
                <a:solidFill>
                  <a:srgbClr val="000000"/>
                </a:solidFill>
              </a:rPr>
              <a:t>coding </a:t>
            </a:r>
            <a:r>
              <a:rPr lang="en-US" altLang="ja-JP" dirty="0" smtClean="0">
                <a:solidFill>
                  <a:srgbClr val="000000"/>
                </a:solidFill>
              </a:rPr>
              <a:t>efficiency </a:t>
            </a:r>
          </a:p>
          <a:p>
            <a:pPr>
              <a:tabLst>
                <a:tab pos="361950" algn="l"/>
              </a:tabLst>
            </a:pPr>
            <a:r>
              <a:rPr lang="en-US" altLang="ja-JP" dirty="0" smtClean="0">
                <a:solidFill>
                  <a:srgbClr val="000000"/>
                </a:solidFill>
              </a:rPr>
              <a:t>	- High complexity (long encoding/decoding time)</a:t>
            </a:r>
            <a:endParaRPr lang="en-US" altLang="ja-JP" dirty="0">
              <a:solidFill>
                <a:srgbClr val="000000"/>
              </a:solidFill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254599" y="2060848"/>
            <a:ext cx="8493865" cy="4443010"/>
            <a:chOff x="254599" y="2060848"/>
            <a:chExt cx="8493865" cy="4443010"/>
          </a:xfrm>
        </p:grpSpPr>
        <p:sp>
          <p:nvSpPr>
            <p:cNvPr id="36" name="正方形/長方形 35"/>
            <p:cNvSpPr/>
            <p:nvPr/>
          </p:nvSpPr>
          <p:spPr>
            <a:xfrm>
              <a:off x="2123728" y="2348880"/>
              <a:ext cx="1440160" cy="720080"/>
            </a:xfrm>
            <a:prstGeom prst="rect">
              <a:avLst/>
            </a:prstGeom>
            <a:noFill/>
            <a:ln w="25400" cap="flat" cmpd="sng" algn="ctr">
              <a:solidFill>
                <a:srgbClr val="0000CC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MVC </a:t>
              </a:r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+ D</a:t>
              </a:r>
              <a:endParaRPr kumimoji="0" lang="ja-JP" altLang="en-US" sz="1600" kern="0" dirty="0">
                <a:solidFill>
                  <a:srgbClr val="000000"/>
                </a:solidFill>
                <a:latin typeface="Tahoma"/>
              </a:endParaRPr>
            </a:p>
          </p:txBody>
        </p:sp>
        <p:cxnSp>
          <p:nvCxnSpPr>
            <p:cNvPr id="45" name="直線矢印コネクタ 44"/>
            <p:cNvCxnSpPr/>
            <p:nvPr/>
          </p:nvCxnSpPr>
          <p:spPr>
            <a:xfrm>
              <a:off x="395536" y="2564904"/>
              <a:ext cx="172819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53" name="テキスト ボックス 52"/>
            <p:cNvSpPr txBox="1"/>
            <p:nvPr/>
          </p:nvSpPr>
          <p:spPr>
            <a:xfrm>
              <a:off x="254599" y="5445224"/>
              <a:ext cx="12779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Depth maps</a:t>
              </a:r>
              <a:endParaRPr kumimoji="0" lang="ja-JP" altLang="en-US" sz="1600" kern="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55" name="直線矢印コネクタ 54"/>
            <p:cNvCxnSpPr/>
            <p:nvPr/>
          </p:nvCxnSpPr>
          <p:spPr>
            <a:xfrm>
              <a:off x="395536" y="5733256"/>
              <a:ext cx="174233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56" name="テキスト ボックス 55"/>
            <p:cNvSpPr txBox="1"/>
            <p:nvPr/>
          </p:nvSpPr>
          <p:spPr>
            <a:xfrm>
              <a:off x="395536" y="2276872"/>
              <a:ext cx="14401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Multi-views</a:t>
              </a:r>
              <a:endParaRPr kumimoji="0" lang="ja-JP" altLang="en-US" kern="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pic>
          <p:nvPicPr>
            <p:cNvPr id="77" name="図 7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2780928"/>
              <a:ext cx="720080" cy="408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8" name="図 7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2708920"/>
              <a:ext cx="720080" cy="408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9" name="図 7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552" y="2636912"/>
              <a:ext cx="720080" cy="408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0" name="図 7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5949280"/>
              <a:ext cx="720080" cy="4024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1" name="図 8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5877272"/>
              <a:ext cx="720080" cy="4024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2" name="図 8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552" y="5805264"/>
              <a:ext cx="720080" cy="4024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1" name="正方形/長方形 50"/>
            <p:cNvSpPr/>
            <p:nvPr/>
          </p:nvSpPr>
          <p:spPr>
            <a:xfrm>
              <a:off x="2123728" y="3789040"/>
              <a:ext cx="1440160" cy="720080"/>
            </a:xfrm>
            <a:prstGeom prst="rect">
              <a:avLst/>
            </a:prstGeom>
            <a:noFill/>
            <a:ln w="25400" cap="flat" cmpd="sng" algn="ctr">
              <a:solidFill>
                <a:srgbClr val="0000CC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MVC + VSP</a:t>
              </a:r>
              <a:endParaRPr kumimoji="0" lang="en-US" altLang="ja-JP" sz="1600" kern="0" dirty="0" smtClean="0">
                <a:solidFill>
                  <a:srgbClr val="000000"/>
                </a:solidFill>
                <a:latin typeface="Tahoma"/>
              </a:endParaRPr>
            </a:p>
          </p:txBody>
        </p:sp>
        <p:cxnSp>
          <p:nvCxnSpPr>
            <p:cNvPr id="87" name="直線矢印コネクタ 86"/>
            <p:cNvCxnSpPr>
              <a:stCxn id="36" idx="3"/>
            </p:cNvCxnSpPr>
            <p:nvPr/>
          </p:nvCxnSpPr>
          <p:spPr>
            <a:xfrm>
              <a:off x="3563888" y="2708920"/>
              <a:ext cx="2952328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88" name="テキスト ボックス 87"/>
            <p:cNvSpPr txBox="1"/>
            <p:nvPr/>
          </p:nvSpPr>
          <p:spPr>
            <a:xfrm>
              <a:off x="4211960" y="2420888"/>
              <a:ext cx="11521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Bit stream</a:t>
              </a:r>
              <a:endParaRPr kumimoji="0" lang="ja-JP" altLang="en-US" kern="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2123728" y="5229200"/>
              <a:ext cx="1440160" cy="720080"/>
            </a:xfrm>
            <a:prstGeom prst="rect">
              <a:avLst/>
            </a:prstGeom>
            <a:noFill/>
            <a:ln w="25400" cap="flat" cmpd="sng" algn="ctr">
              <a:solidFill>
                <a:srgbClr val="0000CC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HEVC </a:t>
              </a:r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+ MVC</a:t>
              </a:r>
            </a:p>
            <a:p>
              <a:pPr algn="ctr">
                <a:defRPr/>
              </a:pPr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 + VSP</a:t>
              </a:r>
              <a:endParaRPr kumimoji="0" lang="en-US" altLang="ja-JP" sz="1600" kern="0" dirty="0" smtClean="0">
                <a:solidFill>
                  <a:srgbClr val="000000"/>
                </a:solidFill>
                <a:latin typeface="Tahoma"/>
              </a:endParaRPr>
            </a:p>
          </p:txBody>
        </p:sp>
        <p:cxnSp>
          <p:nvCxnSpPr>
            <p:cNvPr id="6" name="直線コネクタ 5"/>
            <p:cNvCxnSpPr/>
            <p:nvPr/>
          </p:nvCxnSpPr>
          <p:spPr>
            <a:xfrm>
              <a:off x="1403648" y="2564904"/>
              <a:ext cx="0" cy="28803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矢印コネクタ 10"/>
            <p:cNvCxnSpPr/>
            <p:nvPr/>
          </p:nvCxnSpPr>
          <p:spPr>
            <a:xfrm>
              <a:off x="1403648" y="4005064"/>
              <a:ext cx="72008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矢印コネクタ 37"/>
            <p:cNvCxnSpPr/>
            <p:nvPr/>
          </p:nvCxnSpPr>
          <p:spPr>
            <a:xfrm>
              <a:off x="1403648" y="5445224"/>
              <a:ext cx="72008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/>
            <p:cNvCxnSpPr/>
            <p:nvPr/>
          </p:nvCxnSpPr>
          <p:spPr>
            <a:xfrm>
              <a:off x="1619672" y="2852936"/>
              <a:ext cx="0" cy="28803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矢印コネクタ 40"/>
            <p:cNvCxnSpPr/>
            <p:nvPr/>
          </p:nvCxnSpPr>
          <p:spPr>
            <a:xfrm>
              <a:off x="1619672" y="2852936"/>
              <a:ext cx="50405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矢印コネクタ 42"/>
            <p:cNvCxnSpPr/>
            <p:nvPr/>
          </p:nvCxnSpPr>
          <p:spPr>
            <a:xfrm>
              <a:off x="1619672" y="4221088"/>
              <a:ext cx="50405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矢印コネクタ 48"/>
            <p:cNvCxnSpPr>
              <a:stCxn id="51" idx="3"/>
            </p:cNvCxnSpPr>
            <p:nvPr/>
          </p:nvCxnSpPr>
          <p:spPr>
            <a:xfrm>
              <a:off x="3563888" y="4149080"/>
              <a:ext cx="244827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50" name="テキスト ボックス 49"/>
            <p:cNvSpPr txBox="1"/>
            <p:nvPr/>
          </p:nvSpPr>
          <p:spPr>
            <a:xfrm>
              <a:off x="4283968" y="3789040"/>
              <a:ext cx="11521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Bit stream</a:t>
              </a:r>
              <a:endParaRPr kumimoji="0" lang="ja-JP" altLang="en-US" kern="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52" name="直線矢印コネクタ 51"/>
            <p:cNvCxnSpPr>
              <a:stCxn id="32" idx="3"/>
            </p:cNvCxnSpPr>
            <p:nvPr/>
          </p:nvCxnSpPr>
          <p:spPr>
            <a:xfrm>
              <a:off x="3563888" y="5589240"/>
              <a:ext cx="2952328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54" name="テキスト ボックス 53"/>
            <p:cNvSpPr txBox="1"/>
            <p:nvPr/>
          </p:nvSpPr>
          <p:spPr>
            <a:xfrm>
              <a:off x="4283968" y="5229200"/>
              <a:ext cx="11521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Bit stream</a:t>
              </a:r>
              <a:endParaRPr kumimoji="0" lang="ja-JP" altLang="en-US" kern="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6516216" y="2060848"/>
              <a:ext cx="22322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Forward compatibility</a:t>
              </a:r>
              <a:endParaRPr kumimoji="0" lang="ja-JP" altLang="en-US" kern="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pic>
          <p:nvPicPr>
            <p:cNvPr id="58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4" y="2420888"/>
              <a:ext cx="1104443" cy="10157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9" name="Picture 6" descr="C:\Users\Senoh\AppData\Local\Microsoft\Windows\Temporary Internet Files\Content.IE5\QFB9W7EC\MC900311628[1].wm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884368" y="2780928"/>
              <a:ext cx="745375" cy="5129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4" y="4797152"/>
              <a:ext cx="1800200" cy="11995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60" name="直線コネクタ 59"/>
            <p:cNvCxnSpPr/>
            <p:nvPr/>
          </p:nvCxnSpPr>
          <p:spPr>
            <a:xfrm>
              <a:off x="6012160" y="3140968"/>
              <a:ext cx="0" cy="20162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テキスト ボックス 70"/>
            <p:cNvSpPr txBox="1"/>
            <p:nvPr/>
          </p:nvSpPr>
          <p:spPr>
            <a:xfrm>
              <a:off x="6516216" y="4437112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High </a:t>
              </a:r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quality</a:t>
              </a:r>
              <a:endParaRPr kumimoji="0" lang="ja-JP" altLang="en-US" kern="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3707904" y="4149080"/>
              <a:ext cx="2173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FF0000"/>
                  </a:solidFill>
                </a:rPr>
                <a:t>High coding efficiency</a:t>
              </a:r>
              <a:endParaRPr lang="ja-JP" alt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76" name="テキスト ボックス 75"/>
            <p:cNvSpPr txBox="1"/>
            <p:nvPr/>
          </p:nvSpPr>
          <p:spPr>
            <a:xfrm>
              <a:off x="1619672" y="6165304"/>
              <a:ext cx="65527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kumimoji="0" lang="en-US" altLang="ja-JP" sz="1600" kern="0" dirty="0" smtClean="0">
                  <a:solidFill>
                    <a:srgbClr val="0000CC"/>
                  </a:solidFill>
                  <a:latin typeface="Tahoma" pitchFamily="34" charset="0"/>
                  <a:cs typeface="Tahoma" pitchFamily="34" charset="0"/>
                </a:rPr>
                <a:t>These codecs are slow because of search-base inter-view prediction.</a:t>
              </a:r>
              <a:endParaRPr kumimoji="0" lang="ja-JP" altLang="en-US" sz="1600" kern="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83" name="テキスト ボックス 82"/>
            <p:cNvSpPr txBox="1"/>
            <p:nvPr/>
          </p:nvSpPr>
          <p:spPr>
            <a:xfrm>
              <a:off x="3563889" y="2708920"/>
              <a:ext cx="24865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600" dirty="0" smtClean="0">
                  <a:solidFill>
                    <a:srgbClr val="FF0000"/>
                  </a:solidFill>
                </a:rPr>
                <a:t>Simple extension of MVC</a:t>
              </a:r>
              <a:endParaRPr lang="ja-JP" alt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3851920" y="5589240"/>
              <a:ext cx="23562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FF0000"/>
                  </a:solidFill>
                </a:rPr>
                <a:t>Higher coding efficiency</a:t>
              </a:r>
              <a:endParaRPr lang="ja-JP" alt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63" name="直線矢印コネクタ 62"/>
            <p:cNvCxnSpPr/>
            <p:nvPr/>
          </p:nvCxnSpPr>
          <p:spPr>
            <a:xfrm>
              <a:off x="6012160" y="3140968"/>
              <a:ext cx="50405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矢印コネクタ 63"/>
            <p:cNvCxnSpPr/>
            <p:nvPr/>
          </p:nvCxnSpPr>
          <p:spPr>
            <a:xfrm>
              <a:off x="6012160" y="5157192"/>
              <a:ext cx="50405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8180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76456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5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Relation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97246" y="908720"/>
            <a:ext cx="85512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12788" algn="l"/>
                <a:tab pos="4486275" algn="l"/>
              </a:tabLst>
            </a:pPr>
            <a:r>
              <a:rPr lang="en-US" altLang="ja-JP" dirty="0" smtClean="0">
                <a:solidFill>
                  <a:srgbClr val="000000"/>
                </a:solidFill>
              </a:rPr>
              <a:t>3DV Coding will need both low complexity profile and high coding efficiency profile to suffice  wide variety of market requirements.</a:t>
            </a:r>
          </a:p>
          <a:p>
            <a:pPr>
              <a:tabLst>
                <a:tab pos="712788" algn="l"/>
                <a:tab pos="4486275" algn="l"/>
              </a:tabLst>
            </a:pPr>
            <a:endParaRPr lang="en-US" altLang="ja-JP" dirty="0">
              <a:solidFill>
                <a:srgbClr val="000000"/>
              </a:solidFill>
            </a:endParaRPr>
          </a:p>
          <a:p>
            <a:pPr>
              <a:tabLst>
                <a:tab pos="712788" algn="l"/>
                <a:tab pos="3232150" algn="l"/>
              </a:tabLst>
            </a:pPr>
            <a:r>
              <a:rPr lang="en-US" altLang="ja-JP" dirty="0" smtClean="0">
                <a:solidFill>
                  <a:srgbClr val="000000"/>
                </a:solidFill>
              </a:rPr>
              <a:t>	Low complexity: 	Global </a:t>
            </a:r>
            <a:r>
              <a:rPr lang="en-US" altLang="ja-JP" dirty="0">
                <a:solidFill>
                  <a:srgbClr val="000000"/>
                </a:solidFill>
              </a:rPr>
              <a:t>View and Depth format </a:t>
            </a:r>
            <a:endParaRPr lang="en-US" altLang="ja-JP" dirty="0" smtClean="0">
              <a:solidFill>
                <a:srgbClr val="000000"/>
              </a:solidFill>
            </a:endParaRPr>
          </a:p>
          <a:p>
            <a:pPr>
              <a:tabLst>
                <a:tab pos="712788" algn="l"/>
                <a:tab pos="3232150" algn="l"/>
              </a:tabLst>
            </a:pPr>
            <a:r>
              <a:rPr lang="en-US" altLang="ja-JP" dirty="0" smtClean="0">
                <a:solidFill>
                  <a:srgbClr val="000000"/>
                </a:solidFill>
              </a:rPr>
              <a:t>  </a:t>
            </a:r>
            <a:r>
              <a:rPr lang="en-US" altLang="ja-JP" dirty="0">
                <a:solidFill>
                  <a:srgbClr val="000000"/>
                </a:solidFill>
              </a:rPr>
              <a:t>	High coding </a:t>
            </a:r>
            <a:r>
              <a:rPr lang="en-US" altLang="ja-JP" dirty="0" smtClean="0">
                <a:solidFill>
                  <a:srgbClr val="000000"/>
                </a:solidFill>
              </a:rPr>
              <a:t>efficiency: 	Current </a:t>
            </a:r>
            <a:r>
              <a:rPr lang="en-US" altLang="ja-JP" dirty="0">
                <a:solidFill>
                  <a:srgbClr val="000000"/>
                </a:solidFill>
              </a:rPr>
              <a:t>3DV standardization </a:t>
            </a:r>
            <a:r>
              <a:rPr lang="en-US" altLang="ja-JP" dirty="0" smtClean="0">
                <a:solidFill>
                  <a:srgbClr val="000000"/>
                </a:solidFill>
              </a:rPr>
              <a:t>tracks</a:t>
            </a:r>
            <a:endParaRPr lang="en-US" altLang="ja-JP" dirty="0">
              <a:solidFill>
                <a:srgbClr val="000000"/>
              </a:solidFill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971600" y="3068960"/>
            <a:ext cx="6480720" cy="2520280"/>
            <a:chOff x="971600" y="3068960"/>
            <a:chExt cx="6480720" cy="2520280"/>
          </a:xfrm>
        </p:grpSpPr>
        <p:sp>
          <p:nvSpPr>
            <p:cNvPr id="36" name="正方形/長方形 35"/>
            <p:cNvSpPr/>
            <p:nvPr/>
          </p:nvSpPr>
          <p:spPr>
            <a:xfrm>
              <a:off x="1475656" y="4005064"/>
              <a:ext cx="1440160" cy="10081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Global View and Depth </a:t>
              </a:r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tools</a:t>
              </a:r>
              <a:endParaRPr kumimoji="0" lang="ja-JP" altLang="en-US" sz="1600" kern="0" dirty="0">
                <a:solidFill>
                  <a:srgbClr val="000000"/>
                </a:solidFill>
                <a:latin typeface="Tahoma"/>
              </a:endParaRP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5508104" y="4005064"/>
              <a:ext cx="1584176" cy="10081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Tools of 3DV </a:t>
              </a:r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standardization tracks</a:t>
              </a:r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1475656" y="3068960"/>
              <a:ext cx="23762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kumimoji="0" lang="en-US" altLang="ja-JP" sz="1600" kern="0" dirty="0" smtClean="0">
                  <a:solidFill>
                    <a:srgbClr val="FF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Low </a:t>
              </a:r>
              <a:r>
                <a:rPr kumimoji="0" lang="en-US" altLang="ja-JP" sz="1600" kern="0" dirty="0" smtClean="0">
                  <a:solidFill>
                    <a:srgbClr val="FF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complexity profile</a:t>
              </a:r>
              <a:endParaRPr kumimoji="0" lang="ja-JP" altLang="en-US" kern="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4139952" y="3068960"/>
              <a:ext cx="33123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kumimoji="0" lang="en-US" altLang="ja-JP" sz="1600" kern="0" dirty="0" smtClean="0">
                  <a:solidFill>
                    <a:srgbClr val="FF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High coding </a:t>
              </a:r>
              <a:r>
                <a:rPr kumimoji="0" lang="en-US" altLang="ja-JP" sz="1600" kern="0" dirty="0" smtClean="0">
                  <a:solidFill>
                    <a:srgbClr val="FF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efficiency profile</a:t>
              </a:r>
              <a:endParaRPr kumimoji="0" lang="ja-JP" altLang="en-US" kern="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" name="円/楕円 1"/>
            <p:cNvSpPr/>
            <p:nvPr/>
          </p:nvSpPr>
          <p:spPr>
            <a:xfrm>
              <a:off x="971600" y="3429000"/>
              <a:ext cx="4320480" cy="2160240"/>
            </a:xfrm>
            <a:prstGeom prst="ellipse">
              <a:avLst/>
            </a:prstGeom>
            <a:noFill/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3131840" y="3429000"/>
              <a:ext cx="4320480" cy="2160240"/>
            </a:xfrm>
            <a:prstGeom prst="ellipse">
              <a:avLst/>
            </a:prstGeom>
            <a:noFill/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3491880" y="4005064"/>
              <a:ext cx="1440160" cy="10081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Core codec</a:t>
              </a:r>
            </a:p>
            <a:p>
              <a:pPr algn="ctr"/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(AVC, HEVC)</a:t>
              </a:r>
              <a:endParaRPr kumimoji="0" lang="ja-JP" altLang="en-US" sz="1600" kern="0" dirty="0">
                <a:solidFill>
                  <a:srgbClr val="000000"/>
                </a:solidFill>
                <a:latin typeface="Tahom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087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kumimoji="1" lang="ja-JP" altLang="en-US" smtClean="0">
                <a:solidFill>
                  <a:schemeClr val="tx1"/>
                </a:solidFill>
              </a:rPr>
              <a:t>6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Warp(for your reference)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23528" y="1124744"/>
            <a:ext cx="78406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Approach</a:t>
            </a:r>
            <a:r>
              <a:rPr lang="en-US" altLang="ja-JP" dirty="0" smtClean="0">
                <a:solidFill>
                  <a:srgbClr val="FF0000"/>
                </a:solidFill>
              </a:rPr>
              <a:t>:</a:t>
            </a:r>
            <a:r>
              <a:rPr lang="en-US" altLang="ja-JP" dirty="0" smtClean="0"/>
              <a:t> </a:t>
            </a:r>
            <a:endParaRPr kumimoji="1" lang="en-US" altLang="ja-JP" dirty="0" smtClean="0"/>
          </a:p>
          <a:p>
            <a:r>
              <a:rPr lang="en-US" altLang="ja-JP" dirty="0"/>
              <a:t>	</a:t>
            </a:r>
            <a:r>
              <a:rPr lang="en-US" altLang="ja-JP" dirty="0" smtClean="0"/>
              <a:t>-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Replacing depth with warp data </a:t>
            </a:r>
          </a:p>
          <a:p>
            <a:r>
              <a:rPr lang="en-US" altLang="ja-JP" dirty="0"/>
              <a:t>	</a:t>
            </a:r>
            <a:r>
              <a:rPr lang="en-US" altLang="ja-JP" dirty="0" smtClean="0"/>
              <a:t>- </a:t>
            </a:r>
            <a:r>
              <a:rPr lang="en-US" altLang="ja-JP" dirty="0" smtClean="0"/>
              <a:t>Subjectively good image quality (no sharp artifacts)</a:t>
            </a:r>
          </a:p>
          <a:p>
            <a:r>
              <a:rPr kumimoji="1" lang="en-US" altLang="ja-JP" dirty="0"/>
              <a:t>	</a:t>
            </a:r>
            <a:r>
              <a:rPr kumimoji="1" lang="en-US" altLang="ja-JP" dirty="0" smtClean="0"/>
              <a:t>- Concentrated on multi-view 3D image (no depth-base 3D image)</a:t>
            </a:r>
            <a:endParaRPr kumimoji="1" lang="ja-JP" altLang="en-US" dirty="0"/>
          </a:p>
        </p:txBody>
      </p:sp>
      <p:grpSp>
        <p:nvGrpSpPr>
          <p:cNvPr id="49" name="グループ化 48"/>
          <p:cNvGrpSpPr/>
          <p:nvPr/>
        </p:nvGrpSpPr>
        <p:grpSpPr>
          <a:xfrm>
            <a:off x="971600" y="2708920"/>
            <a:ext cx="7093603" cy="3138760"/>
            <a:chOff x="971600" y="2708920"/>
            <a:chExt cx="7093603" cy="3138760"/>
          </a:xfrm>
        </p:grpSpPr>
        <p:sp>
          <p:nvSpPr>
            <p:cNvPr id="36" name="正方形/長方形 35"/>
            <p:cNvSpPr/>
            <p:nvPr/>
          </p:nvSpPr>
          <p:spPr>
            <a:xfrm>
              <a:off x="3923928" y="2708920"/>
              <a:ext cx="1368152" cy="2880320"/>
            </a:xfrm>
            <a:prstGeom prst="rect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/>
                </a:rPr>
                <a:t>Core codec</a:t>
              </a:r>
            </a:p>
            <a:p>
              <a:pPr lvl="0" algn="ctr"/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(MVC or </a:t>
              </a:r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HEVC+MVC)</a:t>
              </a:r>
              <a:endPara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/>
              </a:endParaRPr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2267744" y="4869160"/>
              <a:ext cx="1152128" cy="720080"/>
            </a:xfrm>
            <a:prstGeom prst="rect">
              <a:avLst/>
            </a:prstGeom>
            <a:solidFill>
              <a:srgbClr val="FFCF01">
                <a:lumMod val="40000"/>
                <a:lumOff val="60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/>
                  <a:cs typeface="+mn-cs"/>
                </a:rPr>
                <a:t>Warp generation</a:t>
              </a:r>
              <a:endPara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/>
                <a:cs typeface="+mn-cs"/>
              </a:endParaRPr>
            </a:p>
          </p:txBody>
        </p:sp>
        <p:cxnSp>
          <p:nvCxnSpPr>
            <p:cNvPr id="45" name="直線矢印コネクタ 44"/>
            <p:cNvCxnSpPr/>
            <p:nvPr/>
          </p:nvCxnSpPr>
          <p:spPr>
            <a:xfrm>
              <a:off x="971600" y="3068960"/>
              <a:ext cx="2952328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53" name="テキスト ボックス 52"/>
            <p:cNvSpPr txBox="1"/>
            <p:nvPr/>
          </p:nvSpPr>
          <p:spPr>
            <a:xfrm>
              <a:off x="971600" y="4869160"/>
              <a:ext cx="12779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Depth maps</a:t>
              </a:r>
              <a:endPara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55" name="直線矢印コネクタ 54"/>
            <p:cNvCxnSpPr>
              <a:endCxn id="37" idx="1"/>
            </p:cNvCxnSpPr>
            <p:nvPr/>
          </p:nvCxnSpPr>
          <p:spPr>
            <a:xfrm>
              <a:off x="971600" y="5229200"/>
              <a:ext cx="1296144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56" name="テキスト ボックス 55"/>
            <p:cNvSpPr txBox="1"/>
            <p:nvPr/>
          </p:nvSpPr>
          <p:spPr>
            <a:xfrm>
              <a:off x="1043608" y="2708920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Multi-views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69" name="直線矢印コネクタ 68"/>
            <p:cNvCxnSpPr>
              <a:endCxn id="37" idx="0"/>
            </p:cNvCxnSpPr>
            <p:nvPr/>
          </p:nvCxnSpPr>
          <p:spPr>
            <a:xfrm>
              <a:off x="2843808" y="3068960"/>
              <a:ext cx="0" cy="18002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7" name="図 7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616" y="3279394"/>
              <a:ext cx="720080" cy="408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8" name="図 7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7624" y="3207386"/>
              <a:ext cx="720080" cy="408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9" name="図 7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9632" y="3135378"/>
              <a:ext cx="720080" cy="408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0" name="図 7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616" y="5445224"/>
              <a:ext cx="720080" cy="4024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1" name="図 8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7624" y="5373216"/>
              <a:ext cx="720080" cy="4024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2" name="図 8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9632" y="5301208"/>
              <a:ext cx="720080" cy="4024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87" name="直線矢印コネクタ 86"/>
            <p:cNvCxnSpPr/>
            <p:nvPr/>
          </p:nvCxnSpPr>
          <p:spPr>
            <a:xfrm>
              <a:off x="5292080" y="3068960"/>
              <a:ext cx="2592288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25" name="直線矢印コネクタ 24"/>
            <p:cNvCxnSpPr>
              <a:stCxn id="37" idx="3"/>
            </p:cNvCxnSpPr>
            <p:nvPr/>
          </p:nvCxnSpPr>
          <p:spPr>
            <a:xfrm>
              <a:off x="3419872" y="5229200"/>
              <a:ext cx="50405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矢印コネクタ 56"/>
            <p:cNvCxnSpPr>
              <a:endCxn id="58" idx="1"/>
            </p:cNvCxnSpPr>
            <p:nvPr/>
          </p:nvCxnSpPr>
          <p:spPr>
            <a:xfrm>
              <a:off x="5292080" y="5229200"/>
              <a:ext cx="576064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58" name="正方形/長方形 57"/>
            <p:cNvSpPr/>
            <p:nvPr/>
          </p:nvSpPr>
          <p:spPr>
            <a:xfrm>
              <a:off x="5868144" y="4869160"/>
              <a:ext cx="1152128" cy="720080"/>
            </a:xfrm>
            <a:prstGeom prst="rect">
              <a:avLst/>
            </a:prstGeom>
            <a:solidFill>
              <a:srgbClr val="FFCF01">
                <a:lumMod val="40000"/>
                <a:lumOff val="60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/>
                  <a:cs typeface="+mn-cs"/>
                </a:rPr>
                <a:t>View warp</a:t>
              </a:r>
              <a:endPara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/>
                <a:cs typeface="+mn-cs"/>
              </a:endParaRP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5652120" y="2708920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Multi-views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63" name="直線矢印コネクタ 62"/>
            <p:cNvCxnSpPr/>
            <p:nvPr/>
          </p:nvCxnSpPr>
          <p:spPr>
            <a:xfrm>
              <a:off x="6444208" y="3068960"/>
              <a:ext cx="0" cy="18002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矢印コネクタ 63"/>
            <p:cNvCxnSpPr/>
            <p:nvPr/>
          </p:nvCxnSpPr>
          <p:spPr>
            <a:xfrm>
              <a:off x="7020272" y="4941168"/>
              <a:ext cx="864096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66" name="直線矢印コネクタ 65"/>
            <p:cNvCxnSpPr/>
            <p:nvPr/>
          </p:nvCxnSpPr>
          <p:spPr>
            <a:xfrm>
              <a:off x="7020272" y="5517232"/>
              <a:ext cx="864096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67" name="直線コネクタ 66"/>
            <p:cNvCxnSpPr/>
            <p:nvPr/>
          </p:nvCxnSpPr>
          <p:spPr>
            <a:xfrm>
              <a:off x="7668344" y="5013176"/>
              <a:ext cx="0" cy="432048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sp>
          <p:nvSpPr>
            <p:cNvPr id="71" name="テキスト ボックス 70"/>
            <p:cNvSpPr txBox="1"/>
            <p:nvPr/>
          </p:nvSpPr>
          <p:spPr>
            <a:xfrm>
              <a:off x="6809731" y="4365104"/>
              <a:ext cx="12554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Synthesized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views</a:t>
              </a:r>
              <a:endPara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43" name="直線矢印コネクタ 42"/>
            <p:cNvCxnSpPr/>
            <p:nvPr/>
          </p:nvCxnSpPr>
          <p:spPr>
            <a:xfrm flipH="1">
              <a:off x="6732240" y="4005064"/>
              <a:ext cx="288032" cy="792088"/>
            </a:xfrm>
            <a:prstGeom prst="straightConnector1">
              <a:avLst/>
            </a:prstGeom>
            <a:ln w="19050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テキスト ボックス 43"/>
            <p:cNvSpPr txBox="1"/>
            <p:nvPr/>
          </p:nvSpPr>
          <p:spPr>
            <a:xfrm>
              <a:off x="6804248" y="3645024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00CC"/>
                  </a:solidFill>
                </a:rPr>
                <a:t>2D shift</a:t>
              </a:r>
              <a:endParaRPr kumimoji="1" lang="ja-JP" altLang="en-US" dirty="0">
                <a:solidFill>
                  <a:srgbClr val="0000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952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7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Global view/Depth and warp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23528" y="1052736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Both Global </a:t>
            </a:r>
            <a:r>
              <a:rPr lang="en-US" altLang="ja-JP" dirty="0" smtClean="0">
                <a:solidFill>
                  <a:srgbClr val="000000"/>
                </a:solidFill>
              </a:rPr>
              <a:t>View and Depth format </a:t>
            </a:r>
            <a:r>
              <a:rPr lang="en-US" altLang="ja-JP" dirty="0" smtClean="0">
                <a:solidFill>
                  <a:srgbClr val="000000"/>
                </a:solidFill>
              </a:rPr>
              <a:t>and Warp format are necessary for wide variety of applications having different requirements</a:t>
            </a:r>
            <a:r>
              <a:rPr lang="en-US" altLang="ja-JP" dirty="0" smtClean="0">
                <a:solidFill>
                  <a:srgbClr val="0000CC"/>
                </a:solidFill>
              </a:rPr>
              <a:t>.</a:t>
            </a:r>
            <a:endParaRPr lang="ja-JP" altLang="en-US" dirty="0">
              <a:solidFill>
                <a:srgbClr val="0000CC"/>
              </a:solidFill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611560" y="1700808"/>
            <a:ext cx="8042463" cy="4794540"/>
            <a:chOff x="611560" y="1700808"/>
            <a:chExt cx="8042463" cy="4794540"/>
          </a:xfrm>
        </p:grpSpPr>
        <p:sp>
          <p:nvSpPr>
            <p:cNvPr id="13" name="正方形/長方形 12"/>
            <p:cNvSpPr/>
            <p:nvPr/>
          </p:nvSpPr>
          <p:spPr>
            <a:xfrm>
              <a:off x="2339752" y="2708920"/>
              <a:ext cx="1584176" cy="1008112"/>
            </a:xfrm>
            <a:prstGeom prst="rect">
              <a:avLst/>
            </a:prstGeom>
            <a:noFill/>
            <a:ln w="25400" cap="flat" cmpd="sng" algn="ctr">
              <a:solidFill>
                <a:srgbClr val="0000CC"/>
              </a:solidFill>
              <a:prstDash val="solid"/>
            </a:ln>
            <a:effectLst/>
          </p:spPr>
          <p:txBody>
            <a:bodyPr rtlCol="0" anchor="ctr"/>
            <a:lstStyle/>
            <a:p>
              <a:pPr lvl="0" algn="ctr"/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Global View and Depth format</a:t>
              </a:r>
              <a:endPara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/>
              </a:endParaRPr>
            </a:p>
          </p:txBody>
        </p:sp>
        <p:cxnSp>
          <p:nvCxnSpPr>
            <p:cNvPr id="15" name="直線矢印コネクタ 14"/>
            <p:cNvCxnSpPr/>
            <p:nvPr/>
          </p:nvCxnSpPr>
          <p:spPr>
            <a:xfrm>
              <a:off x="611560" y="3068960"/>
              <a:ext cx="172819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16" name="テキスト ボックス 15"/>
            <p:cNvSpPr txBox="1"/>
            <p:nvPr/>
          </p:nvSpPr>
          <p:spPr>
            <a:xfrm>
              <a:off x="755576" y="5877272"/>
              <a:ext cx="12779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Depth maps</a:t>
              </a:r>
              <a:endPara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7" name="直線矢印コネクタ 16"/>
            <p:cNvCxnSpPr/>
            <p:nvPr/>
          </p:nvCxnSpPr>
          <p:spPr>
            <a:xfrm>
              <a:off x="611560" y="5877272"/>
              <a:ext cx="174233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19" name="テキスト ボックス 18"/>
            <p:cNvSpPr txBox="1"/>
            <p:nvPr/>
          </p:nvSpPr>
          <p:spPr>
            <a:xfrm>
              <a:off x="611560" y="2708920"/>
              <a:ext cx="14401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Multi-views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560" y="3284984"/>
              <a:ext cx="720080" cy="408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3212976"/>
              <a:ext cx="720080" cy="408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76" y="3140968"/>
              <a:ext cx="720080" cy="408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5373216"/>
              <a:ext cx="720080" cy="4024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4" name="図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76" y="5301208"/>
              <a:ext cx="720080" cy="4024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5" name="図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584" y="5229200"/>
              <a:ext cx="720080" cy="4024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26" name="直線矢印コネクタ 25"/>
            <p:cNvCxnSpPr>
              <a:stCxn id="13" idx="3"/>
            </p:cNvCxnSpPr>
            <p:nvPr/>
          </p:nvCxnSpPr>
          <p:spPr>
            <a:xfrm>
              <a:off x="3923928" y="3212976"/>
              <a:ext cx="2016224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27" name="テキスト ボックス 26"/>
            <p:cNvSpPr txBox="1"/>
            <p:nvPr/>
          </p:nvSpPr>
          <p:spPr>
            <a:xfrm>
              <a:off x="4283968" y="2852936"/>
              <a:ext cx="11521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Bit stream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2339752" y="5229200"/>
              <a:ext cx="1584176" cy="1008112"/>
            </a:xfrm>
            <a:prstGeom prst="rect">
              <a:avLst/>
            </a:prstGeom>
            <a:noFill/>
            <a:ln w="25400" cap="flat" cmpd="sng" algn="ctr">
              <a:solidFill>
                <a:srgbClr val="0000CC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/>
                  <a:cs typeface="+mn-cs"/>
                </a:rPr>
                <a:t>Warp format</a:t>
              </a:r>
              <a:endParaRPr kumimoji="0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/>
                <a:cs typeface="+mn-cs"/>
              </a:endParaRPr>
            </a:p>
          </p:txBody>
        </p:sp>
        <p:cxnSp>
          <p:nvCxnSpPr>
            <p:cNvPr id="29" name="直線コネクタ 28"/>
            <p:cNvCxnSpPr/>
            <p:nvPr/>
          </p:nvCxnSpPr>
          <p:spPr>
            <a:xfrm>
              <a:off x="1691680" y="3068960"/>
              <a:ext cx="0" cy="25202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矢印コネクタ 29"/>
            <p:cNvCxnSpPr/>
            <p:nvPr/>
          </p:nvCxnSpPr>
          <p:spPr>
            <a:xfrm>
              <a:off x="1691680" y="5589240"/>
              <a:ext cx="64807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>
              <a:off x="1907704" y="3356992"/>
              <a:ext cx="0" cy="25202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矢印コネクタ 32"/>
            <p:cNvCxnSpPr/>
            <p:nvPr/>
          </p:nvCxnSpPr>
          <p:spPr>
            <a:xfrm>
              <a:off x="1907704" y="335699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/>
            <p:cNvCxnSpPr>
              <a:stCxn id="28" idx="3"/>
            </p:cNvCxnSpPr>
            <p:nvPr/>
          </p:nvCxnSpPr>
          <p:spPr>
            <a:xfrm>
              <a:off x="3923928" y="5733256"/>
              <a:ext cx="2736304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35" name="テキスト ボックス 34"/>
            <p:cNvSpPr txBox="1"/>
            <p:nvPr/>
          </p:nvSpPr>
          <p:spPr>
            <a:xfrm>
              <a:off x="4355976" y="5373216"/>
              <a:ext cx="11521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Bit stream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pic>
          <p:nvPicPr>
            <p:cNvPr id="36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092280" y="5589240"/>
              <a:ext cx="930330" cy="906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" name="テキスト ボックス 39"/>
            <p:cNvSpPr txBox="1"/>
            <p:nvPr/>
          </p:nvSpPr>
          <p:spPr>
            <a:xfrm>
              <a:off x="3923928" y="3212976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Depth-base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4211960" y="5733256"/>
              <a:ext cx="15121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Warp-base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" name="左中かっこ 2"/>
            <p:cNvSpPr/>
            <p:nvPr/>
          </p:nvSpPr>
          <p:spPr>
            <a:xfrm>
              <a:off x="5868144" y="1988840"/>
              <a:ext cx="576064" cy="4392488"/>
            </a:xfrm>
            <a:prstGeom prst="lef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3131840" y="4005064"/>
              <a:ext cx="28803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CC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Wide variety of  applications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pic>
          <p:nvPicPr>
            <p:cNvPr id="50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8" y="1988840"/>
              <a:ext cx="1152128" cy="650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" name="テキスト ボックス 50"/>
            <p:cNvSpPr txBox="1"/>
            <p:nvPr/>
          </p:nvSpPr>
          <p:spPr>
            <a:xfrm>
              <a:off x="6660232" y="1700808"/>
              <a:ext cx="13756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Free Viewpoint</a:t>
              </a:r>
              <a:endParaRPr kumimoji="1" lang="ja-JP" altLang="en-US" sz="1400" dirty="0"/>
            </a:p>
          </p:txBody>
        </p:sp>
        <p:pic>
          <p:nvPicPr>
            <p:cNvPr id="52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8" y="2924944"/>
              <a:ext cx="1173188" cy="7140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" name="テキスト ボックス 52"/>
            <p:cNvSpPr txBox="1"/>
            <p:nvPr/>
          </p:nvSpPr>
          <p:spPr>
            <a:xfrm>
              <a:off x="6588224" y="2636912"/>
              <a:ext cx="16177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Light Field display</a:t>
              </a:r>
              <a:endParaRPr kumimoji="1" lang="ja-JP" altLang="en-US" sz="1400" dirty="0"/>
            </a:p>
          </p:txBody>
        </p:sp>
        <p:pic>
          <p:nvPicPr>
            <p:cNvPr id="54" name="Picture 10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0272" y="3933056"/>
              <a:ext cx="792088" cy="608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5" name="テキスト ボックス 54"/>
            <p:cNvSpPr txBox="1"/>
            <p:nvPr/>
          </p:nvSpPr>
          <p:spPr>
            <a:xfrm>
              <a:off x="6497920" y="3645024"/>
              <a:ext cx="21561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Volume scanning display</a:t>
              </a:r>
              <a:endParaRPr kumimoji="1" lang="ja-JP" altLang="en-US" sz="1400" dirty="0"/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6660232" y="4509120"/>
              <a:ext cx="15295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Aerial 3D display</a:t>
              </a:r>
              <a:endParaRPr kumimoji="1" lang="ja-JP" altLang="en-US" sz="1400" dirty="0"/>
            </a:p>
          </p:txBody>
        </p:sp>
        <p:pic>
          <p:nvPicPr>
            <p:cNvPr id="57" name="Picture 8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0272" y="4797152"/>
              <a:ext cx="936104" cy="5600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8" name="テキスト ボックス 57"/>
            <p:cNvSpPr txBox="1"/>
            <p:nvPr/>
          </p:nvSpPr>
          <p:spPr>
            <a:xfrm>
              <a:off x="6588224" y="5373216"/>
              <a:ext cx="18678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Multi-view </a:t>
              </a:r>
              <a:r>
                <a:rPr kumimoji="1" lang="en-US" altLang="ja-JP" sz="1400" dirty="0" smtClean="0"/>
                <a:t>3D display</a:t>
              </a:r>
              <a:endParaRPr kumimoji="1" lang="ja-JP" altLang="en-US" sz="1400" dirty="0"/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3923928" y="4725144"/>
              <a:ext cx="21602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CC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Subjectively</a:t>
              </a:r>
              <a:r>
                <a:rPr kumimoji="0" lang="en-US" altLang="ja-JP" sz="1600" b="0" i="0" u="none" strike="noStrike" kern="0" cap="none" spc="0" normalizeH="0" noProof="0" dirty="0" smtClean="0">
                  <a:ln>
                    <a:noFill/>
                  </a:ln>
                  <a:solidFill>
                    <a:srgbClr val="0000CC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 smooth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3491880" y="2204864"/>
              <a:ext cx="25922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CC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Wide application</a:t>
              </a:r>
              <a:r>
                <a:rPr kumimoji="0" lang="en-US" altLang="ja-JP" sz="1600" b="0" i="0" u="none" strike="noStrike" kern="0" cap="none" spc="0" normalizeH="0" noProof="0" dirty="0" smtClean="0">
                  <a:ln>
                    <a:noFill/>
                  </a:ln>
                  <a:solidFill>
                    <a:srgbClr val="0000CC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 capability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4" name="直線矢印コネクタ 3"/>
            <p:cNvCxnSpPr/>
            <p:nvPr/>
          </p:nvCxnSpPr>
          <p:spPr>
            <a:xfrm flipH="1">
              <a:off x="4860032" y="2564904"/>
              <a:ext cx="144016" cy="36004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矢印コネクタ 61"/>
            <p:cNvCxnSpPr/>
            <p:nvPr/>
          </p:nvCxnSpPr>
          <p:spPr>
            <a:xfrm flipH="1">
              <a:off x="4860032" y="5085184"/>
              <a:ext cx="144016" cy="36004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853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8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conclusion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23528" y="1052736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Both Global </a:t>
            </a:r>
            <a:r>
              <a:rPr lang="en-US" altLang="ja-JP" dirty="0" smtClean="0">
                <a:solidFill>
                  <a:srgbClr val="000000"/>
                </a:solidFill>
              </a:rPr>
              <a:t>View and Depth format </a:t>
            </a:r>
            <a:r>
              <a:rPr lang="en-US" altLang="ja-JP" dirty="0" smtClean="0">
                <a:solidFill>
                  <a:srgbClr val="000000"/>
                </a:solidFill>
              </a:rPr>
              <a:t>and current 3DV tracks are necessary for wide variety of market requirements</a:t>
            </a:r>
            <a:r>
              <a:rPr lang="en-US" altLang="ja-JP" dirty="0" smtClean="0">
                <a:solidFill>
                  <a:srgbClr val="0000CC"/>
                </a:solidFill>
              </a:rPr>
              <a:t>.</a:t>
            </a:r>
            <a:endParaRPr lang="ja-JP" altLang="en-US" dirty="0">
              <a:solidFill>
                <a:srgbClr val="0000CC"/>
              </a:solidFill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470623" y="1556792"/>
            <a:ext cx="8349849" cy="4511911"/>
            <a:chOff x="470623" y="1556792"/>
            <a:chExt cx="8349849" cy="4511911"/>
          </a:xfrm>
        </p:grpSpPr>
        <p:sp>
          <p:nvSpPr>
            <p:cNvPr id="13" name="正方形/長方形 12"/>
            <p:cNvSpPr/>
            <p:nvPr/>
          </p:nvSpPr>
          <p:spPr>
            <a:xfrm>
              <a:off x="2339752" y="2708920"/>
              <a:ext cx="1440160" cy="1008112"/>
            </a:xfrm>
            <a:prstGeom prst="rect">
              <a:avLst/>
            </a:prstGeom>
            <a:noFill/>
            <a:ln w="25400" cap="flat" cmpd="sng" algn="ctr">
              <a:solidFill>
                <a:srgbClr val="0000CC"/>
              </a:solidFill>
              <a:prstDash val="solid"/>
            </a:ln>
            <a:effectLst/>
          </p:spPr>
          <p:txBody>
            <a:bodyPr rtlCol="0" anchor="ctr"/>
            <a:lstStyle/>
            <a:p>
              <a:pPr lvl="0" algn="ctr"/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Global View and Depth format</a:t>
              </a:r>
              <a:endPara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/>
              </a:endParaRPr>
            </a:p>
          </p:txBody>
        </p:sp>
        <p:cxnSp>
          <p:nvCxnSpPr>
            <p:cNvPr id="15" name="直線矢印コネクタ 14"/>
            <p:cNvCxnSpPr/>
            <p:nvPr/>
          </p:nvCxnSpPr>
          <p:spPr>
            <a:xfrm>
              <a:off x="611560" y="3068960"/>
              <a:ext cx="172819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16" name="テキスト ボックス 15"/>
            <p:cNvSpPr txBox="1"/>
            <p:nvPr/>
          </p:nvSpPr>
          <p:spPr>
            <a:xfrm>
              <a:off x="470623" y="4797152"/>
              <a:ext cx="12779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Depth maps</a:t>
              </a:r>
              <a:endPara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7" name="直線矢印コネクタ 16"/>
            <p:cNvCxnSpPr/>
            <p:nvPr/>
          </p:nvCxnSpPr>
          <p:spPr>
            <a:xfrm>
              <a:off x="611560" y="5085184"/>
              <a:ext cx="174233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19" name="テキスト ボックス 18"/>
            <p:cNvSpPr txBox="1"/>
            <p:nvPr/>
          </p:nvSpPr>
          <p:spPr>
            <a:xfrm>
              <a:off x="611560" y="2780928"/>
              <a:ext cx="14401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Multi-views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560" y="3284984"/>
              <a:ext cx="720080" cy="408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3212976"/>
              <a:ext cx="720080" cy="408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76" y="3140968"/>
              <a:ext cx="720080" cy="408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560" y="5301208"/>
              <a:ext cx="720080" cy="4024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4" name="図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5229200"/>
              <a:ext cx="720080" cy="4024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5" name="図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76" y="5157192"/>
              <a:ext cx="720080" cy="4024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26" name="直線矢印コネクタ 25"/>
            <p:cNvCxnSpPr>
              <a:stCxn id="13" idx="3"/>
            </p:cNvCxnSpPr>
            <p:nvPr/>
          </p:nvCxnSpPr>
          <p:spPr>
            <a:xfrm>
              <a:off x="3779912" y="3212976"/>
              <a:ext cx="216024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27" name="テキスト ボックス 26"/>
            <p:cNvSpPr txBox="1"/>
            <p:nvPr/>
          </p:nvSpPr>
          <p:spPr>
            <a:xfrm>
              <a:off x="4139952" y="2924944"/>
              <a:ext cx="11521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Bit stream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2339752" y="4437112"/>
              <a:ext cx="1584176" cy="1008112"/>
            </a:xfrm>
            <a:prstGeom prst="rect">
              <a:avLst/>
            </a:prstGeom>
            <a:noFill/>
            <a:ln w="25400" cap="flat" cmpd="sng" algn="ctr">
              <a:solidFill>
                <a:srgbClr val="0000CC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/>
                  <a:cs typeface="+mn-cs"/>
                </a:rPr>
                <a:t>3DV standardization tracks</a:t>
              </a:r>
              <a:endParaRPr kumimoji="0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/>
                <a:cs typeface="+mn-cs"/>
              </a:endParaRPr>
            </a:p>
          </p:txBody>
        </p:sp>
        <p:cxnSp>
          <p:nvCxnSpPr>
            <p:cNvPr id="29" name="直線コネクタ 28"/>
            <p:cNvCxnSpPr/>
            <p:nvPr/>
          </p:nvCxnSpPr>
          <p:spPr>
            <a:xfrm>
              <a:off x="1619672" y="3068960"/>
              <a:ext cx="0" cy="172819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矢印コネクタ 29"/>
            <p:cNvCxnSpPr/>
            <p:nvPr/>
          </p:nvCxnSpPr>
          <p:spPr>
            <a:xfrm>
              <a:off x="1619672" y="4797152"/>
              <a:ext cx="72008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>
              <a:off x="1835696" y="3356992"/>
              <a:ext cx="0" cy="172819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矢印コネクタ 32"/>
            <p:cNvCxnSpPr/>
            <p:nvPr/>
          </p:nvCxnSpPr>
          <p:spPr>
            <a:xfrm>
              <a:off x="1835696" y="3356992"/>
              <a:ext cx="50405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/>
            <p:cNvCxnSpPr>
              <a:stCxn id="28" idx="3"/>
            </p:cNvCxnSpPr>
            <p:nvPr/>
          </p:nvCxnSpPr>
          <p:spPr>
            <a:xfrm>
              <a:off x="3923928" y="4941168"/>
              <a:ext cx="20882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35" name="テキスト ボックス 34"/>
            <p:cNvSpPr txBox="1"/>
            <p:nvPr/>
          </p:nvSpPr>
          <p:spPr>
            <a:xfrm>
              <a:off x="4067944" y="4581128"/>
              <a:ext cx="11521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Bit stream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pic>
          <p:nvPicPr>
            <p:cNvPr id="36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732240" y="1916832"/>
              <a:ext cx="1008112" cy="9818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216" y="4869160"/>
              <a:ext cx="1800200" cy="11995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8" name="テキスト ボックス 37"/>
            <p:cNvSpPr txBox="1"/>
            <p:nvPr/>
          </p:nvSpPr>
          <p:spPr>
            <a:xfrm>
              <a:off x="6444208" y="4509120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High </a:t>
              </a: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quality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6300192" y="1556792"/>
              <a:ext cx="22322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Easy implementation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3923928" y="3212976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Low complexity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3707904" y="4941168"/>
              <a:ext cx="25202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High coding efficiency</a:t>
              </a:r>
              <a:endParaRPr kumimoji="0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" name="左中かっこ 2"/>
            <p:cNvSpPr/>
            <p:nvPr/>
          </p:nvSpPr>
          <p:spPr>
            <a:xfrm>
              <a:off x="5868144" y="1988840"/>
              <a:ext cx="576064" cy="4032448"/>
            </a:xfrm>
            <a:prstGeom prst="lef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6588224" y="3068960"/>
              <a:ext cx="22322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Forward compatibility</a:t>
              </a:r>
              <a:endParaRPr kumimoji="0" lang="ja-JP" altLang="en-US" kern="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pic>
          <p:nvPicPr>
            <p:cNvPr id="43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3429000"/>
              <a:ext cx="1104443" cy="10157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6" descr="C:\Users\Senoh\AppData\Local\Microsoft\Windows\Temporary Internet Files\Content.IE5\QFB9W7EC\MC900311628[1].wm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956376" y="3789040"/>
              <a:ext cx="745375" cy="5129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6537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エッセンシャル">
  <a:themeElements>
    <a:clrScheme name="エッセンシャル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エッセンシャル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エッセンシャル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1740</TotalTime>
  <Words>359</Words>
  <Application>Microsoft Office PowerPoint</Application>
  <PresentationFormat>画面に合わせる (4:3)</PresentationFormat>
  <Paragraphs>131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エッセンシャル</vt:lpstr>
      <vt:lpstr>JCT3v-b0058/M26750: report on the relation of global view and depth format and 3DV standardization tracks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Windows ユーザー</dc:creator>
  <cp:lastModifiedBy>Windows ユーザー</cp:lastModifiedBy>
  <cp:revision>121</cp:revision>
  <cp:lastPrinted>2012-07-10T06:50:05Z</cp:lastPrinted>
  <dcterms:created xsi:type="dcterms:W3CDTF">2012-01-28T06:45:16Z</dcterms:created>
  <dcterms:modified xsi:type="dcterms:W3CDTF">2012-10-09T04:01:54Z</dcterms:modified>
</cp:coreProperties>
</file>