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3"/>
  </p:notesMasterIdLst>
  <p:sldIdLst>
    <p:sldId id="279" r:id="rId2"/>
    <p:sldId id="262" r:id="rId3"/>
    <p:sldId id="273" r:id="rId4"/>
    <p:sldId id="276" r:id="rId5"/>
    <p:sldId id="280" r:id="rId6"/>
    <p:sldId id="270" r:id="rId7"/>
    <p:sldId id="281" r:id="rId8"/>
    <p:sldId id="282" r:id="rId9"/>
    <p:sldId id="286" r:id="rId10"/>
    <p:sldId id="283" r:id="rId11"/>
    <p:sldId id="271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83" d="100"/>
          <a:sy n="83" d="100"/>
        </p:scale>
        <p:origin x="-9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3D-CE2.h : Results of Illumination Compensation for Inter-View Prediction (JCT3V-B0045)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107100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Arial" charset="0"/>
                <a:ea typeface="Dotum" pitchFamily="34" charset="-127"/>
              </a:rPr>
              <a:t>2012-10-12</a:t>
            </a:r>
            <a:endParaRPr lang="ko-KR" altLang="en-US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47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Jiwook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Jung,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Jaewon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Sung,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Sehoon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Yea 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Set5: Illumination compensation on </a:t>
            </a:r>
            <a:r>
              <a:rPr lang="en-US" altLang="zh-CN" sz="2400" b="1" dirty="0" err="1" smtClean="0"/>
              <a:t>Luma</a:t>
            </a:r>
            <a:r>
              <a:rPr lang="en-US" altLang="zh-CN" sz="2400" b="1" dirty="0" smtClean="0"/>
              <a:t> and </a:t>
            </a:r>
            <a:r>
              <a:rPr lang="en-US" altLang="zh-CN" sz="2400" b="1" dirty="0" err="1" smtClean="0"/>
              <a:t>Chroma</a:t>
            </a:r>
            <a:endParaRPr lang="en-US" altLang="ko-K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6586" y="1214422"/>
            <a:ext cx="639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Table 5: </a:t>
            </a:r>
            <a:r>
              <a:rPr lang="en-US" dirty="0" smtClean="0"/>
              <a:t>Results of i</a:t>
            </a:r>
            <a:r>
              <a:rPr lang="en-US" altLang="zh-CN" dirty="0" smtClean="0"/>
              <a:t>llumination compensation on </a:t>
            </a:r>
            <a:r>
              <a:rPr lang="en-US" altLang="zh-CN" dirty="0" err="1" smtClean="0"/>
              <a:t>luma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chroma</a:t>
            </a:r>
            <a:endParaRPr lang="zh-CN" altLang="en-US" dirty="0"/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10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107.8%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kern="120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+mn-cs"/>
                        </a:rPr>
                        <a:t>-3.6%</a:t>
                      </a:r>
                      <a:endParaRPr lang="zh-CN" sz="1500" kern="12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kern="120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+mn-cs"/>
                        </a:rPr>
                        <a:t>-4.0%</a:t>
                      </a:r>
                      <a:endParaRPr lang="zh-CN" sz="1500" kern="12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-1.6%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109.3%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104.5%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94.9%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105.9%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-2.2%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107.9%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105.7%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98.6%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99.1%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Linear illumination compensation (IC) model is used to correct discrepancy between different views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Picture level IC flag is used to prevent inefficient IC use</a:t>
            </a:r>
          </a:p>
          <a:p>
            <a:pPr algn="just"/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Performance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Influence of illumination compensation does not overlap with weighted prediction much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-0.7%, -1.0% BD-rate gain on two side views on average, with maximum -3.6%, -4.0% BD-rate gain for kendo.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-</a:t>
            </a:r>
            <a:r>
              <a:rPr lang="en-US" altLang="ko-KR" sz="2000" dirty="0" smtClean="0">
                <a:ea typeface="Arial Unicode MS" pitchFamily="50" charset="-127"/>
              </a:rPr>
              <a:t>0.3% </a:t>
            </a:r>
            <a:r>
              <a:rPr lang="en-US" altLang="ko-KR" sz="2000" dirty="0" smtClean="0">
                <a:ea typeface="Arial Unicode MS" pitchFamily="50" charset="-127"/>
              </a:rPr>
              <a:t>BD-rate gain on “coded and synthesized view” on average, with maximum -</a:t>
            </a:r>
            <a:r>
              <a:rPr lang="en-US" altLang="ko-KR" sz="2000" dirty="0" smtClean="0">
                <a:ea typeface="Arial Unicode MS" pitchFamily="50" charset="-127"/>
              </a:rPr>
              <a:t>1.3% </a:t>
            </a:r>
            <a:r>
              <a:rPr lang="en-US" altLang="ko-KR" sz="2000" dirty="0" smtClean="0">
                <a:ea typeface="Arial Unicode MS" pitchFamily="50" charset="-127"/>
              </a:rPr>
              <a:t>BD-rate gain for kendo.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Small influence on decoding time</a:t>
            </a:r>
          </a:p>
          <a:p>
            <a:pPr lvl="1">
              <a:buNone/>
            </a:pP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illumination compensation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11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Linear illumination compensation (IC) model is used to correct discrepancy between different views</a:t>
            </a: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r>
              <a:rPr lang="en-US" altLang="ko-KR" sz="14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  </a:t>
            </a:r>
          </a:p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Performance</a:t>
            </a:r>
          </a:p>
          <a:p>
            <a:pPr>
              <a:buNone/>
            </a:pP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	When IC is applied to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luma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,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chroma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and depth</a:t>
            </a:r>
          </a:p>
          <a:p>
            <a:pPr lvl="1"/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-</a:t>
            </a:r>
            <a:r>
              <a:rPr lang="en-US" altLang="ko-KR" sz="2000" dirty="0" smtClean="0">
                <a:ea typeface="Arial Unicode MS" pitchFamily="50" charset="-127"/>
              </a:rPr>
              <a:t>0</a:t>
            </a:r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.7%, -1.0% BD-rate gain on </a:t>
            </a:r>
            <a:r>
              <a:rPr lang="en-US" altLang="ko-KR" sz="2000" dirty="0" smtClean="0">
                <a:ea typeface="Arial Unicode MS" pitchFamily="50" charset="-127"/>
              </a:rPr>
              <a:t>two side views on average</a:t>
            </a: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-</a:t>
            </a:r>
            <a:r>
              <a:rPr lang="en-US" altLang="ko-KR" sz="2000" dirty="0" smtClean="0">
                <a:ea typeface="Arial Unicode MS" pitchFamily="50" charset="-127"/>
              </a:rPr>
              <a:t>0.3% </a:t>
            </a:r>
            <a:r>
              <a:rPr lang="en-US" altLang="ko-KR" sz="2000" dirty="0" smtClean="0">
                <a:ea typeface="Arial Unicode MS" pitchFamily="50" charset="-127"/>
              </a:rPr>
              <a:t>BD-rate gain on “coded and synthesized view” on average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Best performance is achieved on kendo, -3.6%, -4.0% gain on two side views, -</a:t>
            </a:r>
            <a:r>
              <a:rPr lang="en-US" altLang="ko-KR" sz="2000" dirty="0" smtClean="0">
                <a:ea typeface="Arial Unicode MS" pitchFamily="50" charset="-127"/>
              </a:rPr>
              <a:t>1.3% </a:t>
            </a:r>
            <a:r>
              <a:rPr lang="en-US" altLang="ko-KR" sz="2000" dirty="0" smtClean="0">
                <a:ea typeface="Arial Unicode MS" pitchFamily="50" charset="-127"/>
              </a:rPr>
              <a:t>gain on coded and synthesized view.</a:t>
            </a: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JCT3V-B0072 (by ETRI and KHU)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JCT3V-Bxxxx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JCT3V-B0045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Motivation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mismatch may occur when cameras at different positions are not perfectly calibrated.</a:t>
            </a:r>
          </a:p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Proposed</a:t>
            </a:r>
          </a:p>
          <a:p>
            <a:pPr lvl="1"/>
            <a:r>
              <a:rPr lang="en-US" altLang="zh-CN" sz="1800" dirty="0" smtClean="0"/>
              <a:t>Encoder and Decoder use same</a:t>
            </a:r>
          </a:p>
          <a:p>
            <a:pPr lvl="1">
              <a:buNone/>
            </a:pPr>
            <a:r>
              <a:rPr lang="en-US" altLang="zh-CN" sz="1800" dirty="0" smtClean="0"/>
              <a:t>     method to calculate linear </a:t>
            </a:r>
          </a:p>
          <a:p>
            <a:pPr lvl="1">
              <a:buNone/>
            </a:pPr>
            <a:r>
              <a:rPr lang="en-US" altLang="zh-CN" sz="1800" dirty="0" smtClean="0"/>
              <a:t>     parameters</a:t>
            </a:r>
            <a:endParaRPr lang="en-US" altLang="zh-CN" sz="1800" i="1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r>
              <a:rPr lang="en-US" altLang="zh-CN" sz="1800" dirty="0" smtClean="0"/>
              <a:t>CU level IC flag </a:t>
            </a: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13786" y="6000768"/>
            <a:ext cx="3943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Current inter-view motion compensation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760492" y="6000768"/>
            <a:ext cx="409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Proposed inter-view motion compensation</a:t>
            </a:r>
            <a:endParaRPr lang="zh-CN" altLang="en-US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>
              <a:ea typeface="宋体" pitchFamily="2" charset="-122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0252" name="Object 12"/>
          <p:cNvGraphicFramePr>
            <a:graphicFrameLocks noChangeAspect="1"/>
          </p:cNvGraphicFramePr>
          <p:nvPr/>
        </p:nvGraphicFramePr>
        <p:xfrm>
          <a:off x="285720" y="4405331"/>
          <a:ext cx="4081463" cy="1595437"/>
        </p:xfrm>
        <a:graphic>
          <a:graphicData uri="http://schemas.openxmlformats.org/presentationml/2006/ole">
            <p:oleObj spid="_x0000_s10252" name="Visio" r:id="rId4" imgW="4106942" imgH="1573411" progId="Visio.Drawing.11">
              <p:embed/>
            </p:oleObj>
          </a:graphicData>
        </a:graphic>
      </p:graphicFrame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4714876" y="1714488"/>
          <a:ext cx="4081463" cy="4449762"/>
        </p:xfrm>
        <a:graphic>
          <a:graphicData uri="http://schemas.openxmlformats.org/presentationml/2006/ole">
            <p:oleObj spid="_x0000_s10253" name="Visio" r:id="rId5" imgW="4107129" imgH="4428708" progId="Visio.Drawing.11">
              <p:embed/>
            </p:oleObj>
          </a:graphicData>
        </a:graphic>
      </p:graphicFrame>
      <p:graphicFrame>
        <p:nvGraphicFramePr>
          <p:cNvPr id="10255" name="Object 15"/>
          <p:cNvGraphicFramePr>
            <a:graphicFrameLocks noChangeAspect="1"/>
          </p:cNvGraphicFramePr>
          <p:nvPr/>
        </p:nvGraphicFramePr>
        <p:xfrm>
          <a:off x="714348" y="3214686"/>
          <a:ext cx="3580512" cy="571504"/>
        </p:xfrm>
        <a:graphic>
          <a:graphicData uri="http://schemas.openxmlformats.org/presentationml/2006/ole">
            <p:oleObj spid="_x0000_s10255" name="Equation" r:id="rId6" imgW="2477288" imgH="39459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4071966" cy="5626121"/>
          </a:xfrm>
        </p:spPr>
        <p:txBody>
          <a:bodyPr>
            <a:normAutofit lnSpcReduction="10000"/>
          </a:bodyPr>
          <a:lstStyle/>
          <a:p>
            <a:r>
              <a:rPr lang="en-US" altLang="zh-CN" sz="2400" b="1" dirty="0" smtClean="0"/>
              <a:t>Proposed</a:t>
            </a:r>
          </a:p>
          <a:p>
            <a:pPr>
              <a:buNone/>
            </a:pPr>
            <a:r>
              <a:rPr lang="en-US" altLang="zh-CN" sz="2400" dirty="0" smtClean="0"/>
              <a:t>	Picture level IC flag</a:t>
            </a:r>
          </a:p>
          <a:p>
            <a:pPr lvl="1"/>
            <a:r>
              <a:rPr lang="en-US" altLang="zh-CN" sz="1800" dirty="0" smtClean="0"/>
              <a:t>To prevent inefficient usage of IC</a:t>
            </a:r>
          </a:p>
          <a:p>
            <a:pPr lvl="1"/>
            <a:r>
              <a:rPr lang="en-US" altLang="zh-CN" sz="1800" dirty="0" smtClean="0"/>
              <a:t>Encode a flag for each picture of dependent views </a:t>
            </a:r>
          </a:p>
          <a:p>
            <a:pPr lvl="1"/>
            <a:r>
              <a:rPr lang="en-US" altLang="zh-CN" sz="1800" dirty="0" smtClean="0"/>
              <a:t>Signaled at slice header of the first slice</a:t>
            </a:r>
          </a:p>
          <a:p>
            <a:pPr lvl="0"/>
            <a:r>
              <a:rPr lang="en-US" altLang="zh-CN" sz="2400" b="1" dirty="0" smtClean="0">
                <a:solidFill>
                  <a:srgbClr val="C00000"/>
                </a:solidFill>
              </a:rPr>
              <a:t>Simplification of Encoder</a:t>
            </a:r>
          </a:p>
          <a:p>
            <a:pPr lvl="1"/>
            <a:r>
              <a:rPr lang="en-US" altLang="zh-CN" sz="2000" dirty="0" smtClean="0">
                <a:solidFill>
                  <a:prstClr val="black"/>
                </a:solidFill>
              </a:rPr>
              <a:t>If the best mode after checking Merge mode and Size_2Nx2N mode does not employ IC, disable IC in the following inter modes.</a:t>
            </a:r>
          </a:p>
          <a:p>
            <a:pPr lvl="1"/>
            <a:r>
              <a:rPr lang="en-US" altLang="zh-CN" sz="2000" dirty="0" smtClean="0">
                <a:solidFill>
                  <a:prstClr val="black"/>
                </a:solidFill>
              </a:rPr>
              <a:t>Otherwise, perform rate distortion optimized selection between IC on/off for the following inter modes.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205" name="Object 13"/>
          <p:cNvGraphicFramePr>
            <a:graphicFrameLocks noChangeAspect="1"/>
          </p:cNvGraphicFramePr>
          <p:nvPr/>
        </p:nvGraphicFramePr>
        <p:xfrm>
          <a:off x="4786314" y="1204923"/>
          <a:ext cx="4081463" cy="3724275"/>
        </p:xfrm>
        <a:graphic>
          <a:graphicData uri="http://schemas.openxmlformats.org/presentationml/2006/ole">
            <p:oleObj spid="_x0000_s8205" name="Visio" r:id="rId4" imgW="4081582" imgH="3724751" progId="Visio.Drawing.11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158926" y="5214950"/>
            <a:ext cx="3627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Picture level IC flag decision process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Experimental Results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Five simulation </a:t>
            </a:r>
            <a:r>
              <a:rPr lang="en-US" altLang="zh-CN" sz="2400" b="1" dirty="0" smtClean="0"/>
              <a:t>sets</a:t>
            </a:r>
          </a:p>
          <a:p>
            <a:pPr lvl="1"/>
            <a:r>
              <a:rPr lang="en-US" altLang="zh-CN" sz="1800" dirty="0" smtClean="0"/>
              <a:t>Set 1: Weighted prediction is enabled</a:t>
            </a:r>
            <a:endParaRPr lang="zh-CN" altLang="en-US" sz="1800" dirty="0" smtClean="0"/>
          </a:p>
          <a:p>
            <a:pPr lvl="1"/>
            <a:r>
              <a:rPr lang="en-US" altLang="zh-CN" sz="1800" dirty="0" smtClean="0"/>
              <a:t>Set 2: Illumination compensation is enabled on </a:t>
            </a:r>
            <a:r>
              <a:rPr lang="en-US" altLang="zh-CN" sz="1800" dirty="0" err="1" smtClean="0"/>
              <a:t>luma</a:t>
            </a:r>
            <a:endParaRPr lang="zh-CN" altLang="en-US" sz="1800" dirty="0" smtClean="0"/>
          </a:p>
          <a:p>
            <a:pPr lvl="1"/>
            <a:r>
              <a:rPr lang="en-US" altLang="zh-CN" sz="1800" dirty="0" smtClean="0"/>
              <a:t>Set 3: Weighted prediction is enabled + illumination compensation is enabled on </a:t>
            </a:r>
            <a:r>
              <a:rPr lang="en-US" altLang="zh-CN" sz="1800" dirty="0" err="1" smtClean="0"/>
              <a:t>luma</a:t>
            </a:r>
            <a:endParaRPr lang="zh-CN" altLang="en-US" sz="1800" dirty="0" smtClean="0"/>
          </a:p>
          <a:p>
            <a:pPr lvl="1"/>
            <a:r>
              <a:rPr lang="en-US" altLang="zh-CN" sz="1800" dirty="0" smtClean="0">
                <a:solidFill>
                  <a:srgbClr val="FF0000"/>
                </a:solidFill>
              </a:rPr>
              <a:t>Set 4: Illumination compensation is enabled on both </a:t>
            </a:r>
            <a:r>
              <a:rPr lang="en-US" altLang="zh-CN" sz="1800" dirty="0" err="1" smtClean="0">
                <a:solidFill>
                  <a:srgbClr val="FF0000"/>
                </a:solidFill>
              </a:rPr>
              <a:t>luma</a:t>
            </a:r>
            <a:r>
              <a:rPr lang="en-US" altLang="zh-CN" sz="1800" dirty="0" smtClean="0">
                <a:solidFill>
                  <a:srgbClr val="FF0000"/>
                </a:solidFill>
              </a:rPr>
              <a:t> and </a:t>
            </a:r>
            <a:r>
              <a:rPr lang="en-US" altLang="zh-CN" sz="1800" dirty="0" smtClean="0">
                <a:solidFill>
                  <a:srgbClr val="FF0000"/>
                </a:solidFill>
              </a:rPr>
              <a:t>depth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sz="1800" dirty="0" smtClean="0"/>
              <a:t>Set 5: Illumination compensation is enabled on both </a:t>
            </a:r>
            <a:r>
              <a:rPr lang="en-US" altLang="zh-CN" sz="1800" dirty="0" err="1" smtClean="0"/>
              <a:t>luma</a:t>
            </a:r>
            <a:r>
              <a:rPr lang="en-US" altLang="zh-CN" sz="1800" dirty="0" smtClean="0"/>
              <a:t> and </a:t>
            </a:r>
            <a:r>
              <a:rPr lang="en-US" altLang="zh-CN" sz="1800" dirty="0" err="1" smtClean="0"/>
              <a:t>chroma</a:t>
            </a:r>
            <a:endParaRPr lang="zh-CN" altLang="en-US" sz="1800" dirty="0" smtClean="0"/>
          </a:p>
          <a:p>
            <a:pPr lvl="1"/>
            <a:endParaRPr lang="en-US" altLang="zh-CN" sz="1800" dirty="0" smtClean="0"/>
          </a:p>
          <a:p>
            <a:pPr lvl="0" hangingPunct="0"/>
            <a:endParaRPr lang="zh-CN" alt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Set1: Weighted prediction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1279" y="1142984"/>
            <a:ext cx="381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Table 1: </a:t>
            </a:r>
            <a:r>
              <a:rPr lang="en-US" dirty="0" smtClean="0"/>
              <a:t>Results of weighted prediction</a:t>
            </a:r>
            <a:endParaRPr lang="zh-CN" altLang="en-US" dirty="0"/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145.2%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103.7%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118.2%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152.6%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124.0%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89.2%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103.1%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98.0%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119.0%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108.9%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122.2%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123.4%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122.9%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100.3%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200" b="1" dirty="0" smtClean="0"/>
              <a:t>Set2: Illumination compensation on </a:t>
            </a:r>
            <a:r>
              <a:rPr lang="en-US" altLang="zh-CN" sz="3200" b="1" dirty="0" err="1" smtClean="0"/>
              <a:t>Luma</a:t>
            </a:r>
            <a:endParaRPr lang="en-US" altLang="ko-KR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1376" y="1142984"/>
            <a:ext cx="532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Table 2: </a:t>
            </a:r>
            <a:r>
              <a:rPr lang="en-US" dirty="0" smtClean="0"/>
              <a:t>Results of i</a:t>
            </a:r>
            <a:r>
              <a:rPr lang="en-US" altLang="zh-CN" dirty="0" smtClean="0"/>
              <a:t>llumination compensation on </a:t>
            </a:r>
            <a:r>
              <a:rPr lang="en-US" altLang="zh-CN" dirty="0" err="1" smtClean="0"/>
              <a:t>luma</a:t>
            </a:r>
            <a:endParaRPr lang="zh-CN" altLang="en-US" dirty="0"/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42844" y="1928802"/>
          <a:ext cx="8786876" cy="3901763"/>
        </p:xfrm>
        <a:graphic>
          <a:graphicData uri="http://schemas.openxmlformats.org/drawingml/2006/table">
            <a:tbl>
              <a:tblPr/>
              <a:tblGrid>
                <a:gridCol w="1357323"/>
                <a:gridCol w="719202"/>
                <a:gridCol w="799341"/>
                <a:gridCol w="799341"/>
                <a:gridCol w="961553"/>
                <a:gridCol w="1095427"/>
                <a:gridCol w="1362201"/>
                <a:gridCol w="846244"/>
                <a:gridCol w="846244"/>
              </a:tblGrid>
              <a:tr h="51823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109.1%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-3.1%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latin typeface="Times New Roman"/>
                          <a:ea typeface="宋体"/>
                        </a:rPr>
                        <a:t>-3.3%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114.2%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108.2%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105.4%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108.6%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93.2%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96.9%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17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105.0%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104.8%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517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106.3%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98.8%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0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108.0%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99.8%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Set3: Weighted prediction + </a:t>
            </a:r>
            <a:r>
              <a:rPr lang="en-US" altLang="zh-CN" sz="2400" b="1" dirty="0" smtClean="0"/>
              <a:t>Illumination compensation on </a:t>
            </a:r>
            <a:r>
              <a:rPr lang="en-US" altLang="zh-CN" sz="2400" b="1" dirty="0" err="1" smtClean="0"/>
              <a:t>Luma</a:t>
            </a:r>
            <a:endParaRPr lang="en-US" altLang="ko-K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6586" y="1214422"/>
            <a:ext cx="735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Table 3: </a:t>
            </a:r>
            <a:r>
              <a:rPr lang="en-US" dirty="0" smtClean="0"/>
              <a:t>Results of weighted prediction + i</a:t>
            </a:r>
            <a:r>
              <a:rPr lang="en-US" altLang="zh-CN" dirty="0" smtClean="0"/>
              <a:t>llumination compensation on </a:t>
            </a:r>
            <a:r>
              <a:rPr lang="en-US" altLang="zh-CN" dirty="0" err="1" smtClean="0"/>
              <a:t>luma</a:t>
            </a:r>
            <a:endParaRPr lang="zh-CN" altLang="en-US" dirty="0"/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8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117.0%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-2.0%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151.3%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125.2%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154.6%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104.2%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125.5%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107.0%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125.5%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98.2%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130.4%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127.1%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128.5%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101.3%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Set4: Illumination compensation on </a:t>
            </a:r>
            <a:r>
              <a:rPr lang="en-US" altLang="zh-CN" sz="2400" b="1" dirty="0" err="1" smtClean="0"/>
              <a:t>Luma</a:t>
            </a:r>
            <a:r>
              <a:rPr lang="en-US" altLang="zh-CN" sz="2400" b="1" dirty="0" smtClean="0"/>
              <a:t> and Depth</a:t>
            </a:r>
            <a:endParaRPr lang="en-US" altLang="ko-KR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6586" y="1214422"/>
            <a:ext cx="621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Table 4: </a:t>
            </a:r>
            <a:r>
              <a:rPr lang="en-US" dirty="0" smtClean="0"/>
              <a:t>Results of i</a:t>
            </a:r>
            <a:r>
              <a:rPr lang="en-US" altLang="zh-CN" dirty="0" smtClean="0"/>
              <a:t>llumination compensation on </a:t>
            </a:r>
            <a:r>
              <a:rPr lang="en-US" altLang="zh-CN" dirty="0" err="1" smtClean="0"/>
              <a:t>luma</a:t>
            </a:r>
            <a:r>
              <a:rPr lang="en-US" altLang="zh-CN" dirty="0" smtClean="0"/>
              <a:t> and depth</a:t>
            </a:r>
            <a:endParaRPr lang="zh-CN" altLang="en-US" dirty="0"/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9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3" y="1928801"/>
          <a:ext cx="8858314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dec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115.8%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-3.1%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-3.3%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122.8%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116.9%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108.9%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104.2%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116.3%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113.4%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111.2%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98.2%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118.4%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-0.2%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112.4%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-0.5%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115.0%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101.3%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7699</TotalTime>
  <Words>1476</Words>
  <Application>Microsoft Office PowerPoint</Application>
  <PresentationFormat>全屏显示(4:3)</PresentationFormat>
  <Paragraphs>612</Paragraphs>
  <Slides>11</Slides>
  <Notes>10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4" baseType="lpstr">
      <vt:lpstr>JCTVC-I0036-v1</vt:lpstr>
      <vt:lpstr>Visio</vt:lpstr>
      <vt:lpstr>Equation</vt:lpstr>
      <vt:lpstr>幻灯片 1</vt:lpstr>
      <vt:lpstr>Summary</vt:lpstr>
      <vt:lpstr>Proposed Method</vt:lpstr>
      <vt:lpstr>Proposed Method</vt:lpstr>
      <vt:lpstr>Experimental Results</vt:lpstr>
      <vt:lpstr>Set1: Weighted prediction</vt:lpstr>
      <vt:lpstr>Set2: Illumination compensation on Luma</vt:lpstr>
      <vt:lpstr>Set3: Weighted prediction + Illumination compensation on Luma</vt:lpstr>
      <vt:lpstr>Set4: Illumination compensation on Luma and Depth</vt:lpstr>
      <vt:lpstr>Set5: Illumination compensation on Luma and Chroma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693</cp:revision>
  <dcterms:created xsi:type="dcterms:W3CDTF">2011-01-17T01:44:45Z</dcterms:created>
  <dcterms:modified xsi:type="dcterms:W3CDTF">2012-10-11T06:01:08Z</dcterms:modified>
</cp:coreProperties>
</file>