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2" r:id="rId2"/>
    <p:sldId id="286" r:id="rId3"/>
    <p:sldId id="277" r:id="rId4"/>
    <p:sldId id="314" r:id="rId5"/>
    <p:sldId id="297" r:id="rId6"/>
    <p:sldId id="317" r:id="rId7"/>
    <p:sldId id="336" r:id="rId8"/>
    <p:sldId id="334" r:id="rId9"/>
    <p:sldId id="320" r:id="rId10"/>
    <p:sldId id="327" r:id="rId11"/>
    <p:sldId id="321" r:id="rId12"/>
    <p:sldId id="328" r:id="rId13"/>
    <p:sldId id="333" r:id="rId14"/>
    <p:sldId id="284" r:id="rId15"/>
    <p:sldId id="324" r:id="rId16"/>
    <p:sldId id="329" r:id="rId17"/>
    <p:sldId id="331" r:id="rId18"/>
    <p:sldId id="332" r:id="rId19"/>
    <p:sldId id="325" r:id="rId20"/>
  </p:sldIdLst>
  <p:sldSz cx="9906000" cy="6858000" type="A4"/>
  <p:notesSz cx="6858000" cy="9144000"/>
  <p:defaultTextStyle>
    <a:defPPr>
      <a:defRPr lang="en-US"/>
    </a:defPPr>
    <a:lvl1pPr marL="0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.dubkov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33"/>
    <a:srgbClr val="FFFFCC"/>
    <a:srgbClr val="0000FF"/>
    <a:srgbClr val="00FF00"/>
    <a:srgbClr val="2D82DF"/>
    <a:srgbClr val="2982E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32" autoAdjust="0"/>
    <p:restoredTop sz="96599" autoAdjust="0"/>
  </p:normalViewPr>
  <p:slideViewPr>
    <p:cSldViewPr>
      <p:cViewPr>
        <p:scale>
          <a:sx n="125" d="100"/>
          <a:sy n="125" d="100"/>
        </p:scale>
        <p:origin x="-1290" y="-18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3.png"/><Relationship Id="rId4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3.png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5C3BD-AA9D-4985-8BCA-A61C5996F9BF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E18DF-29F7-467D-AE61-24A211DADF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5784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noProof="0" dirty="0" smtClean="0"/>
              <a:t>Green color means new or modified components that were proposed by SMRC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9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6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7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9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45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82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1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55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91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80337" y="274640"/>
            <a:ext cx="2414588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6576" y="274640"/>
            <a:ext cx="7078663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3643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28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09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457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21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185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55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914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433" indent="0">
              <a:buNone/>
              <a:defRPr sz="2300" b="1"/>
            </a:lvl2pPr>
            <a:lvl3pPr marL="1072866" indent="0">
              <a:buNone/>
              <a:defRPr sz="2100" b="1"/>
            </a:lvl3pPr>
            <a:lvl4pPr marL="1609298" indent="0">
              <a:buNone/>
              <a:defRPr sz="1900" b="1"/>
            </a:lvl4pPr>
            <a:lvl5pPr marL="2145731" indent="0">
              <a:buNone/>
              <a:defRPr sz="1900" b="1"/>
            </a:lvl5pPr>
            <a:lvl6pPr marL="2682164" indent="0">
              <a:buNone/>
              <a:defRPr sz="1900" b="1"/>
            </a:lvl6pPr>
            <a:lvl7pPr marL="3218597" indent="0">
              <a:buNone/>
              <a:defRPr sz="1900" b="1"/>
            </a:lvl7pPr>
            <a:lvl8pPr marL="3755029" indent="0">
              <a:buNone/>
              <a:defRPr sz="1900" b="1"/>
            </a:lvl8pPr>
            <a:lvl9pPr marL="4291462" indent="0">
              <a:buNone/>
              <a:defRPr sz="19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433" indent="0">
              <a:buNone/>
              <a:defRPr sz="2300" b="1"/>
            </a:lvl2pPr>
            <a:lvl3pPr marL="1072866" indent="0">
              <a:buNone/>
              <a:defRPr sz="2100" b="1"/>
            </a:lvl3pPr>
            <a:lvl4pPr marL="1609298" indent="0">
              <a:buNone/>
              <a:defRPr sz="1900" b="1"/>
            </a:lvl4pPr>
            <a:lvl5pPr marL="2145731" indent="0">
              <a:buNone/>
              <a:defRPr sz="1900" b="1"/>
            </a:lvl5pPr>
            <a:lvl6pPr marL="2682164" indent="0">
              <a:buNone/>
              <a:defRPr sz="1900" b="1"/>
            </a:lvl6pPr>
            <a:lvl7pPr marL="3218597" indent="0">
              <a:buNone/>
              <a:defRPr sz="1900" b="1"/>
            </a:lvl7pPr>
            <a:lvl8pPr marL="3755029" indent="0">
              <a:buNone/>
              <a:defRPr sz="1900" b="1"/>
            </a:lvl8pPr>
            <a:lvl9pPr marL="4291462" indent="0">
              <a:buNone/>
              <a:defRPr sz="19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2" y="273049"/>
            <a:ext cx="3259006" cy="116205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006" cy="4691063"/>
          </a:xfrm>
        </p:spPr>
        <p:txBody>
          <a:bodyPr/>
          <a:lstStyle>
            <a:lvl1pPr marL="0" indent="0">
              <a:buNone/>
              <a:defRPr sz="1600"/>
            </a:lvl1pPr>
            <a:lvl2pPr marL="536433" indent="0">
              <a:buNone/>
              <a:defRPr sz="1400"/>
            </a:lvl2pPr>
            <a:lvl3pPr marL="1072866" indent="0">
              <a:buNone/>
              <a:defRPr sz="1200"/>
            </a:lvl3pPr>
            <a:lvl4pPr marL="1609298" indent="0">
              <a:buNone/>
              <a:defRPr sz="1100"/>
            </a:lvl4pPr>
            <a:lvl5pPr marL="2145731" indent="0">
              <a:buNone/>
              <a:defRPr sz="1100"/>
            </a:lvl5pPr>
            <a:lvl6pPr marL="2682164" indent="0">
              <a:buNone/>
              <a:defRPr sz="1100"/>
            </a:lvl6pPr>
            <a:lvl7pPr marL="3218597" indent="0">
              <a:buNone/>
              <a:defRPr sz="1100"/>
            </a:lvl7pPr>
            <a:lvl8pPr marL="3755029" indent="0">
              <a:buNone/>
              <a:defRPr sz="1100"/>
            </a:lvl8pPr>
            <a:lvl9pPr marL="4291462" indent="0">
              <a:buNone/>
              <a:defRPr sz="1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800"/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3"/>
          </a:xfrm>
        </p:spPr>
        <p:txBody>
          <a:bodyPr/>
          <a:lstStyle>
            <a:lvl1pPr marL="0" indent="0">
              <a:buNone/>
              <a:defRPr sz="1600"/>
            </a:lvl1pPr>
            <a:lvl2pPr marL="536433" indent="0">
              <a:buNone/>
              <a:defRPr sz="1400"/>
            </a:lvl2pPr>
            <a:lvl3pPr marL="1072866" indent="0">
              <a:buNone/>
              <a:defRPr sz="1200"/>
            </a:lvl3pPr>
            <a:lvl4pPr marL="1609298" indent="0">
              <a:buNone/>
              <a:defRPr sz="1100"/>
            </a:lvl4pPr>
            <a:lvl5pPr marL="2145731" indent="0">
              <a:buNone/>
              <a:defRPr sz="1100"/>
            </a:lvl5pPr>
            <a:lvl6pPr marL="2682164" indent="0">
              <a:buNone/>
              <a:defRPr sz="1100"/>
            </a:lvl6pPr>
            <a:lvl7pPr marL="3218597" indent="0">
              <a:buNone/>
              <a:defRPr sz="1100"/>
            </a:lvl7pPr>
            <a:lvl8pPr marL="3755029" indent="0">
              <a:buNone/>
              <a:defRPr sz="1100"/>
            </a:lvl8pPr>
            <a:lvl9pPr marL="4291462" indent="0">
              <a:buNone/>
              <a:defRPr sz="1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1143000"/>
          </a:xfrm>
          <a:prstGeom prst="rect">
            <a:avLst/>
          </a:prstGeom>
        </p:spPr>
        <p:txBody>
          <a:bodyPr vert="horz" lIns="107287" tIns="53643" rIns="107287" bIns="53643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107287" tIns="53643" rIns="107287" bIns="53643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704AE-ABA8-4E8B-92A0-2E083E7BFD8A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72866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2325" indent="-402325" algn="l" defTabSz="1072866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71703" indent="-335270" algn="l" defTabSz="1072866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41082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7515" indent="-268216" algn="l" defTabSz="107286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13947" indent="-268216" algn="l" defTabSz="107286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50380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86813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46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59678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433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2164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8597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5029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91462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2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2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2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2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371600"/>
            <a:ext cx="9906000" cy="2743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grpSp>
        <p:nvGrpSpPr>
          <p:cNvPr id="2" name="그룹 3"/>
          <p:cNvGrpSpPr/>
          <p:nvPr/>
        </p:nvGrpSpPr>
        <p:grpSpPr>
          <a:xfrm>
            <a:off x="0" y="4343400"/>
            <a:ext cx="1752600" cy="2514600"/>
            <a:chOff x="0" y="16328"/>
            <a:chExt cx="2564904" cy="3340664"/>
          </a:xfrm>
        </p:grpSpPr>
        <p:pic>
          <p:nvPicPr>
            <p:cNvPr id="5" name="그림 4" descr="2011-02-05 11.43.38.jpg"/>
            <p:cNvPicPr>
              <a:picLocks noChangeAspect="1"/>
            </p:cNvPicPr>
            <p:nvPr/>
          </p:nvPicPr>
          <p:blipFill>
            <a:blip r:embed="rId3" cstate="print">
              <a:biLevel thresh="50000"/>
              <a:lum bright="20000"/>
            </a:blip>
            <a:stretch>
              <a:fillRect/>
            </a:stretch>
          </p:blipFill>
          <p:spPr>
            <a:xfrm rot="5400000">
              <a:off x="-360040" y="432048"/>
              <a:ext cx="3284984" cy="256490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직사각형 5"/>
            <p:cNvSpPr/>
            <p:nvPr/>
          </p:nvSpPr>
          <p:spPr bwMode="auto">
            <a:xfrm>
              <a:off x="0" y="16328"/>
              <a:ext cx="611560" cy="33265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굴림" pitchFamily="50" charset="-127"/>
              </a:endParaRPr>
            </a:p>
          </p:txBody>
        </p:sp>
      </p:grpSp>
      <p:pic>
        <p:nvPicPr>
          <p:cNvPr id="12" name="그림 11" descr="Samsung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53400" y="381000"/>
            <a:ext cx="1426467" cy="49987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648361"/>
            <a:ext cx="990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r>
              <a:rPr lang="en-US" sz="4000" b="1" dirty="0" smtClean="0"/>
              <a:t>3D-CE2.a </a:t>
            </a:r>
            <a:r>
              <a:rPr lang="en-US" sz="4000" b="1" dirty="0"/>
              <a:t>results on inter-view coding with adaptive luminance </a:t>
            </a:r>
            <a:r>
              <a:rPr lang="en-US" sz="4000" b="1" dirty="0" smtClean="0"/>
              <a:t>compensation</a:t>
            </a:r>
            <a:endParaRPr lang="en-US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3505200"/>
            <a:ext cx="967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M. Mishurovskiy, A.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Fartukov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, I. Kovliga, Jaejoon Lee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00200" y="4274165"/>
            <a:ext cx="79248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October’ 2012</a:t>
            </a:r>
          </a:p>
          <a:p>
            <a:pPr algn="ctr"/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Samsung Moscow Research Center</a:t>
            </a:r>
          </a:p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and</a:t>
            </a:r>
          </a:p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Samsung Advanced Institute of Technology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78530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10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Syntax: Slice data syntax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AutoShape 33"/>
          <p:cNvSpPr>
            <a:spLocks noChangeAspect="1" noChangeArrowheads="1" noTextEdit="1"/>
          </p:cNvSpPr>
          <p:nvPr/>
        </p:nvSpPr>
        <p:spPr bwMode="auto">
          <a:xfrm>
            <a:off x="956768" y="823742"/>
            <a:ext cx="7848600" cy="534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sz="1400">
              <a:latin typeface="Arial Narrow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52402" y="838203"/>
          <a:ext cx="9601198" cy="5638810"/>
        </p:xfrm>
        <a:graphic>
          <a:graphicData uri="http://schemas.openxmlformats.org/drawingml/2006/table">
            <a:tbl>
              <a:tblPr/>
              <a:tblGrid>
                <a:gridCol w="7183442"/>
                <a:gridCol w="974201"/>
                <a:gridCol w="1443555"/>
              </a:tblGrid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latin typeface="Times New Roman"/>
                          <a:ea typeface="Times New Roman"/>
                        </a:rPr>
                        <a:t>slice_data</a:t>
                      </a:r>
                      <a:r>
                        <a:rPr lang="en-GB" sz="1000" dirty="0">
                          <a:latin typeface="Times New Roman"/>
                          <a:ea typeface="Times New Roman"/>
                        </a:rPr>
                        <a:t>( ) {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>
                          <a:latin typeface="Times New Roman"/>
                          <a:ea typeface="Times New Roman"/>
                        </a:rPr>
                        <a:t>C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>
                          <a:latin typeface="Times New Roman"/>
                          <a:ea typeface="Times New Roman"/>
                        </a:rPr>
                        <a:t>Descriptor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if( entropy_coding_mode_flag 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while( !byte_aligned( ) 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</a:t>
                      </a:r>
                      <a:r>
                        <a:rPr lang="en-GB" sz="1000" b="1">
                          <a:latin typeface="Times New Roman"/>
                          <a:ea typeface="Times New Roman"/>
                        </a:rPr>
                        <a:t>cabac_alignment_one_bit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f(1)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CurrMbAddr = first_mb_in_slice * ( 1 + MbaffFrameFlag 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moreDataFlag = 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prevMbSkipped = 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do {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if( slice_type  !=  I  &amp;&amp;  slice_type  !=  SI 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Times New Roman"/>
                        </a:rPr>
                        <a:t>			if( !</a:t>
                      </a:r>
                      <a:r>
                        <a:rPr lang="en-GB" sz="1000" dirty="0" err="1">
                          <a:latin typeface="Times New Roman"/>
                          <a:ea typeface="Times New Roman"/>
                        </a:rPr>
                        <a:t>entropy_coding_mode_flag</a:t>
                      </a:r>
                      <a:r>
                        <a:rPr lang="en-GB" sz="1000" dirty="0">
                          <a:latin typeface="Times New Roman"/>
                          <a:ea typeface="Times New Roman"/>
                        </a:rPr>
                        <a:t> ) {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 smtClean="0">
                          <a:latin typeface="Times New Roman"/>
                          <a:ea typeface="Times New Roman"/>
                        </a:rPr>
                        <a:t>…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 dirty="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Times New Roman"/>
                        </a:rPr>
                        <a:t>			} else {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 dirty="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01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</a:t>
                      </a:r>
                      <a:r>
                        <a:rPr lang="en-GB" sz="1000">
                          <a:latin typeface="Times New Roman"/>
                          <a:ea typeface="Malgun Gothic"/>
                        </a:rPr>
                        <a:t>if( nal_unit_type  = =  21  &amp;&amp;  !DepthFlag  &amp;&amp;</a:t>
                      </a:r>
                      <a:br>
                        <a:rPr lang="en-GB" sz="1000">
                          <a:latin typeface="Times New Roman"/>
                          <a:ea typeface="Malgun Gothic"/>
                        </a:rPr>
                      </a:br>
                      <a:r>
                        <a:rPr lang="en-GB" sz="1000">
                          <a:latin typeface="Times New Roman"/>
                          <a:ea typeface="Malgun Gothic"/>
                        </a:rPr>
                        <a:t>					VspRefExist  &amp;&amp;  leftMbVSSkipped  &amp;&amp;</a:t>
                      </a:r>
                      <a:br>
                        <a:rPr lang="en-GB" sz="1000">
                          <a:latin typeface="Times New Roman"/>
                          <a:ea typeface="Malgun Gothic"/>
                        </a:rPr>
                      </a:br>
                      <a:r>
                        <a:rPr lang="en-GB" sz="1000">
                          <a:latin typeface="Times New Roman"/>
                          <a:ea typeface="Malgun Gothic"/>
                        </a:rPr>
                        <a:t>					upMbVSSkipped ) {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</a:t>
                      </a:r>
                      <a:r>
                        <a:rPr lang="en-GB" sz="1000" b="1">
                          <a:latin typeface="Times New Roman"/>
                          <a:ea typeface="Malgun Gothic"/>
                        </a:rPr>
                        <a:t>mb_vsskip_flag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u(1) | ae(v)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</a:t>
                      </a:r>
                      <a:r>
                        <a:rPr lang="en-GB" sz="1000">
                          <a:latin typeface="Times New Roman"/>
                          <a:ea typeface="Malgun Gothic"/>
                        </a:rPr>
                        <a:t>moreDataFlag = !mb_vsskip_flag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if( !mb_vsskip_flag ) {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	</a:t>
                      </a:r>
                      <a:r>
                        <a:rPr lang="en-GB" sz="1000" b="1">
                          <a:latin typeface="Times New Roman"/>
                          <a:ea typeface="Times New Roman"/>
                        </a:rPr>
                        <a:t>mb_skip_flag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u(1) | ae(v)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	moreDataFlag = !mb_skip_flag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}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} else {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731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</a:t>
                      </a:r>
                      <a:r>
                        <a:rPr lang="en-GB" sz="1000" b="1">
                          <a:latin typeface="Times New Roman"/>
                          <a:ea typeface="Times New Roman"/>
                        </a:rPr>
                        <a:t>mb_skip_flag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u(1) | ae(v)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731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moreDataFlag = !mb_skip_flag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6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</a:t>
                      </a:r>
                      <a:r>
                        <a:rPr lang="en-GB" sz="1000">
                          <a:latin typeface="Times New Roman"/>
                          <a:ea typeface="Malgun Gothic"/>
                        </a:rPr>
                        <a:t>if( nal_unit_type  = =  21  &amp;&amp;  !DepthFlag  &amp;&amp; </a:t>
                      </a:r>
                      <a:br>
                        <a:rPr lang="en-GB" sz="1000">
                          <a:latin typeface="Times New Roman"/>
                          <a:ea typeface="Malgun Gothic"/>
                        </a:rPr>
                      </a:br>
                      <a:r>
                        <a:rPr lang="en-GB" sz="1000">
                          <a:latin typeface="Times New Roman"/>
                          <a:ea typeface="Malgun Gothic"/>
                        </a:rPr>
                        <a:t>						VspRefExist  &amp;&amp;  !mb_skip_flag ) {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	</a:t>
                      </a:r>
                      <a:r>
                        <a:rPr lang="en-GB" sz="1000" b="1">
                          <a:latin typeface="Times New Roman"/>
                          <a:ea typeface="Malgun Gothic"/>
                        </a:rPr>
                        <a:t>mb_vsskip_flag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u(1) | ae(v)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	moreDataFlag = !mb_</a:t>
                      </a:r>
                      <a:r>
                        <a:rPr lang="en-GB" sz="1000">
                          <a:latin typeface="Times New Roman"/>
                          <a:ea typeface="Malgun Gothic"/>
                        </a:rPr>
                        <a:t>vs</a:t>
                      </a:r>
                      <a:r>
                        <a:rPr lang="en-GB" sz="1000">
                          <a:latin typeface="Times New Roman"/>
                          <a:ea typeface="Times New Roman"/>
                        </a:rPr>
                        <a:t>skip_flag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	}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}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1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	    if ( enable_alc_encoder_flag &amp;&amp;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nal_unit_type  ==  21 &amp;&amp;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	          slice_type == P &amp;&amp; !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DepthFlag  &amp;&amp;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	          !mb_vsskip_flag &amp;&amp; mb_skip_flag == 1) {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					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mb_alc_skip_flag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u(1) | ae(v)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				}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Times New Roman"/>
                        </a:rPr>
                        <a:t>			}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000" dirty="0">
                        <a:latin typeface="Times New Roman"/>
                        <a:ea typeface="Times New Roman"/>
                      </a:endParaRPr>
                    </a:p>
                  </a:txBody>
                  <a:tcPr marL="25904" marR="25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9407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57049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11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Syntax: Changes at the macroblock level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52400" y="838216"/>
          <a:ext cx="9677400" cy="5364480"/>
        </p:xfrm>
        <a:graphic>
          <a:graphicData uri="http://schemas.openxmlformats.org/drawingml/2006/table">
            <a:tbl>
              <a:tblPr/>
              <a:tblGrid>
                <a:gridCol w="7515073"/>
                <a:gridCol w="707314"/>
                <a:gridCol w="1455013"/>
              </a:tblGrid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latin typeface="Times New Roman"/>
                          <a:ea typeface="Times New Roman"/>
                        </a:rPr>
                        <a:t>macroblock_layer</a:t>
                      </a: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( ) {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b="1">
                          <a:latin typeface="Times New Roman"/>
                          <a:ea typeface="Times New Roman"/>
                        </a:rPr>
                        <a:t>C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b="1">
                          <a:latin typeface="Times New Roman"/>
                          <a:ea typeface="Times New Roman"/>
                        </a:rPr>
                        <a:t>Descriptor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	if ( IvmpEnabledFlag  &amp;&amp;  CheckIVMPAvailable 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		</a:t>
                      </a:r>
                      <a:r>
                        <a:rPr lang="en-GB" sz="1600" b="1">
                          <a:latin typeface="Times New Roman"/>
                          <a:ea typeface="Times New Roman"/>
                        </a:rPr>
                        <a:t>mb_ivmp_flag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u(1) | ae(v)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	if (!</a:t>
                      </a:r>
                      <a:r>
                        <a:rPr lang="en-GB" sz="1600" dirty="0" err="1">
                          <a:latin typeface="Times New Roman"/>
                          <a:ea typeface="Times New Roman"/>
                        </a:rPr>
                        <a:t>mb_ivmp_flag</a:t>
                      </a: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) {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</a:rPr>
                        <a:t>		if( DepthFlag  &amp;&amp;  disp_flag 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</a:rPr>
                        <a:t>			</a:t>
                      </a:r>
                      <a:r>
                        <a:rPr lang="en-GB" sz="1600" b="1">
                          <a:latin typeface="Times New Roman"/>
                          <a:ea typeface="Malgun Gothic"/>
                        </a:rPr>
                        <a:t>mb_disp_flag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u(1) | ae(v)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</a:rPr>
                        <a:t>		if(!mb_disp_flag){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71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			</a:t>
                      </a:r>
                      <a:r>
                        <a:rPr lang="en-GB" sz="1600" b="1">
                          <a:latin typeface="Times New Roman"/>
                          <a:ea typeface="Times New Roman"/>
                        </a:rPr>
                        <a:t>mb_type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ue(v) | ae(v)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596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			if(nal_unit_type  = = 21  &amp;&amp;  !DepthFlag  </a:t>
                      </a:r>
                      <a:br>
                        <a:rPr lang="en-GB" sz="1600">
                          <a:latin typeface="Times New Roman"/>
                          <a:ea typeface="Times New Roman"/>
                        </a:rPr>
                      </a:br>
                      <a:r>
                        <a:rPr lang="en-GB" sz="1600">
                          <a:latin typeface="Times New Roman"/>
                          <a:ea typeface="Times New Roman"/>
                        </a:rPr>
                        <a:t>				&amp;&amp;  slice_type  = =  B </a:t>
                      </a:r>
                      <a:br>
                        <a:rPr lang="en-GB" sz="1600">
                          <a:latin typeface="Times New Roman"/>
                          <a:ea typeface="Times New Roman"/>
                        </a:rPr>
                      </a:br>
                      <a:r>
                        <a:rPr lang="en-GB" sz="1600">
                          <a:latin typeface="Times New Roman"/>
                          <a:ea typeface="Times New Roman"/>
                        </a:rPr>
                        <a:t>				&amp;&amp;  direct_spatial_mv_pred_flag  &amp;&amp;  VspRefExist</a:t>
                      </a:r>
                      <a:br>
                        <a:rPr lang="en-GB" sz="1600">
                          <a:latin typeface="Times New Roman"/>
                          <a:ea typeface="Times New Roman"/>
                        </a:rPr>
                      </a:br>
                      <a:r>
                        <a:rPr lang="en-GB" sz="1600">
                          <a:latin typeface="Times New Roman"/>
                          <a:ea typeface="Times New Roman"/>
                        </a:rPr>
                        <a:t>				&amp;&amp;  mb_type  = =  B_Direct_16x16 )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				</a:t>
                      </a:r>
                      <a:r>
                        <a:rPr lang="en-GB" sz="1600" b="1">
                          <a:latin typeface="Times New Roman"/>
                          <a:ea typeface="Times New Roman"/>
                        </a:rPr>
                        <a:t>mb_direct_type_flag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u(1) | ae(v)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71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	 if ( enable_alc_encoder_flag &amp;&amp; </a:t>
                      </a: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nal_unit_type  ==  21 &amp;&amp;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	       slice_type == P &amp;&amp; !</a:t>
                      </a: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DepthFlag  &amp;&amp;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71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        ( mb_type == P_L0_16x16 || mb_type == P_L0_L0_16x8 ||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          mb_type == P_L0_L0_8x16 || mb_type == P_8x8 ||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          mb_type == P_8x8ref0) ) {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	    			  </a:t>
                      </a:r>
                      <a:r>
                        <a:rPr lang="en-US" sz="16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mb_alc_flag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u(1) | ae(v)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	 }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		}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9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	}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</a:endParaRPr>
                    </a:p>
                  </a:txBody>
                  <a:tcPr marL="23497" marR="23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8151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80578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12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Syntax: Macroblock prediction syntax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28600" y="914400"/>
          <a:ext cx="9372600" cy="3746500"/>
        </p:xfrm>
        <a:graphic>
          <a:graphicData uri="http://schemas.openxmlformats.org/drawingml/2006/table">
            <a:tbl>
              <a:tblPr/>
              <a:tblGrid>
                <a:gridCol w="7487352"/>
                <a:gridCol w="476063"/>
                <a:gridCol w="1409185"/>
              </a:tblGrid>
              <a:tr h="5678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mb_pred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(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mb_type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 ) {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b="1">
                          <a:latin typeface="Times New Roman"/>
                          <a:ea typeface="Malgun Gothic"/>
                        </a:rPr>
                        <a:t>C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35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if(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MbPartPredMode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( 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mb_type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, 0 )  = =  Intra_4x4  | |  </a:t>
                      </a:r>
                      <a:br>
                        <a:rPr lang="en-GB" sz="1600" dirty="0">
                          <a:latin typeface="Times New Roman"/>
                          <a:ea typeface="Malgun Gothic"/>
                        </a:rPr>
                      </a:b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MbPartPredMode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( 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mb_type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, 0 )  = =  Intra_8x8  | |  </a:t>
                      </a:r>
                      <a:br>
                        <a:rPr lang="en-GB" sz="1600" dirty="0">
                          <a:latin typeface="Times New Roman"/>
                          <a:ea typeface="Malgun Gothic"/>
                        </a:rPr>
                      </a:b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MbPartPredMode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( 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mb_type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, 0 )  = =  Intra_16x16 ) {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8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…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8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} else if(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MbPartPredMode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( 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mb_type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, 0 )  !=  Direct ) {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5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	for(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mbPartIdx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 = 0;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mbPartIdx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 &lt;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NumMbPart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( 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mb_type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 );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mbPartIdx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++)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04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		if( ( num_ref_idx_l0_active_minus1 &gt; 0  | |</a:t>
                      </a:r>
                      <a:br>
                        <a:rPr lang="en-GB" sz="1600" dirty="0">
                          <a:latin typeface="Times New Roman"/>
                          <a:ea typeface="Malgun Gothic"/>
                        </a:rPr>
                      </a:b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				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mb_field_decoding_flag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  != 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field_pic_flag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 ) &amp;&amp;  </a:t>
                      </a:r>
                      <a:br>
                        <a:rPr lang="en-GB" sz="1600" dirty="0">
                          <a:latin typeface="Times New Roman"/>
                          <a:ea typeface="Malgun Gothic"/>
                        </a:rPr>
                      </a:b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MbPartPredMode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( 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mb_type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, 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mbPartIdx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 )  !=  Pred_L1 &amp;&amp;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GB" sz="16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mb_alc_flag</a:t>
                      </a:r>
                      <a:r>
                        <a:rPr lang="en-GB" sz="16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 == 0)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8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GB" sz="1600" b="1" dirty="0">
                          <a:latin typeface="Times New Roman"/>
                          <a:ea typeface="Malgun Gothic"/>
                        </a:rPr>
                        <a:t>ref_idx_l0[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 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mbPartIdx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 </a:t>
                      </a:r>
                      <a:r>
                        <a:rPr lang="en-GB" sz="1600" b="1" dirty="0">
                          <a:latin typeface="Times New Roman"/>
                          <a:ea typeface="Malgun Gothic"/>
                        </a:rPr>
                        <a:t>]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te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(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v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) |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ae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(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</a:rPr>
                        <a:t>v</a:t>
                      </a: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8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….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8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	}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8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</a:rPr>
                        <a:t>}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Malgun Gothic"/>
                      </a:endParaRPr>
                    </a:p>
                  </a:txBody>
                  <a:tcPr marL="23231" marR="232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8151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93890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13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Syntax: Sub-macroblock prediction syntax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28599" y="894076"/>
          <a:ext cx="9525000" cy="4744724"/>
        </p:xfrm>
        <a:graphic>
          <a:graphicData uri="http://schemas.openxmlformats.org/drawingml/2006/table">
            <a:tbl>
              <a:tblPr/>
              <a:tblGrid>
                <a:gridCol w="7673314"/>
                <a:gridCol w="434069"/>
                <a:gridCol w="1417617"/>
              </a:tblGrid>
              <a:tr h="30964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latin typeface="Times New Roman"/>
                          <a:ea typeface="Malgun Gothic"/>
                          <a:cs typeface="Times New Roman"/>
                        </a:rPr>
                        <a:t>sub_mb_pred</a:t>
                      </a:r>
                      <a:r>
                        <a:rPr lang="en-GB" sz="1600" dirty="0">
                          <a:latin typeface="Times New Roman"/>
                          <a:ea typeface="Malgun Gothic"/>
                          <a:cs typeface="Times New Roman"/>
                        </a:rPr>
                        <a:t>(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  <a:cs typeface="Times New Roman"/>
                        </a:rPr>
                        <a:t>mb_type</a:t>
                      </a:r>
                      <a:r>
                        <a:rPr lang="en-GB" sz="1600" dirty="0"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latin typeface="Times New Roman"/>
                          <a:ea typeface="Malgun Gothic"/>
                          <a:cs typeface="Times New Roman"/>
                        </a:rPr>
                        <a:t>C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	for( mbPartIdx = 0; mbPartIdx &lt; 4; mbPartIdx++ 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600" b="1" dirty="0" err="1">
                          <a:latin typeface="Times New Roman"/>
                          <a:ea typeface="Malgun Gothic"/>
                          <a:cs typeface="Times New Roman"/>
                        </a:rPr>
                        <a:t>sub_mb_type</a:t>
                      </a:r>
                      <a:r>
                        <a:rPr lang="en-GB" sz="1600" dirty="0">
                          <a:latin typeface="Times New Roman"/>
                          <a:ea typeface="Malgun Gothic"/>
                          <a:cs typeface="Times New Roman"/>
                        </a:rPr>
                        <a:t>[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  <a:cs typeface="Times New Roman"/>
                        </a:rPr>
                        <a:t>mbPartIdx</a:t>
                      </a:r>
                      <a:r>
                        <a:rPr lang="en-GB" sz="1600" dirty="0">
                          <a:latin typeface="Times New Roman"/>
                          <a:ea typeface="Malgun Gothic"/>
                          <a:cs typeface="Times New Roman"/>
                        </a:rPr>
                        <a:t> ]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ue(v) | ae(v)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	for( mbPartIdx = 0; mbPartIdx &lt; 4; mbPartIdx++ 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35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			if( ( num_ref_idx_l0_active_minus1 &gt; 0 | |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				mb_field_decoding_flag != field_pic_flag ) &amp;&amp;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				mb_type != P_8x8ref0 &amp;&amp;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				sub_mb_type[ mbPartIdx ] != B_Direct_8x8 &amp;&amp;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				SubMbPredMode( sub_mb_type[ mbPartIdx ] ) != Pred_L1 &amp;&amp;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mb_alc_flag == 0)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600" b="1" dirty="0">
                          <a:latin typeface="Times New Roman"/>
                          <a:ea typeface="Malgun Gothic"/>
                          <a:cs typeface="Times New Roman"/>
                        </a:rPr>
                        <a:t>ref_idx_l0</a:t>
                      </a:r>
                      <a:r>
                        <a:rPr lang="en-GB" sz="1600" dirty="0">
                          <a:latin typeface="Times New Roman"/>
                          <a:ea typeface="Malgun Gothic"/>
                          <a:cs typeface="Times New Roman"/>
                        </a:rPr>
                        <a:t>[ </a:t>
                      </a:r>
                      <a:r>
                        <a:rPr lang="en-GB" sz="1600" dirty="0" err="1">
                          <a:latin typeface="Times New Roman"/>
                          <a:ea typeface="Malgun Gothic"/>
                          <a:cs typeface="Times New Roman"/>
                        </a:rPr>
                        <a:t>mbPartIdx</a:t>
                      </a:r>
                      <a:r>
                        <a:rPr lang="en-GB" sz="1600" dirty="0">
                          <a:latin typeface="Times New Roman"/>
                          <a:ea typeface="Malgun Gothic"/>
                          <a:cs typeface="Times New Roman"/>
                        </a:rPr>
                        <a:t> ]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te(v) | ae(v)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4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0543" marR="40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8151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110628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14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04800" y="754362"/>
          <a:ext cx="9296400" cy="2964198"/>
        </p:xfrm>
        <a:graphic>
          <a:graphicData uri="http://schemas.openxmlformats.org/drawingml/2006/table">
            <a:tbl>
              <a:tblPr/>
              <a:tblGrid>
                <a:gridCol w="1077625"/>
                <a:gridCol w="827375"/>
                <a:gridCol w="1295400"/>
                <a:gridCol w="838200"/>
                <a:gridCol w="1143000"/>
                <a:gridCol w="852694"/>
                <a:gridCol w="1123995"/>
                <a:gridCol w="1014116"/>
                <a:gridCol w="1123995"/>
              </a:tblGrid>
              <a:tr h="222364">
                <a:tc gridSpan="9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latin typeface="Times New Roman"/>
                          <a:ea typeface="Calibri"/>
                        </a:rPr>
                        <a:t>Compression Gain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579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Seq.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Texture Coding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Depth Coding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Total </a:t>
                      </a:r>
                      <a:r>
                        <a:rPr lang="en-CA" sz="1400" b="1" dirty="0" smtClean="0">
                          <a:latin typeface="Times New Roman"/>
                          <a:ea typeface="Calibri"/>
                        </a:rPr>
                        <a:t>Coding</a:t>
                      </a:r>
                      <a:endParaRPr lang="ru-RU" sz="1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 smtClean="0">
                          <a:latin typeface="Times New Roman"/>
                          <a:ea typeface="Calibri"/>
                        </a:rPr>
                        <a:t>( coded PSNR)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Total Coding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( synthesized PSNR)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>
                        <a:solidFill>
                          <a:srgbClr val="000000"/>
                        </a:solidFill>
                        <a:latin typeface="Times New Roman"/>
                        <a:ea typeface="Arial Unicode M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dPSNR, dB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dB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dB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dB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3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-2.70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0.09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-2.52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-1.68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223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-0.64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-0.65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3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-0.37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-0.36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-0.17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3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-0.22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-0.21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-0.20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3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-3.39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-3.03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-2.13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0.09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223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-3.62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-3.42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-2.23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223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-2.93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-2.80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-1.61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223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>
                          <a:latin typeface="Times New Roman"/>
                          <a:ea typeface="Calibri"/>
                        </a:rPr>
                        <a:t>Average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-1.98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0.09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-1.86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-1.14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304800" y="3810000"/>
          <a:ext cx="9296401" cy="2621280"/>
        </p:xfrm>
        <a:graphic>
          <a:graphicData uri="http://schemas.openxmlformats.org/drawingml/2006/table">
            <a:tbl>
              <a:tblPr/>
              <a:tblGrid>
                <a:gridCol w="1286574"/>
                <a:gridCol w="1149447"/>
                <a:gridCol w="1342029"/>
                <a:gridCol w="1230110"/>
                <a:gridCol w="1484198"/>
                <a:gridCol w="1231117"/>
                <a:gridCol w="1572926"/>
              </a:tblGrid>
              <a:tr h="200891">
                <a:tc gridSpan="7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CA" sz="1600" b="1" dirty="0">
                          <a:latin typeface="Times New Roman"/>
                          <a:ea typeface="Calibri"/>
                        </a:rPr>
                        <a:t>Compression Gain for dependent </a:t>
                      </a:r>
                      <a:r>
                        <a:rPr lang="en-CA" sz="1600" b="1" dirty="0" smtClean="0">
                          <a:latin typeface="Times New Roman"/>
                          <a:ea typeface="Calibri"/>
                        </a:rPr>
                        <a:t>views (supplementary</a:t>
                      </a:r>
                      <a:r>
                        <a:rPr lang="en-CA" sz="1600" b="1" baseline="0" dirty="0" smtClean="0">
                          <a:latin typeface="Times New Roman"/>
                          <a:ea typeface="Calibri"/>
                        </a:rPr>
                        <a:t> data)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8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Seq.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(Dep. Views both)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(Dep. Views  Left)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(Dep. Views  Right)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89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dBR, %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dPSNR,dB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dBR, %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dPSNR,dB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dBR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, %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dPSNR,dB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08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-6.47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0.20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-7.90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0.25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-5.00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-0.73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-1.53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-0.71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-1.21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-0.21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-1.11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-1.34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-0.87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-8.41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0.35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-7.38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0.31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-9.46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0.39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-9.14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0.38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-10.20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0.42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-8.18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0.33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-6.17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0.24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-4.85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-7.32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0.30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Average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-4.68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-4.91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-4.42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0.17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0" y="145208"/>
            <a:ext cx="990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Results(gain):T1:3D-ATM 5.1R2 / 3D-ATM 5.1R2 + ALC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60115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15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0" y="145208"/>
            <a:ext cx="967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Results(Complexity): T1:3D-ATM 5.1R2 / 3D-ATM 5.1R2 + ALC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609599" y="1066798"/>
          <a:ext cx="8686801" cy="4953001"/>
        </p:xfrm>
        <a:graphic>
          <a:graphicData uri="http://schemas.openxmlformats.org/drawingml/2006/table">
            <a:tbl>
              <a:tblPr/>
              <a:tblGrid>
                <a:gridCol w="1684959"/>
                <a:gridCol w="2434835"/>
                <a:gridCol w="1684959"/>
                <a:gridCol w="1441024"/>
                <a:gridCol w="1441024"/>
              </a:tblGrid>
              <a:tr h="3809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Times New Roman"/>
                          <a:ea typeface="Calibri"/>
                        </a:rPr>
                        <a:t>Seq.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latin typeface="Times New Roman"/>
                          <a:ea typeface="Calibri"/>
                        </a:rPr>
                        <a:t>Complexity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7193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Arial Unicode M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1072866" rtl="0" eaLnBrk="1" fontAlgn="auto" latinLnBrk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Encoder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Time, </a:t>
                      </a:r>
                    </a:p>
                    <a:p>
                      <a:pPr marL="0" marR="0" indent="0" algn="ctr" defTabSz="1072866" rtl="0" eaLnBrk="1" fontAlgn="auto" latinLnBrk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New vs. Anchor (%)</a:t>
                      </a:r>
                      <a:endParaRPr lang="ru-RU" sz="16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PC(Server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1)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Decoder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Time: New vs. Anchor (%)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09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PC(Server 1)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65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st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Run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nd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Run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rd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Run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103.27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102.12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101.97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103.38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102.67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102.68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102.74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103.17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101.64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101.64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101.58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102.26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101.13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101.04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101.04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102.88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100.87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100.83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101.02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102.94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101.03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100.97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100.96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99.86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102.17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102.14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102.11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>
                          <a:latin typeface="Times New Roman"/>
                          <a:ea typeface="Calibri"/>
                        </a:rPr>
                        <a:t>Average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102.54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101.66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101.61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101.64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6653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83650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16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0" y="145208"/>
            <a:ext cx="990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Results(gain):T2:3D-ATM 5.1R2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WPON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/ 3D-ATM 5.1R2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WPON 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 ALC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52400" y="762001"/>
          <a:ext cx="9601201" cy="2760215"/>
        </p:xfrm>
        <a:graphic>
          <a:graphicData uri="http://schemas.openxmlformats.org/drawingml/2006/table">
            <a:tbl>
              <a:tblPr/>
              <a:tblGrid>
                <a:gridCol w="1112956"/>
                <a:gridCol w="1020644"/>
                <a:gridCol w="1143000"/>
                <a:gridCol w="838200"/>
                <a:gridCol w="1219200"/>
                <a:gridCol w="898139"/>
                <a:gridCol w="1160848"/>
                <a:gridCol w="1047366"/>
                <a:gridCol w="1160848"/>
              </a:tblGrid>
              <a:tr h="211499">
                <a:tc gridSpan="9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Compression Gain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528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Seq.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Texture Coding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Depth Coding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Total </a:t>
                      </a:r>
                      <a:r>
                        <a:rPr lang="en-CA" sz="1400" b="1" dirty="0" smtClean="0">
                          <a:latin typeface="Times New Roman"/>
                          <a:ea typeface="Calibri"/>
                        </a:rPr>
                        <a:t>Coding, </a:t>
                      </a:r>
                      <a:endParaRPr lang="ru-RU" sz="1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 smtClean="0">
                          <a:latin typeface="Times New Roman"/>
                          <a:ea typeface="Calibri"/>
                        </a:rPr>
                        <a:t>( coded PSNR)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Total Coding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( synthesized PSNR)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1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Arial Unicode M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dB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dB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dB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dPSNR, dB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-3.02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-2.83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-2.01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-0.73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-0.73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-0.74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-0.72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-0.29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-0.14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-0.14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-0.08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-3.87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-3.48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-2.55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-3.62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-3.41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-2.24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-3.39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-3.19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0.14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-1.92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>
                          <a:latin typeface="Times New Roman"/>
                          <a:ea typeface="Calibri"/>
                        </a:rPr>
                        <a:t>Average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-2.22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-2.07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-1.30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0.05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219200" y="3657600"/>
          <a:ext cx="7467599" cy="2699004"/>
        </p:xfrm>
        <a:graphic>
          <a:graphicData uri="http://schemas.openxmlformats.org/drawingml/2006/table">
            <a:tbl>
              <a:tblPr/>
              <a:tblGrid>
                <a:gridCol w="1450926"/>
                <a:gridCol w="2096645"/>
                <a:gridCol w="1450926"/>
                <a:gridCol w="1240872"/>
                <a:gridCol w="122823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Calibri"/>
                        </a:rPr>
                        <a:t>Seq.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Complexity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8214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Arial Unicode M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1072866" rtl="0" eaLnBrk="1" fontAlgn="auto" latinLnBrk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Encoder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Time, </a:t>
                      </a:r>
                    </a:p>
                    <a:p>
                      <a:pPr marL="0" marR="0" indent="0" algn="ctr" defTabSz="1072866" rtl="0" eaLnBrk="1" fontAlgn="auto" latinLnBrk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New vs. Anchor (%)</a:t>
                      </a:r>
                      <a:endParaRPr lang="ru-RU" sz="1400" b="0" dirty="0" smtClean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1072866" rtl="0" eaLnBrk="1" fontAlgn="auto" latinLnBrk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Decoder 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Time New vs. Anchor (%)</a:t>
                      </a:r>
                      <a:endParaRPr lang="ru-RU" sz="1400" b="0" dirty="0" smtClean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8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st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Run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nd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Run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rd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Run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102.87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100.84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100.82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100.80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102.60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101.68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101.68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101.63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102.39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100.89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100.89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100.89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102.96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100.47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100.48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100.48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102.70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99.79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99.76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99.97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101.52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100.12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100.10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100.03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61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99.78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101.08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101.08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101.09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>
                          <a:latin typeface="Times New Roman"/>
                          <a:ea typeface="Calibri"/>
                        </a:rPr>
                        <a:t>Average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102.12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100.70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100.69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100.70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87746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17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0" y="145208"/>
            <a:ext cx="990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Results(gain):T3:3D-ATM 5.1R2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WPOFF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/ 3D-ATM 5.1R2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WPON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52400" y="762001"/>
          <a:ext cx="9601201" cy="2760215"/>
        </p:xfrm>
        <a:graphic>
          <a:graphicData uri="http://schemas.openxmlformats.org/drawingml/2006/table">
            <a:tbl>
              <a:tblPr/>
              <a:tblGrid>
                <a:gridCol w="1112956"/>
                <a:gridCol w="1020644"/>
                <a:gridCol w="1143000"/>
                <a:gridCol w="838200"/>
                <a:gridCol w="1219200"/>
                <a:gridCol w="898139"/>
                <a:gridCol w="1160848"/>
                <a:gridCol w="1047366"/>
                <a:gridCol w="1160848"/>
              </a:tblGrid>
              <a:tr h="211499">
                <a:tc gridSpan="9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Compression Gain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528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Seq.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Texture Coding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Depth Coding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Total </a:t>
                      </a:r>
                      <a:r>
                        <a:rPr lang="en-CA" sz="1400" b="1" dirty="0" smtClean="0">
                          <a:latin typeface="Times New Roman"/>
                          <a:ea typeface="Calibri"/>
                        </a:rPr>
                        <a:t>Coding, </a:t>
                      </a:r>
                      <a:endParaRPr lang="ru-RU" sz="1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 smtClean="0">
                          <a:latin typeface="Times New Roman"/>
                          <a:ea typeface="Calibri"/>
                        </a:rPr>
                        <a:t>( coded PSNR)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Total Coding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( synthesized PSNR)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1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Arial Unicode M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dB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dB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dB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DBR, %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dPSNR, dB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1.13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1.03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1.04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1.18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0.11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1.13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0.85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3.82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-0.13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0.23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3.62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-0.13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3.74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-0.12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3.32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-0.15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0.12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2.90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-0.13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3.35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-0.14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0.27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0.23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0.29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4.97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-0.20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4.22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-0.17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4.42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-0.15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>
                          <a:latin typeface="Times New Roman"/>
                          <a:ea typeface="Calibri"/>
                        </a:rPr>
                        <a:t>Average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2.19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-0.09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0.07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1.96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-0.08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2.07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-0.07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209800" y="3657600"/>
          <a:ext cx="5562600" cy="2699004"/>
        </p:xfrm>
        <a:graphic>
          <a:graphicData uri="http://schemas.openxmlformats.org/drawingml/2006/table">
            <a:tbl>
              <a:tblPr/>
              <a:tblGrid>
                <a:gridCol w="1080792"/>
                <a:gridCol w="1561787"/>
                <a:gridCol w="1080792"/>
                <a:gridCol w="924323"/>
                <a:gridCol w="914906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Calibri"/>
                        </a:rPr>
                        <a:t>Seq.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Calibri"/>
                        </a:rPr>
                        <a:t>Complexity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8214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Arial Unicode M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Encoder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Time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Decoder Time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8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st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Run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nd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Run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rd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Run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101.38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118.96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118.93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118.97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101.51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121.47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121.51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121.56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101.08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116.68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116.67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116.63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100.70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116.23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116.17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116.16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100.76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119.09 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119.13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119.13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102.38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118.89 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118.93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118.89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61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</a:rPr>
                        <a:t>S08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100.83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</a:rPr>
                        <a:t>123.01 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122.99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122.93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>
                          <a:latin typeface="Times New Roman"/>
                          <a:ea typeface="Calibri"/>
                        </a:rPr>
                        <a:t>Average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101.23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119.19 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119.19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119.18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88770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18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0" y="145208"/>
            <a:ext cx="6143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Summary on ALC tool development 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152400" y="533400"/>
            <a:ext cx="9677400" cy="1447800"/>
          </a:xfrm>
          <a:prstGeom prst="rightArrow">
            <a:avLst>
              <a:gd name="adj1" fmla="val 50000"/>
              <a:gd name="adj2" fmla="val 44378"/>
            </a:avLst>
          </a:prstGeom>
          <a:gradFill flip="none" rotWithShape="1">
            <a:gsLst>
              <a:gs pos="43000">
                <a:schemeClr val="accent5"/>
              </a:gs>
              <a:gs pos="64999">
                <a:srgbClr val="F0EBD5"/>
              </a:gs>
              <a:gs pos="100000">
                <a:srgbClr val="D1C39F"/>
              </a:gs>
            </a:gsLst>
            <a:lin ang="108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91441" y="987623"/>
            <a:ext cx="1646959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May’2012</a:t>
            </a:r>
          </a:p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MPEG 100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44241" y="990600"/>
            <a:ext cx="1646959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July’2012</a:t>
            </a:r>
          </a:p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MPEG 101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97041" y="990600"/>
            <a:ext cx="1646959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October’2012</a:t>
            </a:r>
          </a:p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MPEG 102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6" name="모서리가 둥근 직사각형 17"/>
          <p:cNvSpPr/>
          <p:nvPr/>
        </p:nvSpPr>
        <p:spPr bwMode="auto">
          <a:xfrm>
            <a:off x="152400" y="2009775"/>
            <a:ext cx="3048000" cy="4162425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lnSpc>
                <a:spcPct val="130000"/>
              </a:lnSpc>
              <a:defRPr/>
            </a:pPr>
            <a:r>
              <a:rPr lang="en-US" altLang="ko-KR" sz="16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Initial non-CE contribution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6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</a:t>
            </a: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2 types of integration into 3D-ATM3.0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Only synthetic reference was used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MVP process was modified for ALC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Limited search range was defined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Complex parameters estimation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Compensation includes DIV/MUL ops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</a:t>
            </a: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Total Gain: -0.75% BD-Rate (coded)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Total Gain: -0.39% BD-Rate(synthetic)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Complexity: N/A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No cross-checked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Included into 3D-CE1.a</a:t>
            </a:r>
            <a:endParaRPr lang="en-US" altLang="ko-KR" sz="1400" b="1" dirty="0">
              <a:solidFill>
                <a:srgbClr val="4F81BD">
                  <a:lumMod val="50000"/>
                </a:srgbClr>
              </a:solidFill>
              <a:latin typeface="Arial Narrow" pitchFamily="34" charset="0"/>
            </a:endParaRPr>
          </a:p>
        </p:txBody>
      </p:sp>
      <p:sp>
        <p:nvSpPr>
          <p:cNvPr id="18" name="모서리가 둥근 직사각형 17"/>
          <p:cNvSpPr/>
          <p:nvPr/>
        </p:nvSpPr>
        <p:spPr bwMode="auto">
          <a:xfrm>
            <a:off x="3352800" y="1981200"/>
            <a:ext cx="3124200" cy="4191000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lnSpc>
                <a:spcPct val="130000"/>
              </a:lnSpc>
              <a:defRPr/>
            </a:pPr>
            <a:r>
              <a:rPr lang="en-US" altLang="ko-KR" sz="16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3D-CE1.a related proposal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Integration into 3D-ATM4.0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Only synthetic reference was used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MVP process was not changed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Limited search range was used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ALC in Skip, VSP-Skip modes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Turn ON/OFF rule for ALC in Skip 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Complex parameters estimation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Compensation includes DIV/MUL ops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Total Gain: -1.03% BD-Rate (coded)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Total Gain: -0.59% BD-Rate(synthetic)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Complexity Decoder: 103.43%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Complexity Coder: 102.98%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Results were cross-checked (by NTT)</a:t>
            </a:r>
            <a:endParaRPr lang="en-US" altLang="ko-KR" sz="1400" b="1" dirty="0">
              <a:solidFill>
                <a:srgbClr val="4F81BD">
                  <a:lumMod val="50000"/>
                </a:srgbClr>
              </a:solidFill>
              <a:latin typeface="Arial Narrow" pitchFamily="34" charset="0"/>
            </a:endParaRPr>
          </a:p>
        </p:txBody>
      </p:sp>
      <p:sp>
        <p:nvSpPr>
          <p:cNvPr id="19" name="모서리가 둥근 직사각형 17"/>
          <p:cNvSpPr/>
          <p:nvPr/>
        </p:nvSpPr>
        <p:spPr bwMode="auto">
          <a:xfrm>
            <a:off x="6629400" y="2009775"/>
            <a:ext cx="3048000" cy="4162425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lnSpc>
                <a:spcPct val="130000"/>
              </a:lnSpc>
              <a:defRPr/>
            </a:pPr>
            <a:r>
              <a:rPr lang="en-US" altLang="ko-KR" sz="16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3D-CE2.a related proposal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Integration into 3D-ATM5.1R2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Only interview reference for ALC mode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MVP in ALC P-Skip was modified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Limited search range was used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Only Shift/</a:t>
            </a:r>
            <a:r>
              <a:rPr lang="en-US" altLang="ko-KR" sz="1400" dirty="0" err="1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Mul</a:t>
            </a: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/Add 32bit operations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Comparison with Weighted Prediction 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Superiority over Weighted Prediction 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</a:t>
            </a: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Total Gain: -1.86% BD-Rate (coded)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Total Gain: -1.14% BD-Rate(synthetic)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Complexity Decoder: 101.6%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Complexity Coder: 102.5%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Cross-check by NTT, ETRI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r>
              <a:rPr lang="en-US" altLang="ko-KR" sz="1400" b="1" dirty="0" smtClean="0">
                <a:solidFill>
                  <a:srgbClr val="4F81BD">
                    <a:lumMod val="50000"/>
                  </a:srgbClr>
                </a:solidFill>
                <a:latin typeface="Arial Narrow" pitchFamily="34" charset="0"/>
              </a:rPr>
              <a:t>  Ready to adoption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  <a:defRPr/>
            </a:pPr>
            <a:endParaRPr lang="en-US" altLang="ko-KR" sz="1400" dirty="0">
              <a:solidFill>
                <a:srgbClr val="4F81BD">
                  <a:lumMod val="50000"/>
                </a:srgbClr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563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61140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19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0" y="145208"/>
            <a:ext cx="6143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Conclusions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838200"/>
            <a:ext cx="9906000" cy="5213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AutoNum type="arabicPeriod"/>
              <a:defRPr/>
            </a:pPr>
            <a:r>
              <a:rPr lang="en-US" altLang="ko-KR" sz="1600" dirty="0" smtClean="0">
                <a:latin typeface="Arial Narrow" pitchFamily="34" charset="0"/>
              </a:rPr>
              <a:t>ALC tool has been successfully integrated into 3D-ATM5.1R2 and evaluated in accordance with CTC and 3D-CE2.a</a:t>
            </a:r>
          </a:p>
          <a:p>
            <a:pPr marL="342900" indent="-342900">
              <a:lnSpc>
                <a:spcPct val="130000"/>
              </a:lnSpc>
              <a:buAutoNum type="arabicPeriod"/>
              <a:defRPr/>
            </a:pPr>
            <a:r>
              <a:rPr lang="en-US" altLang="ko-KR" sz="1600" dirty="0" smtClean="0">
                <a:latin typeface="Arial Narrow" pitchFamily="34" charset="0"/>
              </a:rPr>
              <a:t>Additional experiments were conducted to compare Weighted Prediction and ALC tool against each other</a:t>
            </a:r>
          </a:p>
          <a:p>
            <a:pPr marL="342900" indent="-342900">
              <a:lnSpc>
                <a:spcPct val="130000"/>
              </a:lnSpc>
              <a:buAutoNum type="arabicPeriod"/>
              <a:defRPr/>
            </a:pPr>
            <a:r>
              <a:rPr lang="en-US" altLang="ko-KR" sz="1600" dirty="0" smtClean="0">
                <a:latin typeface="Arial Narrow" pitchFamily="34" charset="0"/>
              </a:rPr>
              <a:t>Results could be summarized as follows (</a:t>
            </a:r>
            <a:r>
              <a:rPr lang="en-US" altLang="ko-KR" sz="1600" b="1" dirty="0" smtClean="0">
                <a:latin typeface="Arial Narrow" pitchFamily="34" charset="0"/>
              </a:rPr>
              <a:t>T1:</a:t>
            </a:r>
            <a:r>
              <a:rPr lang="en-US" altLang="ko-KR" sz="1600" dirty="0" smtClean="0">
                <a:latin typeface="Arial Narrow" pitchFamily="34" charset="0"/>
              </a:rPr>
              <a:t> 3D-ATM WP OFF vs. 3D-ATM WPOFF + ALC)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ALC tool provides </a:t>
            </a:r>
            <a:r>
              <a:rPr lang="en-US" altLang="ko-KR" sz="1600" u="sng" dirty="0" smtClean="0">
                <a:latin typeface="Arial Narrow" pitchFamily="34" charset="0"/>
              </a:rPr>
              <a:t>compression gain for texture coding</a:t>
            </a:r>
            <a:r>
              <a:rPr lang="en-US" altLang="ko-KR" sz="1600" dirty="0" smtClean="0">
                <a:latin typeface="Arial Narrow" pitchFamily="34" charset="0"/>
              </a:rPr>
              <a:t>: </a:t>
            </a:r>
            <a:r>
              <a:rPr lang="en-US" altLang="ko-KR" sz="1600" b="1" dirty="0" smtClean="0">
                <a:latin typeface="Arial Narrow" pitchFamily="34" charset="0"/>
              </a:rPr>
              <a:t>-1.98% BD-Rate (up to -3.62% for S06)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ALC tool provides </a:t>
            </a:r>
            <a:r>
              <a:rPr lang="en-US" altLang="ko-KR" sz="1600" u="sng" dirty="0" smtClean="0">
                <a:latin typeface="Arial Narrow" pitchFamily="34" charset="0"/>
              </a:rPr>
              <a:t>total compression gain based on coded texture</a:t>
            </a:r>
            <a:r>
              <a:rPr lang="en-US" altLang="ko-KR" sz="1600" dirty="0" smtClean="0">
                <a:latin typeface="Arial Narrow" pitchFamily="34" charset="0"/>
              </a:rPr>
              <a:t>: </a:t>
            </a:r>
            <a:r>
              <a:rPr lang="en-US" altLang="ko-KR" sz="1600" b="1" dirty="0" smtClean="0">
                <a:latin typeface="Arial Narrow" pitchFamily="34" charset="0"/>
              </a:rPr>
              <a:t>-1.86% BD-Rate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ALC tool provides </a:t>
            </a:r>
            <a:r>
              <a:rPr lang="en-US" altLang="ko-KR" sz="1600" u="sng" dirty="0" smtClean="0">
                <a:latin typeface="Arial Narrow" pitchFamily="34" charset="0"/>
              </a:rPr>
              <a:t>total compression gain based on synthetic texture</a:t>
            </a:r>
            <a:r>
              <a:rPr lang="en-US" altLang="ko-KR" sz="1600" dirty="0" smtClean="0">
                <a:latin typeface="Arial Narrow" pitchFamily="34" charset="0"/>
              </a:rPr>
              <a:t>: </a:t>
            </a:r>
            <a:r>
              <a:rPr lang="en-US" altLang="ko-KR" sz="1600" b="1" dirty="0" smtClean="0">
                <a:latin typeface="Arial Narrow" pitchFamily="34" charset="0"/>
              </a:rPr>
              <a:t>-1.14% BD-Rate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ALC tool provides </a:t>
            </a:r>
            <a:r>
              <a:rPr lang="en-US" altLang="ko-KR" sz="1600" u="sng" dirty="0" smtClean="0">
                <a:latin typeface="Arial Narrow" pitchFamily="34" charset="0"/>
              </a:rPr>
              <a:t>compression gain for dependent views </a:t>
            </a:r>
            <a:r>
              <a:rPr lang="en-US" altLang="ko-KR" sz="1600" dirty="0" smtClean="0">
                <a:latin typeface="Arial Narrow" pitchFamily="34" charset="0"/>
              </a:rPr>
              <a:t>: </a:t>
            </a:r>
            <a:r>
              <a:rPr lang="en-US" altLang="ko-KR" sz="1600" b="1" dirty="0" smtClean="0">
                <a:latin typeface="Arial Narrow" pitchFamily="34" charset="0"/>
              </a:rPr>
              <a:t>-4.68% BD-Rate (up to -9.14 % for S06)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Complexity of Encoder is estimated as </a:t>
            </a:r>
            <a:r>
              <a:rPr lang="en-US" altLang="ko-KR" sz="1600" b="1" dirty="0" smtClean="0">
                <a:latin typeface="Arial Narrow" pitchFamily="34" charset="0"/>
              </a:rPr>
              <a:t>102.54%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Complexity of Decoder is estimated as </a:t>
            </a:r>
            <a:r>
              <a:rPr lang="en-US" altLang="ko-KR" sz="1600" b="1" dirty="0" smtClean="0">
                <a:latin typeface="Arial Narrow" pitchFamily="34" charset="0"/>
              </a:rPr>
              <a:t>101.2~101.6%</a:t>
            </a:r>
          </a:p>
          <a:p>
            <a:pPr marL="342900" indent="-342900">
              <a:lnSpc>
                <a:spcPct val="130000"/>
              </a:lnSpc>
              <a:buFont typeface="+mj-lt"/>
              <a:buAutoNum type="arabicPeriod"/>
              <a:defRPr/>
            </a:pPr>
            <a:r>
              <a:rPr lang="en-US" altLang="ko-KR" sz="1600" dirty="0" smtClean="0">
                <a:latin typeface="Arial Narrow" pitchFamily="34" charset="0"/>
              </a:rPr>
              <a:t>Implications of experiments with Weighted Prediction are as follows: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Being turned ON, WP leads to gain loss: Total gain = </a:t>
            </a:r>
            <a:r>
              <a:rPr lang="en-US" altLang="ko-KR" sz="1600" b="1" dirty="0" smtClean="0">
                <a:latin typeface="Arial Narrow" pitchFamily="34" charset="0"/>
              </a:rPr>
              <a:t>+1.96% BD-Rate (T3: </a:t>
            </a:r>
            <a:r>
              <a:rPr lang="en-US" altLang="ko-KR" sz="1600" dirty="0" smtClean="0">
                <a:latin typeface="Arial Narrow" pitchFamily="34" charset="0"/>
              </a:rPr>
              <a:t>3D-ATM WP OFF vs. 3D-ATM WPON</a:t>
            </a:r>
            <a:r>
              <a:rPr lang="en-US" altLang="ko-KR" sz="1600" b="1" dirty="0" smtClean="0">
                <a:latin typeface="Arial Narrow" pitchFamily="34" charset="0"/>
              </a:rPr>
              <a:t>)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No synergy effect between WP and ALC: Total gain = </a:t>
            </a:r>
            <a:r>
              <a:rPr lang="en-US" altLang="ko-KR" sz="1600" b="1" dirty="0" smtClean="0">
                <a:latin typeface="Arial Narrow" pitchFamily="34" charset="0"/>
              </a:rPr>
              <a:t>-2.07% BD-Rate </a:t>
            </a:r>
            <a:r>
              <a:rPr lang="en-US" altLang="ko-KR" sz="1600" dirty="0" smtClean="0">
                <a:latin typeface="Arial Narrow" pitchFamily="34" charset="0"/>
              </a:rPr>
              <a:t>(</a:t>
            </a:r>
            <a:r>
              <a:rPr lang="en-US" altLang="ko-KR" sz="1600" b="1" dirty="0" smtClean="0">
                <a:latin typeface="Arial Narrow" pitchFamily="34" charset="0"/>
              </a:rPr>
              <a:t>T2: </a:t>
            </a:r>
            <a:r>
              <a:rPr lang="en-US" altLang="ko-KR" sz="1600" dirty="0" smtClean="0">
                <a:latin typeface="Arial Narrow" pitchFamily="34" charset="0"/>
              </a:rPr>
              <a:t>3D-ATM WP ON vs. 3D-ATM WP ON + ALC)</a:t>
            </a:r>
          </a:p>
          <a:p>
            <a:pPr marL="879333" lvl="1" indent="-342900">
              <a:lnSpc>
                <a:spcPct val="130000"/>
              </a:lnSpc>
              <a:defRPr/>
            </a:pPr>
            <a:endParaRPr lang="en-US" altLang="ko-KR" sz="1600" dirty="0" smtClean="0">
              <a:latin typeface="Arial Narrow" pitchFamily="34" charset="0"/>
            </a:endParaRPr>
          </a:p>
          <a:p>
            <a:pPr marL="879333" lvl="1" indent="-342900">
              <a:lnSpc>
                <a:spcPct val="130000"/>
              </a:lnSpc>
              <a:defRPr/>
            </a:pPr>
            <a:endParaRPr lang="en-US" altLang="ko-KR" sz="1600" dirty="0" smtClean="0">
              <a:latin typeface="Arial Narrow" pitchFamily="34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ko-KR" sz="1600" b="1" dirty="0" smtClean="0">
                <a:latin typeface="Arial Narrow" pitchFamily="34" charset="0"/>
              </a:rPr>
              <a:t>Based on this we kindly recommend adopting Adaptive Luminance Compensation tool into subsequent release of 3D-ATM reference model while keeping Weighted Prediction tool turned off.</a:t>
            </a:r>
            <a:endParaRPr lang="en-US" altLang="ko-KR" sz="1800" dirty="0" smtClean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563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6600" y="1219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i="1" dirty="0" smtClean="0">
                <a:ln w="12700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  <a:ea typeface="HY견고딕" pitchFamily="18" charset="-127"/>
              </a:rPr>
              <a:t>Contents</a:t>
            </a:r>
            <a:endParaRPr lang="ko-KR" altLang="en-US" sz="3600" b="1" i="1" dirty="0">
              <a:ln w="12700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  <a:ea typeface="HY견고딕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351212" y="2156790"/>
            <a:ext cx="4802188" cy="43226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  <a:prstDash val="sysDash"/>
          </a:ln>
          <a:effectLst/>
          <a:scene3d>
            <a:camera prst="orthographicFront"/>
            <a:lightRig rig="threePt" dir="t"/>
          </a:scene3d>
          <a:sp3d prstMaterial="matte"/>
        </p:spPr>
        <p:txBody>
          <a:bodyPr lIns="360000" rIns="180000" anchor="ctr">
            <a:normAutofit lnSpcReduction="10000"/>
          </a:bodyPr>
          <a:lstStyle/>
          <a:p>
            <a:pPr latinLnBrk="1">
              <a:lnSpc>
                <a:spcPct val="120000"/>
              </a:lnSpc>
              <a:defRPr/>
            </a:pPr>
            <a:r>
              <a:rPr lang="en-US" altLang="ko-KR" sz="2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Goal</a:t>
            </a:r>
            <a:endParaRPr lang="ko-KR" altLang="en-US" sz="20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/>
          <p:cNvSpPr>
            <a:spLocks noChangeArrowheads="1"/>
          </p:cNvSpPr>
          <p:nvPr/>
        </p:nvSpPr>
        <p:spPr bwMode="auto">
          <a:xfrm>
            <a:off x="2438400" y="2156790"/>
            <a:ext cx="800100" cy="423862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rIns="180000" anchor="ctr"/>
          <a:lstStyle/>
          <a:p>
            <a:pPr algn="ctr" latinLnBrk="1">
              <a:defRPr/>
            </a:pPr>
            <a:r>
              <a:rPr kumimoji="1" lang="en-US" altLang="ko-KR" sz="2000" b="1" dirty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Ⅰ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3351212" y="3319115"/>
            <a:ext cx="4802188" cy="43226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  <a:prstDash val="sysDash"/>
          </a:ln>
          <a:effectLst/>
          <a:scene3d>
            <a:camera prst="orthographicFront"/>
            <a:lightRig rig="threePt" dir="t"/>
          </a:scene3d>
          <a:sp3d prstMaterial="matte"/>
        </p:spPr>
        <p:txBody>
          <a:bodyPr lIns="360000" rIns="180000" anchor="ctr">
            <a:normAutofit fontScale="92500" lnSpcReduction="10000"/>
          </a:bodyPr>
          <a:lstStyle/>
          <a:p>
            <a:pPr latinLnBrk="1">
              <a:lnSpc>
                <a:spcPct val="120000"/>
              </a:lnSpc>
              <a:defRPr/>
            </a:pPr>
            <a:r>
              <a:rPr lang="en-US" altLang="ko-KR" sz="2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Structure &amp; tech. details</a:t>
            </a:r>
            <a:endParaRPr lang="ko-KR" altLang="en-US" sz="2000" b="1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3"/>
          <p:cNvSpPr>
            <a:spLocks noChangeArrowheads="1"/>
          </p:cNvSpPr>
          <p:nvPr/>
        </p:nvSpPr>
        <p:spPr bwMode="auto">
          <a:xfrm>
            <a:off x="2438400" y="3319115"/>
            <a:ext cx="800100" cy="423862"/>
          </a:xfrm>
          <a:prstGeom prst="rect">
            <a:avLst/>
          </a:prstGeom>
          <a:solidFill>
            <a:srgbClr val="336699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rIns="180000" anchor="ctr"/>
          <a:lstStyle/>
          <a:p>
            <a:pPr algn="ctr" latinLnBrk="1">
              <a:defRPr/>
            </a:pPr>
            <a:r>
              <a:rPr kumimoji="1" lang="en-US" altLang="ko-KR" sz="20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Ⅲ</a:t>
            </a:r>
            <a:endParaRPr kumimoji="1" lang="en-US" altLang="ko-KR" sz="2000" b="1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351212" y="2743200"/>
            <a:ext cx="4802188" cy="43226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  <a:prstDash val="sysDash"/>
          </a:ln>
          <a:effectLst/>
          <a:scene3d>
            <a:camera prst="orthographicFront"/>
            <a:lightRig rig="threePt" dir="t"/>
          </a:scene3d>
          <a:sp3d prstMaterial="matte"/>
        </p:spPr>
        <p:txBody>
          <a:bodyPr lIns="360000" rIns="180000" anchor="ctr">
            <a:noAutofit/>
          </a:bodyPr>
          <a:lstStyle/>
          <a:p>
            <a:pPr latinLnBrk="1">
              <a:lnSpc>
                <a:spcPct val="120000"/>
              </a:lnSpc>
              <a:defRPr/>
            </a:pPr>
            <a:r>
              <a:rPr lang="en-US" altLang="ko-KR" sz="2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R&amp;D reasoning</a:t>
            </a:r>
            <a:endParaRPr lang="en-US" altLang="ko-KR" sz="2000" b="1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>
            <a:spLocks noChangeArrowheads="1"/>
          </p:cNvSpPr>
          <p:nvPr/>
        </p:nvSpPr>
        <p:spPr bwMode="auto">
          <a:xfrm>
            <a:off x="2438400" y="2743200"/>
            <a:ext cx="800100" cy="423862"/>
          </a:xfrm>
          <a:prstGeom prst="rect">
            <a:avLst/>
          </a:prstGeom>
          <a:solidFill>
            <a:srgbClr val="336699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rIns="180000" anchor="ctr"/>
          <a:lstStyle/>
          <a:p>
            <a:pPr algn="ctr" latinLnBrk="1">
              <a:defRPr/>
            </a:pPr>
            <a:r>
              <a:rPr kumimoji="1" lang="en-US" altLang="ko-KR" sz="20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Ⅱ</a:t>
            </a:r>
            <a:endParaRPr kumimoji="1" lang="en-US" altLang="ko-KR" sz="2000" b="1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직사각형 6"/>
          <p:cNvSpPr/>
          <p:nvPr/>
        </p:nvSpPr>
        <p:spPr>
          <a:xfrm>
            <a:off x="3352800" y="3860750"/>
            <a:ext cx="4800600" cy="43338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  <a:prstDash val="sysDash"/>
          </a:ln>
          <a:effectLst/>
          <a:scene3d>
            <a:camera prst="orthographicFront"/>
            <a:lightRig rig="threePt" dir="t"/>
          </a:scene3d>
          <a:sp3d prstMaterial="matte"/>
        </p:spPr>
        <p:txBody>
          <a:bodyPr lIns="360000" rIns="180000" anchor="ctr">
            <a:noAutofit/>
          </a:bodyPr>
          <a:lstStyle/>
          <a:p>
            <a:pPr latinLnBrk="1">
              <a:lnSpc>
                <a:spcPct val="120000"/>
              </a:lnSpc>
              <a:defRPr/>
            </a:pPr>
            <a:r>
              <a:rPr lang="en-US" altLang="ko-KR" sz="2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Results</a:t>
            </a:r>
          </a:p>
        </p:txBody>
      </p:sp>
      <p:sp>
        <p:nvSpPr>
          <p:cNvPr id="16" name="직사각형 7"/>
          <p:cNvSpPr>
            <a:spLocks noChangeArrowheads="1"/>
          </p:cNvSpPr>
          <p:nvPr/>
        </p:nvSpPr>
        <p:spPr bwMode="auto">
          <a:xfrm>
            <a:off x="2438400" y="3860750"/>
            <a:ext cx="801688" cy="423863"/>
          </a:xfrm>
          <a:prstGeom prst="rect">
            <a:avLst/>
          </a:prstGeom>
          <a:solidFill>
            <a:srgbClr val="336699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rIns="180000" anchor="ctr"/>
          <a:lstStyle/>
          <a:p>
            <a:pPr algn="ctr" latinLnBrk="1">
              <a:defRPr/>
            </a:pPr>
            <a:r>
              <a:rPr kumimoji="1" lang="en-US" altLang="ko-KR" sz="20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V</a:t>
            </a:r>
            <a:endParaRPr kumimoji="1" lang="en-US" altLang="ko-KR" sz="2000" b="1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직사각형 6"/>
          <p:cNvSpPr/>
          <p:nvPr/>
        </p:nvSpPr>
        <p:spPr>
          <a:xfrm>
            <a:off x="3352800" y="4394150"/>
            <a:ext cx="4800600" cy="43338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  <a:prstDash val="sysDash"/>
          </a:ln>
          <a:effectLst/>
          <a:scene3d>
            <a:camera prst="orthographicFront"/>
            <a:lightRig rig="threePt" dir="t"/>
          </a:scene3d>
          <a:sp3d prstMaterial="matte"/>
        </p:spPr>
        <p:txBody>
          <a:bodyPr lIns="360000" rIns="180000" anchor="ctr">
            <a:noAutofit/>
          </a:bodyPr>
          <a:lstStyle/>
          <a:p>
            <a:pPr latinLnBrk="1">
              <a:lnSpc>
                <a:spcPct val="120000"/>
              </a:lnSpc>
              <a:defRPr/>
            </a:pPr>
            <a:r>
              <a:rPr lang="en-US" altLang="ko-KR" sz="20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Conclusions</a:t>
            </a:r>
          </a:p>
        </p:txBody>
      </p:sp>
      <p:sp>
        <p:nvSpPr>
          <p:cNvPr id="18" name="직사각형 7"/>
          <p:cNvSpPr>
            <a:spLocks noChangeArrowheads="1"/>
          </p:cNvSpPr>
          <p:nvPr/>
        </p:nvSpPr>
        <p:spPr bwMode="auto">
          <a:xfrm>
            <a:off x="2438400" y="4394150"/>
            <a:ext cx="801688" cy="423863"/>
          </a:xfrm>
          <a:prstGeom prst="rect">
            <a:avLst/>
          </a:prstGeom>
          <a:solidFill>
            <a:srgbClr val="336699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rIns="180000" anchor="ctr"/>
          <a:lstStyle/>
          <a:p>
            <a:pPr algn="ctr" latinLnBrk="1">
              <a:defRPr/>
            </a:pPr>
            <a:r>
              <a:rPr kumimoji="1" lang="en-US" altLang="ko-KR" sz="20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VI</a:t>
            </a:r>
            <a:endParaRPr kumimoji="1" lang="en-US" altLang="ko-KR" sz="2000" b="1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533400" y="2833687"/>
            <a:ext cx="4114800" cy="12192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normAutofit/>
          </a:bodyPr>
          <a:lstStyle/>
          <a:p>
            <a:pPr algn="ctr"/>
            <a:r>
              <a:rPr lang="en-US" sz="1400" b="1" smtClean="0">
                <a:latin typeface="Arial Narrow" pitchFamily="34" charset="0"/>
                <a:cs typeface="Arial" pitchFamily="34" charset="0"/>
              </a:rPr>
              <a:t>Input Views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08732302"/>
              </p:ext>
            </p:extLst>
          </p:nvPr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52261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altLang="ko-KR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en-US" altLang="ko-KR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3</a:t>
            </a:fld>
            <a:endParaRPr kumimoji="1" lang="en-US" altLang="ko-KR" sz="1400" b="1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6200" y="153834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Goal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모서리가 둥근 직사각형 17"/>
          <p:cNvSpPr/>
          <p:nvPr/>
        </p:nvSpPr>
        <p:spPr bwMode="auto">
          <a:xfrm>
            <a:off x="424390" y="911185"/>
            <a:ext cx="9329210" cy="1828800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30000"/>
              </a:lnSpc>
              <a:defRPr/>
            </a:pPr>
            <a:r>
              <a:rPr lang="en-US" altLang="ko-KR" sz="1800" b="1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        </a:t>
            </a:r>
            <a:r>
              <a:rPr lang="en-US" altLang="ko-KR" sz="1800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 </a:t>
            </a:r>
            <a:endParaRPr lang="en-US" altLang="ko-KR" sz="1800">
              <a:solidFill>
                <a:srgbClr val="4F81BD">
                  <a:lumMod val="50000"/>
                </a:srgbClr>
              </a:solidFill>
              <a:latin typeface="맑은 고딕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600" y="834985"/>
            <a:ext cx="8991600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>
              <a:lnSpc>
                <a:spcPct val="150000"/>
              </a:lnSpc>
              <a:spcBef>
                <a:spcPts val="600"/>
              </a:spcBef>
            </a:pPr>
            <a:r>
              <a:rPr lang="en-US" sz="1800" u="sng" kern="0" dirty="0" smtClean="0">
                <a:latin typeface="Arial" pitchFamily="34" charset="0"/>
                <a:ea typeface="Malgun Gothic" pitchFamily="34" charset="-127"/>
                <a:cs typeface="Arial" pitchFamily="34" charset="0"/>
              </a:rPr>
              <a:t>To increase efficiency of 3D video coding by:</a:t>
            </a:r>
            <a:endParaRPr lang="en-US" sz="1800" kern="0" dirty="0" smtClean="0">
              <a:latin typeface="Arial" pitchFamily="34" charset="0"/>
              <a:ea typeface="Malgun Gothic" pitchFamily="34" charset="-127"/>
              <a:cs typeface="Arial" pitchFamily="34" charset="0"/>
            </a:endParaRPr>
          </a:p>
          <a:p>
            <a:pPr defTabSz="914400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US" sz="1800" kern="0" dirty="0" smtClean="0">
                <a:latin typeface="Arial Narrow" pitchFamily="34" charset="0"/>
                <a:ea typeface="Malgun Gothic" pitchFamily="34" charset="-127"/>
                <a:cs typeface="Arial" pitchFamily="34" charset="0"/>
              </a:rPr>
              <a:t> Enhanced interview prediction with adaptive luminance compensation process</a:t>
            </a:r>
          </a:p>
          <a:p>
            <a:pPr defTabSz="914400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US" sz="1800" kern="0" dirty="0" smtClean="0">
                <a:latin typeface="Arial Narrow" pitchFamily="34" charset="0"/>
                <a:ea typeface="Malgun Gothic" pitchFamily="34" charset="-127"/>
                <a:cs typeface="Arial" pitchFamily="34" charset="0"/>
              </a:rPr>
              <a:t> Keep complexity low using simple calculations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5800" y="3143250"/>
            <a:ext cx="10969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62000" y="3262313"/>
            <a:ext cx="10969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38200" y="3352800"/>
            <a:ext cx="10969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51037" y="3143250"/>
            <a:ext cx="10969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27237" y="3262313"/>
            <a:ext cx="10969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03437" y="3352800"/>
            <a:ext cx="10969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76600" y="3143250"/>
            <a:ext cx="10969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52800" y="3262313"/>
            <a:ext cx="10969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29000" y="3352800"/>
            <a:ext cx="10969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5486400" y="2833687"/>
            <a:ext cx="4114800" cy="12192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normAutofit/>
          </a:bodyPr>
          <a:lstStyle/>
          <a:p>
            <a:pPr algn="ctr"/>
            <a:r>
              <a:rPr lang="en-US" sz="1400" b="1" smtClean="0">
                <a:latin typeface="Arial Narrow" pitchFamily="34" charset="0"/>
                <a:cs typeface="Arial" pitchFamily="34" charset="0"/>
              </a:rPr>
              <a:t>Input Depths</a:t>
            </a:r>
          </a:p>
        </p:txBody>
      </p:sp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62600" y="3176587"/>
            <a:ext cx="1096963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38800" y="3267075"/>
            <a:ext cx="1096963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15000" y="3343275"/>
            <a:ext cx="1096963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04037" y="3200399"/>
            <a:ext cx="1096963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80237" y="3290887"/>
            <a:ext cx="1096963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56437" y="3367087"/>
            <a:ext cx="1096963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229600" y="3214687"/>
            <a:ext cx="1096963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305800" y="3305175"/>
            <a:ext cx="1096963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382000" y="3381375"/>
            <a:ext cx="1096963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Box 51"/>
          <p:cNvSpPr txBox="1"/>
          <p:nvPr/>
        </p:nvSpPr>
        <p:spPr>
          <a:xfrm>
            <a:off x="533400" y="4538663"/>
            <a:ext cx="1981200" cy="6858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400" b="1" smtClean="0">
                <a:latin typeface="Arial Narrow" pitchFamily="34" charset="0"/>
                <a:cs typeface="Arial" pitchFamily="34" charset="0"/>
              </a:rPr>
              <a:t>Multi-View Coding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667000" y="4538663"/>
            <a:ext cx="1981200" cy="685800"/>
          </a:xfrm>
          <a:prstGeom prst="rect">
            <a:avLst/>
          </a:prstGeom>
          <a:solidFill>
            <a:srgbClr val="00B05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400" b="1" smtClean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3D Video Coding (Views)</a:t>
            </a:r>
          </a:p>
        </p:txBody>
      </p:sp>
      <p:sp>
        <p:nvSpPr>
          <p:cNvPr id="65" name="Down Arrow 64"/>
          <p:cNvSpPr/>
          <p:nvPr/>
        </p:nvSpPr>
        <p:spPr>
          <a:xfrm>
            <a:off x="1447800" y="4052887"/>
            <a:ext cx="304800" cy="4572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Down Arrow 65"/>
          <p:cNvSpPr/>
          <p:nvPr/>
        </p:nvSpPr>
        <p:spPr>
          <a:xfrm>
            <a:off x="3581400" y="4052887"/>
            <a:ext cx="304800" cy="4572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5486400" y="4510088"/>
            <a:ext cx="4114800" cy="6858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400" b="1" smtClean="0">
                <a:latin typeface="Arial Narrow" pitchFamily="34" charset="0"/>
                <a:cs typeface="Arial" pitchFamily="34" charset="0"/>
              </a:rPr>
              <a:t>3D Video Coding ( Depths)</a:t>
            </a:r>
          </a:p>
        </p:txBody>
      </p:sp>
      <p:sp>
        <p:nvSpPr>
          <p:cNvPr id="69" name="Down Arrow 68"/>
          <p:cNvSpPr/>
          <p:nvPr/>
        </p:nvSpPr>
        <p:spPr>
          <a:xfrm rot="5400000">
            <a:off x="4914900" y="4471987"/>
            <a:ext cx="304800" cy="838200"/>
          </a:xfrm>
          <a:prstGeom prst="downArrow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Down Arrow 69"/>
          <p:cNvSpPr/>
          <p:nvPr/>
        </p:nvSpPr>
        <p:spPr>
          <a:xfrm>
            <a:off x="7391400" y="4052887"/>
            <a:ext cx="304800" cy="4572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Down Arrow 70"/>
          <p:cNvSpPr/>
          <p:nvPr/>
        </p:nvSpPr>
        <p:spPr>
          <a:xfrm>
            <a:off x="1447800" y="5224462"/>
            <a:ext cx="304800" cy="4572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Down Arrow 71"/>
          <p:cNvSpPr/>
          <p:nvPr/>
        </p:nvSpPr>
        <p:spPr>
          <a:xfrm>
            <a:off x="3609975" y="5224462"/>
            <a:ext cx="304800" cy="4572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Down Arrow 72"/>
          <p:cNvSpPr/>
          <p:nvPr/>
        </p:nvSpPr>
        <p:spPr>
          <a:xfrm>
            <a:off x="7391400" y="5195887"/>
            <a:ext cx="304800" cy="4572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533400" y="5653087"/>
            <a:ext cx="4114800" cy="5953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400" b="1" smtClean="0">
                <a:latin typeface="Arial Narrow" pitchFamily="34" charset="0"/>
                <a:cs typeface="Arial" pitchFamily="34" charset="0"/>
              </a:rPr>
              <a:t>Compressed Views Bitstream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5486400" y="5653087"/>
            <a:ext cx="4114800" cy="5953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400" b="1" smtClean="0">
                <a:latin typeface="Arial Narrow" pitchFamily="34" charset="0"/>
                <a:cs typeface="Arial" pitchFamily="34" charset="0"/>
              </a:rPr>
              <a:t>Compressed  Depths Bitstream</a:t>
            </a:r>
          </a:p>
        </p:txBody>
      </p:sp>
      <p:pic>
        <p:nvPicPr>
          <p:cNvPr id="52228" name="Picture 4" descr="http://people.seas.harvard.edu/~neva/images/dat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4800" y="1230790"/>
            <a:ext cx="1752600" cy="1432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92636384"/>
              </p:ext>
            </p:extLst>
          </p:nvPr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49886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altLang="ko-KR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en-US" altLang="ko-KR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4</a:t>
            </a:fld>
            <a:endParaRPr kumimoji="1" lang="en-US" altLang="ko-KR" sz="1400" b="1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6200" y="153834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Reasons for R&amp;D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모서리가 둥근 직사각형 17"/>
          <p:cNvSpPr/>
          <p:nvPr/>
        </p:nvSpPr>
        <p:spPr bwMode="auto">
          <a:xfrm>
            <a:off x="228600" y="1071265"/>
            <a:ext cx="9329210" cy="5024735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30000"/>
              </a:lnSpc>
              <a:defRPr/>
            </a:pPr>
            <a:r>
              <a:rPr lang="en-US" altLang="ko-KR" sz="1800" b="1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        </a:t>
            </a:r>
            <a:r>
              <a:rPr lang="en-US" altLang="ko-KR" sz="1800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 </a:t>
            </a:r>
            <a:endParaRPr lang="en-US" altLang="ko-KR" sz="1800">
              <a:solidFill>
                <a:srgbClr val="4F81BD">
                  <a:lumMod val="50000"/>
                </a:srgbClr>
              </a:solidFill>
              <a:latin typeface="맑은 고딕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8600" y="1387019"/>
            <a:ext cx="917681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</a:rPr>
              <a:t>There are local luminance discrepancies between views caused by:</a:t>
            </a:r>
            <a:endParaRPr lang="en-US" sz="2000" dirty="0">
              <a:solidFill>
                <a:srgbClr val="0000FF"/>
              </a:solidFill>
              <a:latin typeface="Arial Narrow" pitchFamily="34" charset="0"/>
              <a:cs typeface="Arial" pitchFamily="34" charset="0"/>
            </a:endParaRPr>
          </a:p>
          <a:p>
            <a:pPr marL="879333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Local reflections of 3D objects &amp; complex illumination conditions</a:t>
            </a:r>
          </a:p>
          <a:p>
            <a:pPr marL="879333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Automatic Gain Control and W/B techniques in video cameras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</a:rPr>
              <a:t>No special tools are existed in 3D-ATM to cope with this phenomenon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</a:rPr>
              <a:t>Its reasonable to make </a:t>
            </a:r>
            <a:r>
              <a:rPr lang="en-US" sz="2000" dirty="0">
                <a:solidFill>
                  <a:srgbClr val="0000FF"/>
                </a:solidFill>
                <a:latin typeface="Arial Narrow" pitchFamily="34" charset="0"/>
                <a:cs typeface="Arial" pitchFamily="34" charset="0"/>
              </a:rPr>
              <a:t>“in-loop” l</a:t>
            </a:r>
            <a:r>
              <a:rPr lang="en-US" sz="2000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</a:rPr>
              <a:t>ocal luminance compensation</a:t>
            </a:r>
            <a:endParaRPr lang="en-US" sz="2000" dirty="0">
              <a:solidFill>
                <a:srgbClr val="0000FF"/>
              </a:solidFill>
              <a:latin typeface="Arial Narrow" pitchFamily="34" charset="0"/>
              <a:cs typeface="Arial" pitchFamily="34" charset="0"/>
            </a:endParaRP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</a:rPr>
              <a:t>The following components are to be developed or modified: </a:t>
            </a:r>
            <a:endParaRPr lang="en-US" sz="2000" dirty="0">
              <a:solidFill>
                <a:srgbClr val="0000FF"/>
              </a:solidFill>
              <a:latin typeface="Arial Narrow" pitchFamily="34" charset="0"/>
              <a:cs typeface="Arial" pitchFamily="34" charset="0"/>
            </a:endParaRPr>
          </a:p>
          <a:p>
            <a:pPr marL="879333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An algorithm of adaptive luminance compensation</a:t>
            </a:r>
          </a:p>
          <a:p>
            <a:pPr marL="879333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Motion estimation procedure that should be stable to luminance mismatches</a:t>
            </a:r>
          </a:p>
          <a:p>
            <a:pPr marL="879333" lvl="1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Signaling mechanism</a:t>
            </a:r>
            <a:endParaRPr lang="en-US" sz="2000" dirty="0">
              <a:latin typeface="Arial Narrow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766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Box 74"/>
          <p:cNvSpPr txBox="1"/>
          <p:nvPr/>
        </p:nvSpPr>
        <p:spPr>
          <a:xfrm>
            <a:off x="4724400" y="2895600"/>
            <a:ext cx="4876800" cy="3505200"/>
          </a:xfrm>
          <a:prstGeom prst="rect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txBody>
          <a:bodyPr wrap="square" rtlCol="0" anchor="t">
            <a:normAutofit/>
          </a:bodyPr>
          <a:lstStyle/>
          <a:p>
            <a:pPr algn="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Proposed Block Prediction Unit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4724400" y="990600"/>
            <a:ext cx="4876800" cy="1524000"/>
          </a:xfrm>
          <a:prstGeom prst="rect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txBody>
          <a:bodyPr wrap="square" rtlCol="0" anchor="t">
            <a:normAutofit/>
          </a:bodyPr>
          <a:lstStyle/>
          <a:p>
            <a:pPr algn="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Motion Estimation Unit</a:t>
            </a: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55700" y="4563530"/>
            <a:ext cx="292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34236184"/>
              </p:ext>
            </p:extLst>
          </p:nvPr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152619" name="Image" r:id="rId5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altLang="ko-KR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en-US" altLang="ko-KR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5</a:t>
            </a:fld>
            <a:endParaRPr kumimoji="1" lang="en-US" altLang="ko-KR" sz="1400" b="1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4711700" y="546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6200" y="153834"/>
            <a:ext cx="960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Structure of adaptive luminance compensation tool (Encoder)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6800" y="3200400"/>
            <a:ext cx="4571999" cy="533400"/>
          </a:xfrm>
          <a:prstGeom prst="rect">
            <a:avLst/>
          </a:prstGeom>
          <a:solidFill>
            <a:srgbClr val="00B05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 lnSpcReduction="10000"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Templates Extractor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(Decoded &amp; Reference Templates)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600200" y="4216400"/>
            <a:ext cx="205740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Interview reference frame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-76200" y="4487330"/>
            <a:ext cx="1246910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Decoded template area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971801" y="5389030"/>
            <a:ext cx="1095374" cy="762000"/>
          </a:xfrm>
          <a:prstGeom prst="rect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40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706625" y="5395570"/>
            <a:ext cx="266700" cy="421958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40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984500" y="5173130"/>
            <a:ext cx="533400" cy="210979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15875">
            <a:solidFill>
              <a:schemeClr val="tx1"/>
            </a:solidFill>
          </a:ln>
        </p:spPr>
        <p:txBody>
          <a:bodyPr wrap="square" rtlCol="0" anchor="ctr">
            <a:normAutofit fontScale="62500" lnSpcReduction="20000"/>
          </a:bodyPr>
          <a:lstStyle/>
          <a:p>
            <a:pPr algn="ctr"/>
            <a:endParaRPr lang="en-US" sz="1400" smtClean="0"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12837" y="2667000"/>
            <a:ext cx="292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TextBox 42"/>
          <p:cNvSpPr txBox="1"/>
          <p:nvPr/>
        </p:nvSpPr>
        <p:spPr>
          <a:xfrm>
            <a:off x="1689100" y="6180664"/>
            <a:ext cx="205740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Already decoded  frame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990600" y="4792130"/>
            <a:ext cx="243840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-38100" y="5401730"/>
            <a:ext cx="1246910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Not decoded pixels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914400" y="5706530"/>
            <a:ext cx="259080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17070" y="787400"/>
            <a:ext cx="292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TextBox 66"/>
          <p:cNvSpPr txBox="1"/>
          <p:nvPr/>
        </p:nvSpPr>
        <p:spPr>
          <a:xfrm>
            <a:off x="2937404" y="1612900"/>
            <a:ext cx="1095374" cy="762000"/>
          </a:xfrm>
          <a:prstGeom prst="rect">
            <a:avLst/>
          </a:prstGeom>
          <a:solidFill>
            <a:schemeClr val="accent3">
              <a:lumMod val="20000"/>
              <a:lumOff val="80000"/>
              <a:alpha val="27000"/>
            </a:schemeClr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40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933701" y="1612900"/>
            <a:ext cx="380999" cy="381000"/>
          </a:xfrm>
          <a:prstGeom prst="rect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40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0800" y="1168400"/>
            <a:ext cx="914400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Encoded block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762000" y="1473200"/>
            <a:ext cx="25146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416800" y="1803400"/>
            <a:ext cx="2008909" cy="6096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Motion Vector Prediction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4874491" y="1803399"/>
            <a:ext cx="1856509" cy="609601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 anchor="ctr">
            <a:normAutofit fontScale="85000" lnSpcReduction="10000"/>
          </a:bodyPr>
          <a:lstStyle/>
          <a:p>
            <a:pPr algn="ctr"/>
            <a:r>
              <a:rPr lang="en-US" sz="1900" b="1" dirty="0" smtClean="0">
                <a:latin typeface="Arial Narrow" pitchFamily="34" charset="0"/>
                <a:cs typeface="Arial" pitchFamily="34" charset="0"/>
              </a:rPr>
              <a:t>Fast Full Search</a:t>
            </a:r>
          </a:p>
          <a:p>
            <a:pPr algn="ctr"/>
            <a:r>
              <a:rPr lang="en-US" sz="1600" b="1" dirty="0" smtClean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(Limited Search Range)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927601" y="1066800"/>
            <a:ext cx="1778000" cy="457200"/>
          </a:xfrm>
          <a:prstGeom prst="rect">
            <a:avLst/>
          </a:prstGeom>
          <a:solidFill>
            <a:srgbClr val="00B05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Distortion Criterion</a:t>
            </a:r>
          </a:p>
        </p:txBody>
      </p:sp>
      <p:sp>
        <p:nvSpPr>
          <p:cNvPr id="79" name="Right Arrow 83"/>
          <p:cNvSpPr/>
          <p:nvPr/>
        </p:nvSpPr>
        <p:spPr>
          <a:xfrm rot="10800000">
            <a:off x="6731000" y="1930400"/>
            <a:ext cx="6846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2560637" y="3581400"/>
            <a:ext cx="380999" cy="381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40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344737" y="3597275"/>
            <a:ext cx="209550" cy="365125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40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560637" y="3352800"/>
            <a:ext cx="381000" cy="2286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15875">
            <a:solidFill>
              <a:schemeClr val="tx1"/>
            </a:solidFill>
          </a:ln>
        </p:spPr>
        <p:txBody>
          <a:bodyPr wrap="square" rtlCol="0" anchor="ctr">
            <a:normAutofit fontScale="77500" lnSpcReduction="20000"/>
          </a:bodyPr>
          <a:lstStyle/>
          <a:p>
            <a:pPr algn="ctr"/>
            <a:endParaRPr lang="en-US" sz="140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-103910" y="3515380"/>
            <a:ext cx="1246910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Reference block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719137" y="3810000"/>
            <a:ext cx="2133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-78510" y="2743200"/>
            <a:ext cx="1246910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Reference template area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795337" y="3200400"/>
            <a:ext cx="19812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5943600" y="3903130"/>
            <a:ext cx="2590800" cy="533400"/>
          </a:xfrm>
          <a:prstGeom prst="rect">
            <a:avLst/>
          </a:prstGeom>
          <a:solidFill>
            <a:srgbClr val="00B05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Threshold Outliers Cut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5105400" y="4584700"/>
            <a:ext cx="1828800" cy="533400"/>
          </a:xfrm>
          <a:prstGeom prst="rect">
            <a:avLst/>
          </a:prstGeom>
          <a:solidFill>
            <a:srgbClr val="00B05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 lnSpcReduction="10000"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Reference Template Accumulator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7467600" y="4584700"/>
            <a:ext cx="1828800" cy="533400"/>
          </a:xfrm>
          <a:prstGeom prst="rect">
            <a:avLst/>
          </a:prstGeom>
          <a:solidFill>
            <a:srgbClr val="00B05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 lnSpcReduction="10000"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Decoded Template Accumulator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5105400" y="5270500"/>
            <a:ext cx="4191000" cy="304800"/>
          </a:xfrm>
          <a:prstGeom prst="rect">
            <a:avLst/>
          </a:prstGeom>
          <a:solidFill>
            <a:srgbClr val="00B05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 fontScale="92500" lnSpcReduction="10000"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Correction Factor Calculator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105400" y="5740401"/>
            <a:ext cx="4191000" cy="381000"/>
          </a:xfrm>
          <a:prstGeom prst="rect">
            <a:avLst/>
          </a:prstGeom>
          <a:solidFill>
            <a:srgbClr val="00B05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Reference Block Corrector</a:t>
            </a:r>
          </a:p>
        </p:txBody>
      </p:sp>
      <p:sp>
        <p:nvSpPr>
          <p:cNvPr id="96" name="Right Arrow 83"/>
          <p:cNvSpPr/>
          <p:nvPr/>
        </p:nvSpPr>
        <p:spPr>
          <a:xfrm rot="5400000">
            <a:off x="5623560" y="2529840"/>
            <a:ext cx="381000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ight Arrow 83"/>
          <p:cNvSpPr/>
          <p:nvPr/>
        </p:nvSpPr>
        <p:spPr>
          <a:xfrm rot="5400000">
            <a:off x="8251776" y="2522904"/>
            <a:ext cx="3671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ight Arrow 83"/>
          <p:cNvSpPr/>
          <p:nvPr/>
        </p:nvSpPr>
        <p:spPr>
          <a:xfrm rot="5400000">
            <a:off x="7179896" y="3641676"/>
            <a:ext cx="1639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ight Arrow 83"/>
          <p:cNvSpPr/>
          <p:nvPr/>
        </p:nvSpPr>
        <p:spPr>
          <a:xfrm rot="5400000">
            <a:off x="5681296" y="1495376"/>
            <a:ext cx="2655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/>
          <p:cNvSpPr txBox="1"/>
          <p:nvPr/>
        </p:nvSpPr>
        <p:spPr>
          <a:xfrm>
            <a:off x="1689100" y="2362200"/>
            <a:ext cx="205740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Encoded frame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129" name="Elbow Connector 128"/>
          <p:cNvCxnSpPr/>
          <p:nvPr/>
        </p:nvCxnSpPr>
        <p:spPr>
          <a:xfrm flipV="1">
            <a:off x="4038600" y="1524000"/>
            <a:ext cx="685800" cy="1638300"/>
          </a:xfrm>
          <a:prstGeom prst="bentConnector3">
            <a:avLst>
              <a:gd name="adj1" fmla="val 62114"/>
            </a:avLst>
          </a:prstGeom>
          <a:ln w="50800" cap="flat">
            <a:solidFill>
              <a:schemeClr val="tx1">
                <a:lumMod val="75000"/>
                <a:lumOff val="25000"/>
              </a:schemeClr>
            </a:solidFill>
            <a:bevel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/>
          <p:nvPr/>
        </p:nvCxnSpPr>
        <p:spPr>
          <a:xfrm>
            <a:off x="4042833" y="1143000"/>
            <a:ext cx="681567" cy="241300"/>
          </a:xfrm>
          <a:prstGeom prst="bentConnector3">
            <a:avLst>
              <a:gd name="adj1" fmla="val 62733"/>
            </a:avLst>
          </a:prstGeom>
          <a:ln w="50800" cap="flat">
            <a:solidFill>
              <a:schemeClr val="tx1">
                <a:lumMod val="75000"/>
                <a:lumOff val="25000"/>
              </a:schemeClr>
            </a:solidFill>
            <a:bevel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Elbow Connector 138"/>
          <p:cNvCxnSpPr/>
          <p:nvPr/>
        </p:nvCxnSpPr>
        <p:spPr>
          <a:xfrm>
            <a:off x="4038600" y="3213100"/>
            <a:ext cx="838200" cy="215900"/>
          </a:xfrm>
          <a:prstGeom prst="bentConnector3">
            <a:avLst>
              <a:gd name="adj1" fmla="val 50000"/>
            </a:avLst>
          </a:prstGeom>
          <a:ln w="50800" cap="flat">
            <a:solidFill>
              <a:schemeClr val="tx1">
                <a:lumMod val="75000"/>
                <a:lumOff val="25000"/>
              </a:schemeClr>
            </a:solidFill>
            <a:bevel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Elbow Connector 144"/>
          <p:cNvCxnSpPr/>
          <p:nvPr/>
        </p:nvCxnSpPr>
        <p:spPr>
          <a:xfrm flipV="1">
            <a:off x="4081463" y="3581400"/>
            <a:ext cx="795337" cy="1680630"/>
          </a:xfrm>
          <a:prstGeom prst="bentConnector3">
            <a:avLst>
              <a:gd name="adj1" fmla="val 50000"/>
            </a:avLst>
          </a:prstGeom>
          <a:ln w="50800" cap="flat">
            <a:solidFill>
              <a:schemeClr val="tx1">
                <a:lumMod val="75000"/>
                <a:lumOff val="25000"/>
              </a:schemeClr>
            </a:solidFill>
            <a:bevel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/>
          <p:cNvSpPr txBox="1"/>
          <p:nvPr/>
        </p:nvSpPr>
        <p:spPr>
          <a:xfrm>
            <a:off x="6019800" y="2514600"/>
            <a:ext cx="205740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MV for P-modes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8686800" y="2514600"/>
            <a:ext cx="99060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MV for Skip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57" name="Right Arrow 83"/>
          <p:cNvSpPr/>
          <p:nvPr/>
        </p:nvSpPr>
        <p:spPr>
          <a:xfrm rot="5400000">
            <a:off x="6265496" y="4327476"/>
            <a:ext cx="1639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ight Arrow 83"/>
          <p:cNvSpPr/>
          <p:nvPr/>
        </p:nvSpPr>
        <p:spPr>
          <a:xfrm rot="5400000">
            <a:off x="8048575" y="4327476"/>
            <a:ext cx="1639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ight Arrow 83"/>
          <p:cNvSpPr/>
          <p:nvPr/>
        </p:nvSpPr>
        <p:spPr>
          <a:xfrm rot="5400000">
            <a:off x="8353376" y="5024804"/>
            <a:ext cx="1639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ight Arrow 83"/>
          <p:cNvSpPr/>
          <p:nvPr/>
        </p:nvSpPr>
        <p:spPr>
          <a:xfrm rot="5400000">
            <a:off x="5991176" y="5013276"/>
            <a:ext cx="1639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ight Arrow 83"/>
          <p:cNvSpPr/>
          <p:nvPr/>
        </p:nvSpPr>
        <p:spPr>
          <a:xfrm rot="5400000">
            <a:off x="7108775" y="5483174"/>
            <a:ext cx="1639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ight Arrow 83"/>
          <p:cNvSpPr/>
          <p:nvPr/>
        </p:nvSpPr>
        <p:spPr>
          <a:xfrm rot="5400000">
            <a:off x="7134176" y="6016577"/>
            <a:ext cx="163928" cy="350520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914400"/>
            <a:ext cx="3973809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3733800"/>
            <a:ext cx="3973809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53086" name="Image" r:id="rId5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6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Adaptive luminance estimation &amp; compensation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Rounded Rectangle 60"/>
          <p:cNvSpPr/>
          <p:nvPr/>
        </p:nvSpPr>
        <p:spPr bwMode="auto">
          <a:xfrm>
            <a:off x="152400" y="917104"/>
            <a:ext cx="4096072" cy="2664296"/>
          </a:xfrm>
          <a:prstGeom prst="roundRect">
            <a:avLst/>
          </a:prstGeom>
          <a:noFill/>
          <a:ln w="12700"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54000" tIns="46800" rIns="54000" bIns="46800" numCol="1" rtlCol="0" anchor="b" anchorCtr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1" fontAlgn="base" latinLnBrk="1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Ref. Frame </a:t>
            </a:r>
          </a:p>
        </p:txBody>
      </p:sp>
      <p:graphicFrame>
        <p:nvGraphicFramePr>
          <p:cNvPr id="62" name="Table 61"/>
          <p:cNvGraphicFramePr>
            <a:graphicFrameLocks noGrp="1"/>
          </p:cNvGraphicFramePr>
          <p:nvPr/>
        </p:nvGraphicFramePr>
        <p:xfrm>
          <a:off x="2435696" y="4947260"/>
          <a:ext cx="1512168" cy="1152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8042"/>
                <a:gridCol w="378042"/>
                <a:gridCol w="378042"/>
                <a:gridCol w="378042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A00</a:t>
                      </a:r>
                      <a:endParaRPr lang="ru-RU" sz="1200" i="1" dirty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A01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A02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A03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A10</a:t>
                      </a:r>
                      <a:endParaRPr lang="ru-RU" sz="1200" i="1" dirty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A11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A12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A13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A20</a:t>
                      </a:r>
                      <a:endParaRPr lang="ru-RU" sz="1200" i="1" dirty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A21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A22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A23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A30</a:t>
                      </a:r>
                      <a:endParaRPr lang="ru-RU" sz="1200" i="1" dirty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A31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A32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A33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3" name="Table 62"/>
          <p:cNvGraphicFramePr>
            <a:graphicFrameLocks noGrp="1"/>
          </p:cNvGraphicFramePr>
          <p:nvPr/>
        </p:nvGraphicFramePr>
        <p:xfrm>
          <a:off x="1749388" y="2060848"/>
          <a:ext cx="1512168" cy="1152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8042"/>
                <a:gridCol w="378042"/>
                <a:gridCol w="378042"/>
                <a:gridCol w="378042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R00</a:t>
                      </a:r>
                      <a:endParaRPr lang="ru-RU" sz="1200" i="1" dirty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R01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R02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R03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R10</a:t>
                      </a:r>
                      <a:endParaRPr lang="ru-RU" sz="1200" i="1" dirty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R11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R12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R13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R20</a:t>
                      </a:r>
                      <a:endParaRPr lang="ru-RU" sz="1200" i="1" dirty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R21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R22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R23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R30</a:t>
                      </a:r>
                      <a:endParaRPr lang="ru-RU" sz="1200" i="1" dirty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R31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R32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R33</a:t>
                      </a:r>
                      <a:endParaRPr lang="ru-RU" sz="1200" i="1" dirty="0" smtClean="0"/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4" name="Table 63"/>
          <p:cNvGraphicFramePr>
            <a:graphicFrameLocks noGrp="1"/>
          </p:cNvGraphicFramePr>
          <p:nvPr/>
        </p:nvGraphicFramePr>
        <p:xfrm>
          <a:off x="848308" y="2048272"/>
          <a:ext cx="756084" cy="1152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8042"/>
                <a:gridCol w="378042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0</a:t>
                      </a:r>
                      <a:endParaRPr lang="ru-RU" sz="1200" dirty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4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1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5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2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6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3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7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5" name="Table 64"/>
          <p:cNvGraphicFramePr>
            <a:graphicFrameLocks noGrp="1"/>
          </p:cNvGraphicFramePr>
          <p:nvPr/>
        </p:nvGraphicFramePr>
        <p:xfrm>
          <a:off x="1764432" y="1405136"/>
          <a:ext cx="1512168" cy="576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8042"/>
                <a:gridCol w="378042"/>
                <a:gridCol w="378042"/>
                <a:gridCol w="378042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8</a:t>
                      </a:r>
                      <a:endParaRPr lang="ru-RU" sz="1200" dirty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9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10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11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12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13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14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</a:rPr>
                        <a:t>R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</a:rPr>
                        <a:t>15</a:t>
                      </a:r>
                      <a:endParaRPr lang="ru-RU" sz="12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/>
        </p:nvGraphicFramePr>
        <p:xfrm>
          <a:off x="1600200" y="4941168"/>
          <a:ext cx="756084" cy="1152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8042"/>
                <a:gridCol w="378042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0</a:t>
                      </a:r>
                      <a:endParaRPr lang="ru-RU" sz="1200" dirty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4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1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5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2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6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3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7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7" name="Table 66"/>
          <p:cNvGraphicFramePr>
            <a:graphicFrameLocks noGrp="1"/>
          </p:cNvGraphicFramePr>
          <p:nvPr/>
        </p:nvGraphicFramePr>
        <p:xfrm>
          <a:off x="2449996" y="4293096"/>
          <a:ext cx="1512168" cy="576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8042"/>
                <a:gridCol w="378042"/>
                <a:gridCol w="378042"/>
                <a:gridCol w="378042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8</a:t>
                      </a:r>
                      <a:endParaRPr lang="ru-RU" sz="1200" dirty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9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10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11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RD</a:t>
                      </a: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2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13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14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t</a:t>
                      </a:r>
                      <a:r>
                        <a:rPr lang="en-US" sz="1200" baseline="3000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D</a:t>
                      </a:r>
                      <a:r>
                        <a:rPr lang="en-US" sz="1200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15</a:t>
                      </a:r>
                      <a:endParaRPr lang="ru-RU" sz="1200" dirty="0" smtClean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99"/>
                    </a:solidFill>
                  </a:tcPr>
                </a:tc>
              </a:tr>
            </a:tbl>
          </a:graphicData>
        </a:graphic>
      </p:graphicFrame>
      <p:cxnSp>
        <p:nvCxnSpPr>
          <p:cNvPr id="68" name="Straight Arrow Connector 67"/>
          <p:cNvCxnSpPr/>
          <p:nvPr/>
        </p:nvCxnSpPr>
        <p:spPr bwMode="auto">
          <a:xfrm flipH="1" flipV="1">
            <a:off x="1749388" y="2071998"/>
            <a:ext cx="720080" cy="287526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2" name="Rectangle 71"/>
          <p:cNvSpPr/>
          <p:nvPr/>
        </p:nvSpPr>
        <p:spPr>
          <a:xfrm>
            <a:off x="673520" y="4114800"/>
            <a:ext cx="14600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400" i="0" dirty="0" smtClean="0">
                <a:latin typeface="Arial Narrow" pitchFamily="34" charset="0"/>
                <a:ea typeface="바탕"/>
                <a:cs typeface="Arial" pitchFamily="34" charset="0"/>
              </a:rPr>
              <a:t>Decoded </a:t>
            </a:r>
          </a:p>
          <a:p>
            <a:pPr algn="r"/>
            <a:r>
              <a:rPr lang="ru-RU" altLang="ko-KR" sz="1400" dirty="0" err="1">
                <a:latin typeface="Arial Narrow" pitchFamily="34" charset="0"/>
                <a:ea typeface="바탕"/>
                <a:cs typeface="Arial" pitchFamily="34" charset="0"/>
              </a:rPr>
              <a:t>T</a:t>
            </a:r>
            <a:r>
              <a:rPr lang="ru-RU" altLang="ko-KR" sz="1400" i="0" dirty="0" err="1" smtClean="0">
                <a:latin typeface="Arial Narrow" pitchFamily="34" charset="0"/>
                <a:ea typeface="바탕"/>
                <a:cs typeface="Arial" pitchFamily="34" charset="0"/>
              </a:rPr>
              <a:t>emplate</a:t>
            </a:r>
            <a:endParaRPr lang="en-US" sz="1400" dirty="0">
              <a:latin typeface="Arial Narrow" pitchFamily="34" charset="0"/>
            </a:endParaRPr>
          </a:p>
        </p:txBody>
      </p:sp>
      <p:cxnSp>
        <p:nvCxnSpPr>
          <p:cNvPr id="73" name="Straight Arrow Connector 72"/>
          <p:cNvCxnSpPr/>
          <p:nvPr/>
        </p:nvCxnSpPr>
        <p:spPr bwMode="auto">
          <a:xfrm flipV="1">
            <a:off x="1715616" y="4657712"/>
            <a:ext cx="0" cy="248772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oval" w="med" len="med"/>
            <a:tailEnd type="oval"/>
          </a:ln>
          <a:effectLst/>
        </p:spPr>
      </p:cxnSp>
      <p:cxnSp>
        <p:nvCxnSpPr>
          <p:cNvPr id="75" name="Straight Arrow Connector 74"/>
          <p:cNvCxnSpPr/>
          <p:nvPr/>
        </p:nvCxnSpPr>
        <p:spPr bwMode="auto">
          <a:xfrm flipV="1">
            <a:off x="1219200" y="1872790"/>
            <a:ext cx="0" cy="18461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oval" w="med" len="med"/>
            <a:tailEnd type="oval"/>
          </a:ln>
          <a:effectLst/>
        </p:spPr>
      </p:cxnSp>
      <p:cxnSp>
        <p:nvCxnSpPr>
          <p:cNvPr id="76" name="Straight Arrow Connector 75"/>
          <p:cNvCxnSpPr/>
          <p:nvPr/>
        </p:nvCxnSpPr>
        <p:spPr bwMode="auto">
          <a:xfrm>
            <a:off x="1608584" y="1676400"/>
            <a:ext cx="144016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oval" w="med" len="med"/>
            <a:tailEnd type="oval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>
            <a:off x="2130308" y="4495800"/>
            <a:ext cx="30480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oval" w="med" len="med"/>
            <a:tailEnd type="oval"/>
          </a:ln>
          <a:effectLst/>
        </p:spPr>
      </p:cxnSp>
      <p:sp>
        <p:nvSpPr>
          <p:cNvPr id="82" name="Rectangle 81"/>
          <p:cNvSpPr/>
          <p:nvPr/>
        </p:nvSpPr>
        <p:spPr>
          <a:xfrm>
            <a:off x="304800" y="1295400"/>
            <a:ext cx="1257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 smtClean="0">
                <a:latin typeface="Arial Narrow" pitchFamily="34" charset="0"/>
              </a:rPr>
              <a:t>Reference</a:t>
            </a:r>
          </a:p>
          <a:p>
            <a:pPr algn="r"/>
            <a:r>
              <a:rPr lang="ru-RU" sz="1400" dirty="0" err="1">
                <a:latin typeface="Arial Narrow" pitchFamily="34" charset="0"/>
              </a:rPr>
              <a:t>T</a:t>
            </a:r>
            <a:r>
              <a:rPr lang="ru-RU" sz="1400" dirty="0" err="1" smtClean="0">
                <a:latin typeface="Arial Narrow" pitchFamily="34" charset="0"/>
              </a:rPr>
              <a:t>emplate</a:t>
            </a:r>
            <a:endParaRPr lang="en-US" sz="1400" dirty="0">
              <a:latin typeface="Arial Narrow" pitchFamily="34" charset="0"/>
            </a:endParaRPr>
          </a:p>
        </p:txBody>
      </p:sp>
      <p:sp>
        <p:nvSpPr>
          <p:cNvPr id="84" name="Rounded Rectangle 83"/>
          <p:cNvSpPr/>
          <p:nvPr/>
        </p:nvSpPr>
        <p:spPr bwMode="auto">
          <a:xfrm>
            <a:off x="304800" y="3581400"/>
            <a:ext cx="4096072" cy="2664296"/>
          </a:xfrm>
          <a:prstGeom prst="roundRect">
            <a:avLst/>
          </a:prstGeom>
          <a:noFill/>
          <a:ln w="12700"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54000" tIns="46800" rIns="54000" bIns="46800" numCol="1" rtlCol="0" anchor="b" anchorCtr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1" fontAlgn="base" latinLnBrk="1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Encoded</a:t>
            </a:r>
          </a:p>
          <a:p>
            <a:pPr marL="0" marR="0" indent="0" defTabSz="914400" rtl="0" eaLnBrk="1" fontAlgn="base" latinLnBrk="1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Frame 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591050" y="838200"/>
            <a:ext cx="5029200" cy="3048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MV Estimation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591050" y="1295400"/>
            <a:ext cx="1600200" cy="6096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Reference </a:t>
            </a:r>
            <a:r>
              <a:rPr lang="ru-RU" sz="1400" b="1" dirty="0" err="1" smtClean="0">
                <a:latin typeface="Arial Narrow" pitchFamily="34" charset="0"/>
                <a:cs typeface="Arial" pitchFamily="34" charset="0"/>
              </a:rPr>
              <a:t>Template</a:t>
            </a:r>
            <a:r>
              <a:rPr lang="ru-RU" sz="1400" b="1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Extractor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572250" y="1295400"/>
            <a:ext cx="1447800" cy="6096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ctr">
            <a:normAutofit fontScale="92500"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Decoded </a:t>
            </a:r>
            <a:r>
              <a:rPr lang="ru-RU" sz="1400" b="1" dirty="0" err="1" smtClean="0">
                <a:latin typeface="Arial Narrow" pitchFamily="34" charset="0"/>
                <a:cs typeface="Arial" pitchFamily="34" charset="0"/>
              </a:rPr>
              <a:t>Template</a:t>
            </a:r>
            <a:r>
              <a:rPr lang="ru-RU" sz="1400" b="1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Extractor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8172450" y="1295400"/>
            <a:ext cx="1447800" cy="6096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Reference block Selection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4495800" y="2057400"/>
            <a:ext cx="5257800" cy="17526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t">
            <a:normAutofit/>
          </a:bodyPr>
          <a:lstStyle/>
          <a:p>
            <a:pPr algn="ctr"/>
            <a:endParaRPr lang="en-US" sz="1400" b="1" dirty="0" smtClean="0">
              <a:latin typeface="Arial Narrow" pitchFamily="34" charset="0"/>
              <a:cs typeface="Arial" pitchFamily="34" charset="0"/>
            </a:endParaRPr>
          </a:p>
          <a:p>
            <a:pPr algn="ctr"/>
            <a:endParaRPr lang="en-US" sz="14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2" name="Right Arrow 91"/>
          <p:cNvSpPr/>
          <p:nvPr/>
        </p:nvSpPr>
        <p:spPr>
          <a:xfrm rot="5400000">
            <a:off x="5481066" y="1853184"/>
            <a:ext cx="152400" cy="256032"/>
          </a:xfrm>
          <a:prstGeom prst="rightArrow">
            <a:avLst>
              <a:gd name="adj1" fmla="val 46855"/>
              <a:gd name="adj2" fmla="val 50000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ight Arrow 92"/>
          <p:cNvSpPr/>
          <p:nvPr/>
        </p:nvSpPr>
        <p:spPr>
          <a:xfrm rot="5400000">
            <a:off x="7206234" y="1853184"/>
            <a:ext cx="152400" cy="256032"/>
          </a:xfrm>
          <a:prstGeom prst="rightArrow">
            <a:avLst>
              <a:gd name="adj1" fmla="val 46855"/>
              <a:gd name="adj2" fmla="val 50000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ight Arrow 93"/>
          <p:cNvSpPr/>
          <p:nvPr/>
        </p:nvSpPr>
        <p:spPr>
          <a:xfrm rot="5400000">
            <a:off x="8833866" y="1853184"/>
            <a:ext cx="152400" cy="256032"/>
          </a:xfrm>
          <a:prstGeom prst="rightArrow">
            <a:avLst>
              <a:gd name="adj1" fmla="val 46855"/>
              <a:gd name="adj2" fmla="val 50000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ight Arrow 94"/>
          <p:cNvSpPr/>
          <p:nvPr/>
        </p:nvSpPr>
        <p:spPr>
          <a:xfrm rot="5400000">
            <a:off x="5529834" y="1091184"/>
            <a:ext cx="152400" cy="256032"/>
          </a:xfrm>
          <a:prstGeom prst="rightArrow">
            <a:avLst>
              <a:gd name="adj1" fmla="val 46855"/>
              <a:gd name="adj2" fmla="val 50000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ight Arrow 95"/>
          <p:cNvSpPr/>
          <p:nvPr/>
        </p:nvSpPr>
        <p:spPr>
          <a:xfrm rot="5400000">
            <a:off x="8833866" y="1091184"/>
            <a:ext cx="152400" cy="256032"/>
          </a:xfrm>
          <a:prstGeom prst="rightArrow">
            <a:avLst>
              <a:gd name="adj1" fmla="val 46855"/>
              <a:gd name="adj2" fmla="val 50000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3405467" y="1371600"/>
            <a:ext cx="861733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Template</a:t>
            </a:r>
          </a:p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 Width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" name="Левая фигурная скобка 1"/>
          <p:cNvSpPr/>
          <p:nvPr/>
        </p:nvSpPr>
        <p:spPr>
          <a:xfrm rot="10800000">
            <a:off x="3303900" y="1392376"/>
            <a:ext cx="201300" cy="55743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1447800" y="3426023"/>
            <a:ext cx="1959601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Vector (</a:t>
            </a:r>
            <a:r>
              <a:rPr lang="en-US" sz="1400" b="1" dirty="0" err="1" smtClean="0">
                <a:latin typeface="Arial Narrow" pitchFamily="34" charset="0"/>
                <a:cs typeface="Arial" pitchFamily="34" charset="0"/>
              </a:rPr>
              <a:t>Dx,Dy</a:t>
            </a:r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)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086600" y="2362200"/>
            <a:ext cx="2514600" cy="1362075"/>
          </a:xfrm>
          <a:prstGeom prst="rect">
            <a:avLst/>
          </a:prstGeom>
          <a:solidFill>
            <a:schemeClr val="accent3">
              <a:lumMod val="60000"/>
              <a:lumOff val="40000"/>
              <a:alpha val="35000"/>
            </a:schemeClr>
          </a:solidFill>
          <a:ln w="9525">
            <a:noFill/>
          </a:ln>
        </p:spPr>
        <p:txBody>
          <a:bodyPr wrap="square" rtlCol="0" anchor="t">
            <a:norm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Outliers Cut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495800" y="3962400"/>
            <a:ext cx="5257800" cy="16002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t">
            <a:normAutofit/>
          </a:bodyPr>
          <a:lstStyle/>
          <a:p>
            <a:pPr algn="ctr"/>
            <a:endParaRPr lang="en-US" sz="1400" b="1" dirty="0" smtClean="0">
              <a:latin typeface="Arial Narrow" pitchFamily="34" charset="0"/>
              <a:cs typeface="Arial" pitchFamily="34" charset="0"/>
            </a:endParaRPr>
          </a:p>
          <a:p>
            <a:pPr algn="ctr"/>
            <a:endParaRPr lang="en-US" sz="14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00601" y="2362200"/>
            <a:ext cx="2209800" cy="1371600"/>
          </a:xfrm>
          <a:prstGeom prst="rect">
            <a:avLst/>
          </a:prstGeom>
          <a:solidFill>
            <a:schemeClr val="accent3">
              <a:lumMod val="60000"/>
              <a:lumOff val="40000"/>
              <a:alpha val="35000"/>
            </a:schemeClr>
          </a:solidFill>
          <a:ln w="9525">
            <a:noFill/>
          </a:ln>
        </p:spPr>
        <p:txBody>
          <a:bodyPr wrap="square" rtlCol="0" anchor="t">
            <a:norm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Accumulation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210175" y="4183685"/>
            <a:ext cx="4238625" cy="685800"/>
          </a:xfrm>
          <a:prstGeom prst="rect">
            <a:avLst/>
          </a:prstGeom>
          <a:solidFill>
            <a:schemeClr val="accent3">
              <a:lumMod val="60000"/>
              <a:lumOff val="40000"/>
              <a:alpha val="35000"/>
            </a:schemeClr>
          </a:solidFill>
          <a:ln w="9525">
            <a:noFill/>
          </a:ln>
        </p:spPr>
        <p:txBody>
          <a:bodyPr wrap="square" rtlCol="0" anchor="t">
            <a:norm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Early detection of “unit factor” case</a:t>
            </a:r>
          </a:p>
        </p:txBody>
      </p:sp>
      <p:graphicFrame>
        <p:nvGraphicFramePr>
          <p:cNvPr id="17920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14147013"/>
              </p:ext>
            </p:extLst>
          </p:nvPr>
        </p:nvGraphicFramePr>
        <p:xfrm>
          <a:off x="4811713" y="2628900"/>
          <a:ext cx="4795837" cy="1125538"/>
        </p:xfrm>
        <a:graphic>
          <a:graphicData uri="http://schemas.openxmlformats.org/presentationml/2006/ole">
            <p:oleObj spid="_x0000_s253088" name="Формула" r:id="rId6" imgW="2768400" imgH="723600" progId="Equation.3">
              <p:embed/>
            </p:oleObj>
          </a:graphicData>
        </a:graphic>
      </p:graphicFrame>
      <p:graphicFrame>
        <p:nvGraphicFramePr>
          <p:cNvPr id="253092" name="Object 164"/>
          <p:cNvGraphicFramePr>
            <a:graphicFrameLocks noChangeAspect="1"/>
          </p:cNvGraphicFramePr>
          <p:nvPr/>
        </p:nvGraphicFramePr>
        <p:xfrm>
          <a:off x="5229225" y="4495800"/>
          <a:ext cx="3971925" cy="985838"/>
        </p:xfrm>
        <a:graphic>
          <a:graphicData uri="http://schemas.openxmlformats.org/presentationml/2006/ole">
            <p:oleObj spid="_x0000_s253092" name="Формула" r:id="rId7" imgW="2755800" imgH="634680" progId="Equation.3">
              <p:embed/>
            </p:oleObj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4495800" y="5715000"/>
            <a:ext cx="5257800" cy="6858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t">
            <a:norm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Compensation (per each pixel)</a:t>
            </a:r>
          </a:p>
          <a:p>
            <a:pPr algn="ctr"/>
            <a:endParaRPr lang="en-US" sz="1400" b="1" dirty="0" smtClean="0">
              <a:latin typeface="Arial Narrow" pitchFamily="34" charset="0"/>
              <a:cs typeface="Arial" pitchFamily="34" charset="0"/>
            </a:endParaRPr>
          </a:p>
          <a:p>
            <a:pPr algn="ctr"/>
            <a:endParaRPr lang="en-US" sz="1400" b="1" dirty="0" smtClean="0">
              <a:latin typeface="Arial Narrow" pitchFamily="34" charset="0"/>
              <a:cs typeface="Arial" pitchFamily="34" charset="0"/>
            </a:endParaRPr>
          </a:p>
        </p:txBody>
      </p:sp>
      <p:graphicFrame>
        <p:nvGraphicFramePr>
          <p:cNvPr id="253093" name="Object 165"/>
          <p:cNvGraphicFramePr>
            <a:graphicFrameLocks noChangeAspect="1"/>
          </p:cNvGraphicFramePr>
          <p:nvPr/>
        </p:nvGraphicFramePr>
        <p:xfrm>
          <a:off x="5519738" y="5981700"/>
          <a:ext cx="3521075" cy="395287"/>
        </p:xfrm>
        <a:graphic>
          <a:graphicData uri="http://schemas.openxmlformats.org/presentationml/2006/ole">
            <p:oleObj spid="_x0000_s253093" name="Формула" r:id="rId8" imgW="2184120" imgH="253800" progId="Equation.3">
              <p:embed/>
            </p:oleObj>
          </a:graphicData>
        </a:graphic>
      </p:graphicFrame>
      <p:sp>
        <p:nvSpPr>
          <p:cNvPr id="52" name="Right Arrow 51"/>
          <p:cNvSpPr/>
          <p:nvPr/>
        </p:nvSpPr>
        <p:spPr>
          <a:xfrm rot="5400000">
            <a:off x="7062216" y="3758184"/>
            <a:ext cx="152400" cy="256032"/>
          </a:xfrm>
          <a:prstGeom prst="rightArrow">
            <a:avLst>
              <a:gd name="adj1" fmla="val 46855"/>
              <a:gd name="adj2" fmla="val 50000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/>
          <p:cNvSpPr/>
          <p:nvPr/>
        </p:nvSpPr>
        <p:spPr>
          <a:xfrm rot="5400000">
            <a:off x="7034784" y="5510784"/>
            <a:ext cx="152400" cy="256032"/>
          </a:xfrm>
          <a:prstGeom prst="rightArrow">
            <a:avLst>
              <a:gd name="adj1" fmla="val 46855"/>
              <a:gd name="adj2" fmla="val 50000"/>
            </a:avLst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4641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18857253"/>
              </p:ext>
            </p:extLst>
          </p:nvPr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305154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altLang="ko-KR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en-US" altLang="ko-KR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7</a:t>
            </a:fld>
            <a:endParaRPr kumimoji="1" lang="en-US" altLang="ko-KR" sz="1400" b="1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6200" y="153834"/>
            <a:ext cx="960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MVP &amp; reference index derivation for P-Skip with ALC  </a:t>
            </a:r>
          </a:p>
          <a:p>
            <a:endParaRPr 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" name="Flowchart: Decision 26"/>
          <p:cNvSpPr/>
          <p:nvPr/>
        </p:nvSpPr>
        <p:spPr>
          <a:xfrm>
            <a:off x="3048000" y="2400362"/>
            <a:ext cx="3810000" cy="612648"/>
          </a:xfrm>
          <a:prstGeom prst="flowChartDecision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  <a:latin typeface="Arial Narrow" pitchFamily="34" charset="0"/>
              </a:rPr>
              <a:t>mb_alc_skip_flag</a:t>
            </a:r>
            <a:endParaRPr lang="en-US" sz="14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7200" y="3394010"/>
            <a:ext cx="3900055" cy="108429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t">
            <a:normAutofit lnSpcReduction="10000"/>
          </a:bodyPr>
          <a:lstStyle/>
          <a:p>
            <a:pPr marL="342900" indent="-342900">
              <a:buAutoNum type="arabicPeriod"/>
            </a:pPr>
            <a:r>
              <a:rPr lang="en-US" sz="1400" dirty="0" smtClean="0">
                <a:latin typeface="Arial Narrow" pitchFamily="34" charset="0"/>
                <a:cs typeface="Arial" pitchFamily="34" charset="0"/>
              </a:rPr>
              <a:t>Reference index is defined as the first interview picture in List 0.</a:t>
            </a:r>
          </a:p>
          <a:p>
            <a:pPr marL="342900" indent="-342900">
              <a:buAutoNum type="arabicPeriod"/>
            </a:pPr>
            <a:r>
              <a:rPr lang="en-US" sz="1400" dirty="0" smtClean="0">
                <a:latin typeface="Arial Narrow" pitchFamily="34" charset="0"/>
                <a:cs typeface="Arial" pitchFamily="34" charset="0"/>
              </a:rPr>
              <a:t>MVP is defined by “depth-based derivation process for median </a:t>
            </a:r>
            <a:r>
              <a:rPr lang="en-US" sz="1400" dirty="0" err="1" smtClean="0">
                <a:latin typeface="Arial Narrow" pitchFamily="34" charset="0"/>
                <a:cs typeface="Arial" pitchFamily="34" charset="0"/>
              </a:rPr>
              <a:t>luma</a:t>
            </a:r>
            <a:r>
              <a:rPr lang="en-US" sz="1400" dirty="0" smtClean="0">
                <a:latin typeface="Arial Narrow" pitchFamily="34" charset="0"/>
                <a:cs typeface="Arial" pitchFamily="34" charset="0"/>
              </a:rPr>
              <a:t> motion vector prediction” – J.8.3.1.8  ( 3D-AVC Draft Text 3, JCT3V-A1002)</a:t>
            </a:r>
          </a:p>
          <a:p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562600" y="3394010"/>
            <a:ext cx="3823855" cy="108429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400" dirty="0" smtClean="0">
                <a:latin typeface="Arial Narrow" pitchFamily="34" charset="0"/>
                <a:cs typeface="Arial" pitchFamily="34" charset="0"/>
              </a:rPr>
              <a:t>“Depth-based derivation process for </a:t>
            </a:r>
            <a:r>
              <a:rPr lang="en-US" sz="1400" dirty="0" err="1" smtClean="0">
                <a:latin typeface="Arial Narrow" pitchFamily="34" charset="0"/>
                <a:cs typeface="Arial" pitchFamily="34" charset="0"/>
              </a:rPr>
              <a:t>luma</a:t>
            </a:r>
            <a:r>
              <a:rPr lang="en-US" sz="1400" dirty="0" smtClean="0">
                <a:latin typeface="Arial Narrow" pitchFamily="34" charset="0"/>
                <a:cs typeface="Arial" pitchFamily="34" charset="0"/>
              </a:rPr>
              <a:t> motion vectors for skipped macroblocks in P-slices” – J.8.3.1.1  ( 3D-AVC Draft Text 3, JCT3V-A1002)</a:t>
            </a:r>
          </a:p>
        </p:txBody>
      </p:sp>
      <p:cxnSp>
        <p:nvCxnSpPr>
          <p:cNvPr id="32" name="Shape 31"/>
          <p:cNvCxnSpPr>
            <a:stCxn id="27" idx="1"/>
            <a:endCxn id="29" idx="0"/>
          </p:cNvCxnSpPr>
          <p:nvPr/>
        </p:nvCxnSpPr>
        <p:spPr>
          <a:xfrm rot="10800000" flipV="1">
            <a:off x="2407228" y="2706686"/>
            <a:ext cx="640772" cy="687324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hape 32"/>
          <p:cNvCxnSpPr>
            <a:stCxn id="27" idx="3"/>
            <a:endCxn id="30" idx="0"/>
          </p:cNvCxnSpPr>
          <p:nvPr/>
        </p:nvCxnSpPr>
        <p:spPr>
          <a:xfrm>
            <a:off x="6858000" y="2706686"/>
            <a:ext cx="616528" cy="687324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957945" y="5087905"/>
            <a:ext cx="3900055" cy="70329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400" dirty="0" smtClean="0">
                <a:latin typeface="Arial Narrow" pitchFamily="34" charset="0"/>
                <a:cs typeface="Arial" pitchFamily="34" charset="0"/>
              </a:rPr>
              <a:t>End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008375" y="1430306"/>
            <a:ext cx="3900055" cy="5334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400" dirty="0" smtClean="0">
                <a:latin typeface="Arial Narrow" pitchFamily="34" charset="0"/>
                <a:cs typeface="Arial" pitchFamily="34" charset="0"/>
              </a:rPr>
              <a:t>MVP &amp; reference index derivation for P-Skip with ALC for texture, dependent views</a:t>
            </a:r>
          </a:p>
        </p:txBody>
      </p:sp>
      <p:cxnSp>
        <p:nvCxnSpPr>
          <p:cNvPr id="39" name="Shape 38"/>
          <p:cNvCxnSpPr>
            <a:stCxn id="29" idx="2"/>
            <a:endCxn id="37" idx="0"/>
          </p:cNvCxnSpPr>
          <p:nvPr/>
        </p:nvCxnSpPr>
        <p:spPr>
          <a:xfrm rot="16200000" flipH="1">
            <a:off x="3352800" y="3532732"/>
            <a:ext cx="609600" cy="250074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hape 38"/>
          <p:cNvCxnSpPr>
            <a:stCxn id="30" idx="2"/>
            <a:endCxn id="37" idx="0"/>
          </p:cNvCxnSpPr>
          <p:nvPr/>
        </p:nvCxnSpPr>
        <p:spPr>
          <a:xfrm rot="5400000">
            <a:off x="5886451" y="3499828"/>
            <a:ext cx="609600" cy="256655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hape 38"/>
          <p:cNvCxnSpPr>
            <a:stCxn id="38" idx="2"/>
            <a:endCxn id="27" idx="0"/>
          </p:cNvCxnSpPr>
          <p:nvPr/>
        </p:nvCxnSpPr>
        <p:spPr>
          <a:xfrm flipH="1">
            <a:off x="4953000" y="1963706"/>
            <a:ext cx="5403" cy="43665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463395" y="2397331"/>
            <a:ext cx="533400" cy="338554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879945" y="2384145"/>
            <a:ext cx="533400" cy="338554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67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0615574"/>
              </p:ext>
            </p:extLst>
          </p:nvPr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303106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altLang="ko-KR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en-US" altLang="ko-KR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8</a:t>
            </a:fld>
            <a:endParaRPr kumimoji="1" lang="en-US" altLang="ko-KR" sz="1400" b="1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6200" y="153834"/>
            <a:ext cx="929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Modification of  the distortion criterion (Informative)</a:t>
            </a:r>
            <a:endParaRPr 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5900" y="991361"/>
            <a:ext cx="9537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Motion estimation procedure usually minimizes (R + </a:t>
            </a:r>
            <a:r>
              <a:rPr lang="el-GR" sz="2000" dirty="0" smtClean="0">
                <a:latin typeface="Arial Narrow" pitchFamily="34" charset="0"/>
                <a:cs typeface="Arial" pitchFamily="34" charset="0"/>
              </a:rPr>
              <a:t>λ</a:t>
            </a: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D),resulting vector (</a:t>
            </a:r>
            <a:r>
              <a:rPr lang="en-US" sz="2000" dirty="0" err="1" smtClean="0">
                <a:latin typeface="Arial Narrow" pitchFamily="34" charset="0"/>
                <a:cs typeface="Arial" pitchFamily="34" charset="0"/>
              </a:rPr>
              <a:t>Dx,Dy</a:t>
            </a: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If D does not take into account inter-view luminance mismatch, vector might be not so precise</a:t>
            </a:r>
            <a:endParaRPr lang="en-US" sz="2000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93519" y="4281050"/>
            <a:ext cx="1797627" cy="1447800"/>
          </a:xfrm>
          <a:prstGeom prst="rect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endCxn id="78" idx="2"/>
          </p:cNvCxnSpPr>
          <p:nvPr/>
        </p:nvCxnSpPr>
        <p:spPr>
          <a:xfrm>
            <a:off x="992332" y="4281050"/>
            <a:ext cx="1" cy="14478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626918" y="4281050"/>
            <a:ext cx="1" cy="14478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1465118" y="4281050"/>
            <a:ext cx="1" cy="14478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>
            <a:stCxn id="78" idx="1"/>
          </p:cNvCxnSpPr>
          <p:nvPr/>
        </p:nvCxnSpPr>
        <p:spPr>
          <a:xfrm>
            <a:off x="93519" y="5004950"/>
            <a:ext cx="179762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>
            <a:off x="96982" y="4662050"/>
            <a:ext cx="179762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93519" y="5389415"/>
            <a:ext cx="179762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541319" y="2376050"/>
            <a:ext cx="1797627" cy="1447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86" name="Прямая соединительная линия 85"/>
          <p:cNvCxnSpPr>
            <a:endCxn id="85" idx="2"/>
          </p:cNvCxnSpPr>
          <p:nvPr/>
        </p:nvCxnSpPr>
        <p:spPr>
          <a:xfrm>
            <a:off x="2440132" y="2376050"/>
            <a:ext cx="1" cy="14478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2074718" y="2376050"/>
            <a:ext cx="1" cy="14478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>
            <a:off x="2912918" y="2376050"/>
            <a:ext cx="1" cy="14478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>
            <a:stCxn id="85" idx="1"/>
          </p:cNvCxnSpPr>
          <p:nvPr/>
        </p:nvCxnSpPr>
        <p:spPr>
          <a:xfrm>
            <a:off x="1541319" y="3099950"/>
            <a:ext cx="179762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>
            <a:off x="1544782" y="2757050"/>
            <a:ext cx="179762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1541319" y="3484415"/>
            <a:ext cx="179762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 стрелкой 91"/>
          <p:cNvCxnSpPr/>
          <p:nvPr/>
        </p:nvCxnSpPr>
        <p:spPr>
          <a:xfrm flipV="1">
            <a:off x="992332" y="3823850"/>
            <a:ext cx="1451263" cy="457200"/>
          </a:xfrm>
          <a:prstGeom prst="straightConnector1">
            <a:avLst/>
          </a:prstGeom>
          <a:ln w="158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1364676" y="5257800"/>
            <a:ext cx="623455" cy="609600"/>
          </a:xfrm>
          <a:prstGeom prst="ellipse">
            <a:avLst/>
          </a:prstGeom>
          <a:solidFill>
            <a:schemeClr val="accent3">
              <a:lumMod val="40000"/>
              <a:lumOff val="60000"/>
              <a:alpha val="68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/>
          <p:cNvSpPr txBox="1"/>
          <p:nvPr/>
        </p:nvSpPr>
        <p:spPr>
          <a:xfrm>
            <a:off x="1774199" y="3959423"/>
            <a:ext cx="1959601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Vector (</a:t>
            </a:r>
            <a:r>
              <a:rPr lang="en-US" sz="1400" b="1" dirty="0" err="1" smtClean="0">
                <a:latin typeface="Arial Narrow" pitchFamily="34" charset="0"/>
                <a:cs typeface="Arial" pitchFamily="34" charset="0"/>
              </a:rPr>
              <a:t>Dx,Dy</a:t>
            </a:r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)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1" name="Right Arrow 83"/>
          <p:cNvSpPr/>
          <p:nvPr/>
        </p:nvSpPr>
        <p:spPr>
          <a:xfrm>
            <a:off x="5562600" y="2660650"/>
            <a:ext cx="768051" cy="251987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89875259"/>
              </p:ext>
            </p:extLst>
          </p:nvPr>
        </p:nvGraphicFramePr>
        <p:xfrm>
          <a:off x="3810000" y="2584450"/>
          <a:ext cx="1720323" cy="615950"/>
        </p:xfrm>
        <a:graphic>
          <a:graphicData uri="http://schemas.openxmlformats.org/presentationml/2006/ole">
            <p:oleObj spid="_x0000_s303108" name="Формула" r:id="rId5" imgW="1104840" imgH="368280" progId="Equation.3">
              <p:embed/>
            </p:oleObj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5184729" y="2075411"/>
            <a:ext cx="3917928" cy="338554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Step 1: Change SAD</a:t>
            </a:r>
            <a:r>
              <a:rPr lang="en-US" sz="1600" b="1" dirty="0" smtClean="0">
                <a:latin typeface="Arial Narrow" pitchFamily="34" charset="0"/>
                <a:cs typeface="Arial" pitchFamily="34" charset="0"/>
                <a:sym typeface="Wingdings" pitchFamily="2" charset="2"/>
              </a:rPr>
              <a:t>MR_SAD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191000" y="3471446"/>
            <a:ext cx="5410200" cy="338554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Step 2: update </a:t>
            </a:r>
            <a:r>
              <a:rPr lang="en-US" sz="1600" b="1" dirty="0" smtClean="0">
                <a:latin typeface="Arial Narrow" pitchFamily="34" charset="0"/>
                <a:cs typeface="Arial" pitchFamily="34" charset="0"/>
                <a:sym typeface="Wingdings" pitchFamily="2" charset="2"/>
              </a:rPr>
              <a:t>MR_SAD by adding absolute difference of means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581400" y="4724400"/>
            <a:ext cx="6606748" cy="584775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Step 3: Calculate the metric as a sum of metrics over sub-blocks 4x4 ( 0…M-1) comprising into a processed block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graphicFrame>
        <p:nvGraphicFramePr>
          <p:cNvPr id="303112" name="Object 8"/>
          <p:cNvGraphicFramePr>
            <a:graphicFrameLocks noChangeAspect="1"/>
          </p:cNvGraphicFramePr>
          <p:nvPr/>
        </p:nvGraphicFramePr>
        <p:xfrm>
          <a:off x="6352953" y="2590800"/>
          <a:ext cx="3159125" cy="584200"/>
        </p:xfrm>
        <a:graphic>
          <a:graphicData uri="http://schemas.openxmlformats.org/presentationml/2006/ole">
            <p:oleObj spid="_x0000_s303112" name="Формула" r:id="rId6" imgW="2031840" imgH="355320" progId="Equation.3">
              <p:embed/>
            </p:oleObj>
          </a:graphicData>
        </a:graphic>
      </p:graphicFrame>
      <p:graphicFrame>
        <p:nvGraphicFramePr>
          <p:cNvPr id="303114" name="Object 10"/>
          <p:cNvGraphicFramePr>
            <a:graphicFrameLocks noChangeAspect="1"/>
          </p:cNvGraphicFramePr>
          <p:nvPr/>
        </p:nvGraphicFramePr>
        <p:xfrm>
          <a:off x="4648200" y="4037013"/>
          <a:ext cx="3732212" cy="458787"/>
        </p:xfrm>
        <a:graphic>
          <a:graphicData uri="http://schemas.openxmlformats.org/presentationml/2006/ole">
            <p:oleObj spid="_x0000_s303114" name="Формула" r:id="rId7" imgW="2286000" imgH="279360" progId="Equation.3">
              <p:embed/>
            </p:oleObj>
          </a:graphicData>
        </a:graphic>
      </p:graphicFrame>
      <p:graphicFrame>
        <p:nvGraphicFramePr>
          <p:cNvPr id="303115" name="Object 11"/>
          <p:cNvGraphicFramePr>
            <a:graphicFrameLocks noChangeAspect="1"/>
          </p:cNvGraphicFramePr>
          <p:nvPr/>
        </p:nvGraphicFramePr>
        <p:xfrm>
          <a:off x="4800600" y="5394325"/>
          <a:ext cx="4073525" cy="549275"/>
        </p:xfrm>
        <a:graphic>
          <a:graphicData uri="http://schemas.openxmlformats.org/presentationml/2006/ole">
            <p:oleObj spid="_x0000_s303115" name="Формула" r:id="rId8" imgW="2273040" imgH="342720" progId="Equation.3">
              <p:embed/>
            </p:oleObj>
          </a:graphicData>
        </a:graphic>
      </p:graphicFrame>
      <p:sp>
        <p:nvSpPr>
          <p:cNvPr id="59" name="TextBox 58"/>
          <p:cNvSpPr txBox="1"/>
          <p:nvPr/>
        </p:nvSpPr>
        <p:spPr>
          <a:xfrm>
            <a:off x="1652238" y="2054423"/>
            <a:ext cx="167640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Reference block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6201" y="5864423"/>
            <a:ext cx="182880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Encoded block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76400" y="5486400"/>
            <a:ext cx="182880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Sub-block 4x4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539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p:oleObj spid="_x0000_s256024" name="Image" r:id="rId4" imgW="9714286" imgH="895001" progId="">
              <p:embed/>
            </p:oleObj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9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SMRC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Syntax: Changes at the Sequence Parameter Set 3DVC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AutoShape 33"/>
          <p:cNvSpPr>
            <a:spLocks noChangeAspect="1" noChangeArrowheads="1" noTextEdit="1"/>
          </p:cNvSpPr>
          <p:nvPr/>
        </p:nvSpPr>
        <p:spPr bwMode="auto">
          <a:xfrm>
            <a:off x="956768" y="823742"/>
            <a:ext cx="7848600" cy="534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sz="1400">
              <a:latin typeface="Arial Narrow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28600" y="1127760"/>
          <a:ext cx="9525000" cy="4053840"/>
        </p:xfrm>
        <a:graphic>
          <a:graphicData uri="http://schemas.openxmlformats.org/drawingml/2006/table">
            <a:tbl>
              <a:tblPr/>
              <a:tblGrid>
                <a:gridCol w="7619317"/>
                <a:gridCol w="591693"/>
                <a:gridCol w="1313990"/>
              </a:tblGrid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Times New Roman"/>
                        </a:rPr>
                        <a:t>seq_parameter_set_3dvc_extension( ) {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C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Descriptor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nb-NO" sz="1400" dirty="0">
                          <a:latin typeface="Times New Roman"/>
                          <a:ea typeface="Times New Roman"/>
                        </a:rPr>
                        <a:t>	for( i = 0; i &lt;= num_level_values_signalled_minus1; i++ 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nb-NO" sz="1400" dirty="0">
                          <a:latin typeface="Times New Roman"/>
                          <a:ea typeface="Times New Roman"/>
                        </a:rPr>
                        <a:t>		for( j = 0; j &lt;= num_applicable_ops_minus1</a:t>
                      </a: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[ 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 ]</a:t>
                      </a:r>
                      <a:r>
                        <a:rPr lang="nb-NO" sz="1400" dirty="0">
                          <a:latin typeface="Times New Roman"/>
                          <a:ea typeface="Times New Roman"/>
                        </a:rPr>
                        <a:t>; j++ 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nb-NO" sz="1400" dirty="0">
                          <a:latin typeface="Times New Roman"/>
                          <a:ea typeface="Times New Roman"/>
                        </a:rPr>
                        <a:t>			</a:t>
                      </a:r>
                      <a:r>
                        <a:rPr lang="pt-BR" sz="1400" b="1" dirty="0">
                          <a:latin typeface="Times New Roman"/>
                          <a:ea typeface="Times New Roman"/>
                        </a:rPr>
                        <a:t>applicable_op_num_depth_views_minus1[</a:t>
                      </a:r>
                      <a:r>
                        <a:rPr lang="pt-BR" sz="1400" dirty="0">
                          <a:latin typeface="Times New Roman"/>
                          <a:ea typeface="Times New Roman"/>
                        </a:rPr>
                        <a:t> i </a:t>
                      </a:r>
                      <a:r>
                        <a:rPr lang="pt-BR" sz="1400" b="1" dirty="0">
                          <a:latin typeface="Times New Roman"/>
                          <a:ea typeface="Times New Roman"/>
                        </a:rPr>
                        <a:t>]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[</a:t>
                      </a:r>
                      <a:r>
                        <a:rPr lang="en-US" sz="1400" dirty="0">
                          <a:latin typeface="Times New Roman"/>
                          <a:ea typeface="Times New Roman"/>
                        </a:rPr>
                        <a:t> j 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]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ue(v)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Times New Roman"/>
                        </a:rPr>
                        <a:t>	</a:t>
                      </a:r>
                      <a:r>
                        <a:rPr lang="en-GB" sz="1400" b="1" dirty="0" err="1">
                          <a:latin typeface="Times New Roman"/>
                          <a:ea typeface="Times New Roman"/>
                        </a:rPr>
                        <a:t>depth_info_present_flag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u(1)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	if( depth_info_present_flag ) {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Times New Roman"/>
                        </a:rPr>
                        <a:t>		</a:t>
                      </a:r>
                      <a:r>
                        <a:rPr lang="en-GB" sz="1400" b="1" dirty="0">
                          <a:latin typeface="Times New Roman"/>
                          <a:ea typeface="Times New Roman"/>
                        </a:rPr>
                        <a:t>3dv_acquisition_idc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ue(v)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.... 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Times New Roman"/>
                        </a:rPr>
                        <a:t>	}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Times New Roman"/>
                        </a:rPr>
                        <a:t>	</a:t>
                      </a:r>
                      <a:r>
                        <a:rPr lang="fr-FR" sz="1400" dirty="0">
                          <a:latin typeface="Times New Roman"/>
                          <a:ea typeface="Times New Roman"/>
                        </a:rPr>
                        <a:t>if( </a:t>
                      </a:r>
                      <a:r>
                        <a:rPr lang="fr-FR" sz="1400" dirty="0" err="1">
                          <a:latin typeface="Times New Roman"/>
                          <a:ea typeface="Times New Roman"/>
                        </a:rPr>
                        <a:t>profile_idc</a:t>
                      </a:r>
                      <a:r>
                        <a:rPr lang="fr-FR" sz="1400" dirty="0">
                          <a:latin typeface="Times New Roman"/>
                          <a:ea typeface="Times New Roman"/>
                        </a:rPr>
                        <a:t>  = =  139  &amp;&amp;  </a:t>
                      </a:r>
                      <a:r>
                        <a:rPr lang="fr-FR" sz="1400" dirty="0" err="1">
                          <a:latin typeface="Times New Roman"/>
                          <a:ea typeface="Times New Roman"/>
                        </a:rPr>
                        <a:t>depth_info_present_flag</a:t>
                      </a:r>
                      <a:r>
                        <a:rPr lang="fr-FR" sz="1400" dirty="0">
                          <a:latin typeface="Times New Roman"/>
                          <a:ea typeface="Times New Roman"/>
                        </a:rPr>
                        <a:t> ) {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Times New Roman"/>
                        </a:rPr>
                        <a:t>		</a:t>
                      </a:r>
                      <a:r>
                        <a:rPr lang="en-GB" sz="1400" b="1" dirty="0" err="1">
                          <a:latin typeface="Times New Roman"/>
                          <a:ea typeface="Times New Roman"/>
                        </a:rPr>
                        <a:t>reduced_resolution_flag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u(1)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marL="0" marR="0" lvl="0" indent="0" algn="l" defTabSz="1072866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.... </a:t>
                      </a:r>
                      <a:endParaRPr kumimoji="0" lang="ru-RU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Times New Roman"/>
                        </a:rPr>
                        <a:t>	}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	</a:t>
                      </a:r>
                      <a:r>
                        <a:rPr lang="fr-FR" sz="1400">
                          <a:latin typeface="Times New Roman"/>
                          <a:ea typeface="Times New Roman"/>
                        </a:rPr>
                        <a:t>if( profile_idc  = =  139  &amp;&amp; !depth_info_present_flag ) {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		</a:t>
                      </a:r>
                      <a:r>
                        <a:rPr lang="en-GB" sz="1400" b="1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enable_alc_encoder_flag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u(1)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Times New Roman"/>
                        </a:rPr>
                        <a:t>	}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7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Times New Roman"/>
                        </a:rPr>
                        <a:t>}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54579" marR="54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9407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5581</TotalTime>
  <Words>2117</Words>
  <Application>Microsoft Office PowerPoint</Application>
  <PresentationFormat>A4 Paper (210x297 mm)</PresentationFormat>
  <Paragraphs>921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Office 테마</vt:lpstr>
      <vt:lpstr>Image</vt:lpstr>
      <vt:lpstr>Формула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Samsung Electronics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3D-CE2.a results on inter-view coding with adaptive luminance compensation  3D-CE2.a results on inter-view coding with adaptive luminance compensation</dc:title>
  <dc:creator>M. Mishurovskiy</dc:creator>
  <cp:lastModifiedBy>admin</cp:lastModifiedBy>
  <cp:revision>339</cp:revision>
  <dcterms:created xsi:type="dcterms:W3CDTF">2011-12-28T16:57:40Z</dcterms:created>
  <dcterms:modified xsi:type="dcterms:W3CDTF">2012-10-11T11:56:28Z</dcterms:modified>
</cp:coreProperties>
</file>