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708" r:id="rId2"/>
    <p:sldId id="715" r:id="rId3"/>
    <p:sldId id="748" r:id="rId4"/>
    <p:sldId id="735" r:id="rId5"/>
    <p:sldId id="749" r:id="rId6"/>
    <p:sldId id="750" r:id="rId7"/>
  </p:sldIdLst>
  <p:sldSz cx="9144000" cy="6858000" type="screen4x3"/>
  <p:notesSz cx="6851650" cy="9747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D4E4"/>
    <a:srgbClr val="F0F0F0"/>
    <a:srgbClr val="F2F2F2"/>
    <a:srgbClr val="C5F1A6"/>
    <a:srgbClr val="E9E9ED"/>
    <a:srgbClr val="DDDDDD"/>
    <a:srgbClr val="FF3300"/>
    <a:srgbClr val="C79B70"/>
    <a:srgbClr val="DDEE7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9652" autoAdjust="0"/>
  </p:normalViewPr>
  <p:slideViewPr>
    <p:cSldViewPr snapToGrid="0">
      <p:cViewPr varScale="1">
        <p:scale>
          <a:sx n="83" d="100"/>
          <a:sy n="83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-1956" y="-90"/>
      </p:cViewPr>
      <p:guideLst>
        <p:guide orient="horz" pos="3070"/>
        <p:guide pos="215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86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Helvetica 35 Thin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686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 35 Thin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59888"/>
            <a:ext cx="296862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Helvetica 35 Thin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259888"/>
            <a:ext cx="296862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 35 Thin" pitchFamily="34" charset="0"/>
              </a:defRPr>
            </a:lvl1pPr>
          </a:lstStyle>
          <a:p>
            <a:pPr>
              <a:defRPr/>
            </a:pPr>
            <a:fld id="{88A2D153-27AD-4AC9-B7A9-C6C1C41D82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485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Helvetica 35 Thin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 35 Thin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20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8200"/>
            <a:ext cx="5029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6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Helvetica 35 Thin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96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 35 Thin" pitchFamily="34" charset="0"/>
              </a:defRPr>
            </a:lvl1pPr>
          </a:lstStyle>
          <a:p>
            <a:pPr>
              <a:defRPr/>
            </a:pPr>
            <a:fld id="{97C85D20-FE11-4DBF-A5A0-0E017AF1D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22892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presentation title</a:t>
            </a:r>
          </a:p>
        </p:txBody>
      </p:sp>
      <p:sp>
        <p:nvSpPr>
          <p:cNvPr id="696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CA6E84-51CF-4F8E-A0E8-81620FC4EB74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presentation title</a:t>
            </a:r>
          </a:p>
        </p:txBody>
      </p:sp>
      <p:sp>
        <p:nvSpPr>
          <p:cNvPr id="696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CA6E84-51CF-4F8E-A0E8-81620FC4EB74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presentation title</a:t>
            </a:r>
          </a:p>
        </p:txBody>
      </p:sp>
      <p:sp>
        <p:nvSpPr>
          <p:cNvPr id="696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CA6E84-51CF-4F8E-A0E8-81620FC4EB74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presentation title</a:t>
            </a:r>
          </a:p>
        </p:txBody>
      </p:sp>
      <p:sp>
        <p:nvSpPr>
          <p:cNvPr id="696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CA6E84-51CF-4F8E-A0E8-81620FC4EB74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presentation title</a:t>
            </a:r>
          </a:p>
        </p:txBody>
      </p:sp>
      <p:sp>
        <p:nvSpPr>
          <p:cNvPr id="696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CA6E84-51CF-4F8E-A0E8-81620FC4EB74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8823325" y="2314575"/>
            <a:ext cx="18415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fr-FR" sz="6300">
              <a:latin typeface="Helvetica 35 Thin" pitchFamily="34" charset="0"/>
            </a:endParaRPr>
          </a:p>
        </p:txBody>
      </p:sp>
      <p:pic>
        <p:nvPicPr>
          <p:cNvPr id="5" name="Picture 9" descr="PP_orange"/>
          <p:cNvPicPr>
            <a:picLocks noChangeAspect="1" noChangeArrowheads="1"/>
          </p:cNvPicPr>
          <p:nvPr/>
        </p:nvPicPr>
        <p:blipFill>
          <a:blip r:embed="rId2" cstate="print"/>
          <a:srcRect l="74669"/>
          <a:stretch>
            <a:fillRect/>
          </a:stretch>
        </p:blipFill>
        <p:spPr bwMode="auto">
          <a:xfrm>
            <a:off x="8027988" y="5768975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PP_ampersand_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73738"/>
            <a:ext cx="4322763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11238" y="4519613"/>
            <a:ext cx="6400800" cy="5461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6144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11238" y="2286000"/>
            <a:ext cx="7989887" cy="1665288"/>
          </a:xfrm>
        </p:spPr>
        <p:txBody>
          <a:bodyPr/>
          <a:lstStyle>
            <a:lvl1pPr>
              <a:defRPr sz="4800">
                <a:latin typeface="Helvetica 35 Thin" pitchFamily="34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335713" y="412750"/>
            <a:ext cx="1773237" cy="58261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11238" y="412750"/>
            <a:ext cx="5172075" cy="58261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11238" y="412750"/>
            <a:ext cx="7096125" cy="98425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011238" y="1758950"/>
            <a:ext cx="3471862" cy="44799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35500" y="1758950"/>
            <a:ext cx="3473450" cy="44799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16/11/2010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16/11/2010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11238" y="1758950"/>
            <a:ext cx="3471862" cy="4479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35500" y="1758950"/>
            <a:ext cx="3473450" cy="4479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 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</a:t>
            </a: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</a:t>
            </a:r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1238" y="1758950"/>
            <a:ext cx="7097712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11238" y="412750"/>
            <a:ext cx="709612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768" name="Rectangle 7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5513" y="6245225"/>
            <a:ext cx="5972175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Helvetica 55 Roman" pitchFamily="2" charset="0"/>
              </a:defRPr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16/11/2010</a:t>
            </a:r>
          </a:p>
        </p:txBody>
      </p:sp>
      <p:sp>
        <p:nvSpPr>
          <p:cNvPr id="1782" name="Rectangle 758"/>
          <p:cNvSpPr>
            <a:spLocks noChangeArrowheads="1"/>
          </p:cNvSpPr>
          <p:nvPr/>
        </p:nvSpPr>
        <p:spPr bwMode="auto">
          <a:xfrm>
            <a:off x="25400" y="6413500"/>
            <a:ext cx="7366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8EBD44C4-BC0C-41FB-B5F4-E4C251E7F9AE}" type="slidenum">
              <a:rPr lang="fr-FR" sz="800">
                <a:latin typeface="Helvetica 55 Roman" pitchFamily="2" charset="0"/>
              </a:rPr>
              <a:pPr algn="ctr">
                <a:defRPr/>
              </a:pPr>
              <a:t>‹#›</a:t>
            </a:fld>
            <a:endParaRPr lang="fr-FR" sz="800">
              <a:latin typeface="Helvetica 55 Roman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1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 65 Medium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 65 Medium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 65 Medium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 65 Medium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 65 Medium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 65 Medium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 65 Medium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 65 Medium" pitchFamily="2" charset="0"/>
        </a:defRPr>
      </a:lvl9pPr>
    </p:titleStyle>
    <p:bodyStyle>
      <a:lvl1pPr marL="193675" indent="-193675" algn="l" rtl="0" eaLnBrk="0" fontAlgn="base" hangingPunct="0">
        <a:spcBef>
          <a:spcPct val="0"/>
        </a:spcBef>
        <a:spcAft>
          <a:spcPct val="50000"/>
        </a:spcAft>
        <a:buClr>
          <a:schemeClr val="tx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68350" indent="-285750" algn="l" rtl="0" eaLnBrk="0" fontAlgn="base" hangingPunct="0">
        <a:spcBef>
          <a:spcPct val="0"/>
        </a:spcBef>
        <a:spcAft>
          <a:spcPct val="25000"/>
        </a:spcAft>
        <a:buChar char="–"/>
        <a:defRPr>
          <a:solidFill>
            <a:schemeClr val="tx1"/>
          </a:solidFill>
          <a:latin typeface="+mn-lt"/>
        </a:defRPr>
      </a:lvl2pPr>
      <a:lvl3pPr marL="1187450" indent="-228600" algn="l" rtl="0" eaLnBrk="0" fontAlgn="base" hangingPunct="0">
        <a:spcBef>
          <a:spcPct val="0"/>
        </a:spcBef>
        <a:spcAft>
          <a:spcPct val="25000"/>
        </a:spcAft>
        <a:buClr>
          <a:schemeClr val="tx1"/>
        </a:buClr>
        <a:buFont typeface="Times New Roman" pitchFamily="18" charset="0"/>
        <a:buChar char="–"/>
        <a:defRPr>
          <a:solidFill>
            <a:schemeClr val="tx1"/>
          </a:solidFill>
          <a:latin typeface="+mn-lt"/>
        </a:defRPr>
      </a:lvl3pPr>
      <a:lvl4pPr marL="1606550" indent="-228600" algn="l" rtl="0" eaLnBrk="0" fontAlgn="base" hangingPunct="0">
        <a:spcBef>
          <a:spcPct val="0"/>
        </a:spcBef>
        <a:spcAft>
          <a:spcPct val="2500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0"/>
        </a:spcBef>
        <a:spcAft>
          <a:spcPct val="25000"/>
        </a:spcAft>
        <a:buChar char="–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0"/>
        </a:spcBef>
        <a:spcAft>
          <a:spcPct val="25000"/>
        </a:spcAft>
        <a:buChar char="–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0"/>
        </a:spcBef>
        <a:spcAft>
          <a:spcPct val="25000"/>
        </a:spcAft>
        <a:buChar char="–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0"/>
        </a:spcBef>
        <a:spcAft>
          <a:spcPct val="25000"/>
        </a:spcAft>
        <a:buChar char="–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0"/>
        </a:spcBef>
        <a:spcAft>
          <a:spcPct val="25000"/>
        </a:spcAft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1011238" y="4009318"/>
            <a:ext cx="6400800" cy="546100"/>
          </a:xfrm>
        </p:spPr>
        <p:txBody>
          <a:bodyPr/>
          <a:lstStyle/>
          <a:p>
            <a:r>
              <a:rPr lang="fr-FR" sz="1600" i="1" dirty="0" smtClean="0"/>
              <a:t>JCT3V-B0023, Shanghai, </a:t>
            </a:r>
            <a:r>
              <a:rPr lang="fr-FR" sz="1600" i="1" dirty="0" err="1" smtClean="0"/>
              <a:t>October</a:t>
            </a:r>
            <a:r>
              <a:rPr lang="fr-FR" sz="1600" i="1" dirty="0" smtClean="0"/>
              <a:t> 2012</a:t>
            </a:r>
          </a:p>
          <a:p>
            <a:endParaRPr lang="fr-FR" sz="1600" i="1" dirty="0" smtClean="0"/>
          </a:p>
          <a:p>
            <a:endParaRPr lang="fr-FR" sz="1600" i="1" dirty="0" smtClean="0"/>
          </a:p>
          <a:p>
            <a:r>
              <a:rPr lang="fr-FR" sz="1600" dirty="0" smtClean="0"/>
              <a:t>Joel Jung</a:t>
            </a:r>
            <a:endParaRPr lang="fr-FR" sz="1600" dirty="0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639763" y="1421947"/>
            <a:ext cx="8208962" cy="1665288"/>
          </a:xfrm>
        </p:spPr>
        <p:txBody>
          <a:bodyPr/>
          <a:lstStyle/>
          <a:p>
            <a:r>
              <a:rPr lang="en-US" sz="4000" b="1" dirty="0"/>
              <a:t>3D-CE3: Summary report of Core Experiment 3 on Inter-Component Prediction</a:t>
            </a:r>
            <a:endParaRPr lang="fr-F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96888" y="161290"/>
            <a:ext cx="7096125" cy="984250"/>
          </a:xfrm>
        </p:spPr>
        <p:txBody>
          <a:bodyPr/>
          <a:lstStyle/>
          <a:p>
            <a:pPr eaLnBrk="1" hangingPunct="1"/>
            <a:r>
              <a:rPr lang="fr-FR" b="1" dirty="0" smtClean="0"/>
              <a:t>Introduction and document </a:t>
            </a:r>
            <a:r>
              <a:rPr lang="fr-FR" b="1" dirty="0" err="1" smtClean="0"/>
              <a:t>list</a:t>
            </a:r>
            <a:endParaRPr lang="fr-FR" b="1" dirty="0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>
          <a:xfrm>
            <a:off x="342899" y="1142999"/>
            <a:ext cx="8258175" cy="15265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/>
              <a:t>Summarizes activities </a:t>
            </a:r>
            <a:r>
              <a:rPr lang="en-US" sz="1600" dirty="0"/>
              <a:t>of the Core </a:t>
            </a:r>
            <a:r>
              <a:rPr lang="en-US" sz="1600" dirty="0" smtClean="0"/>
              <a:t>Experiment</a:t>
            </a:r>
          </a:p>
          <a:p>
            <a:pPr lvl="1"/>
            <a:r>
              <a:rPr lang="en-US" sz="1600" dirty="0" smtClean="0"/>
              <a:t>CE created at the 1st JCT-3V meeting</a:t>
            </a:r>
          </a:p>
          <a:p>
            <a:pPr lvl="1"/>
            <a:r>
              <a:rPr lang="en-US" sz="1600" dirty="0" smtClean="0"/>
              <a:t>10 </a:t>
            </a:r>
            <a:r>
              <a:rPr lang="en-US" sz="1600" dirty="0"/>
              <a:t>companies were involved in the CE (2 of them contributing)</a:t>
            </a:r>
          </a:p>
          <a:p>
            <a:pPr lvl="1"/>
            <a:r>
              <a:rPr lang="en-US" sz="1600" dirty="0"/>
              <a:t>6 related contributions have been registered</a:t>
            </a:r>
          </a:p>
          <a:p>
            <a:pPr lvl="1"/>
            <a:r>
              <a:rPr lang="en-US" sz="1600" dirty="0"/>
              <a:t>2 experiments in category A for the 3D-ATM</a:t>
            </a:r>
          </a:p>
          <a:p>
            <a:pPr lvl="1"/>
            <a:r>
              <a:rPr lang="en-US" sz="1600" dirty="0"/>
              <a:t>3 experiments in category H for the 3D-HTM </a:t>
            </a:r>
            <a:endParaRPr lang="fr-FR" sz="1600" dirty="0"/>
          </a:p>
          <a:p>
            <a:pPr lvl="1" eaLnBrk="1" hangingPunct="1">
              <a:lnSpc>
                <a:spcPct val="90000"/>
              </a:lnSpc>
              <a:buNone/>
              <a:defRPr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buNone/>
              <a:defRPr/>
            </a:pPr>
            <a:endParaRPr lang="en-US" sz="1200" dirty="0" smtClean="0"/>
          </a:p>
        </p:txBody>
      </p:sp>
      <p:pic>
        <p:nvPicPr>
          <p:cNvPr id="6" name="Picture 9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50213" y="0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254610"/>
              </p:ext>
            </p:extLst>
          </p:nvPr>
        </p:nvGraphicFramePr>
        <p:xfrm>
          <a:off x="628651" y="3497582"/>
          <a:ext cx="7968455" cy="2651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6288"/>
                <a:gridCol w="2910783"/>
                <a:gridCol w="2966535"/>
                <a:gridCol w="1254849"/>
              </a:tblGrid>
              <a:tr h="33147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Tester 1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Tester 2  (cross-check)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x-check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1470"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Category A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147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A1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Samsung – JCT3V-B146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Merl – JCT3V-B184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147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A2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Samsung – JCT3V-B146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Merl – JCT3V-B184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1470"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Category H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147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H1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Orange – JCT3V-B0068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Intel – JCT3V-B0066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147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H2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Orange – JCT3V- B0068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Panasonic – JCT3V-B0143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147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H3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Orange – JCT3V- B0068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Samsung – JCT3V-B170</a:t>
                      </a:r>
                      <a:endParaRPr lang="fr-FR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OK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319581" y="213459"/>
            <a:ext cx="7096125" cy="984250"/>
          </a:xfrm>
        </p:spPr>
        <p:txBody>
          <a:bodyPr/>
          <a:lstStyle/>
          <a:p>
            <a:pPr eaLnBrk="1" hangingPunct="1"/>
            <a:r>
              <a:rPr lang="en-US" b="1" dirty="0"/>
              <a:t>3D-ATM: experiments </a:t>
            </a:r>
            <a:endParaRPr lang="fr-FR" b="1" dirty="0"/>
          </a:p>
        </p:txBody>
      </p:sp>
      <p:pic>
        <p:nvPicPr>
          <p:cNvPr id="18" name="Picture 9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50213" y="0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65760" y="876509"/>
            <a:ext cx="83896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IVMP </a:t>
            </a:r>
            <a:r>
              <a:rPr lang="en-US" sz="1400" dirty="0"/>
              <a:t>(Inside View Motion Prediction - m22583</a:t>
            </a:r>
            <a:r>
              <a:rPr lang="en-US" sz="1400" dirty="0" smtClean="0"/>
              <a:t>) enabling conditions are modified </a:t>
            </a:r>
          </a:p>
          <a:p>
            <a:endParaRPr lang="en-US" sz="1400" dirty="0"/>
          </a:p>
          <a:p>
            <a:r>
              <a:rPr lang="en-US" sz="1400" b="1" dirty="0"/>
              <a:t>Current version:</a:t>
            </a:r>
          </a:p>
          <a:p>
            <a:r>
              <a:rPr lang="en-US" sz="1400" dirty="0" smtClean="0"/>
              <a:t>IVMP: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Motion information of </a:t>
            </a:r>
            <a:r>
              <a:rPr lang="en-US" sz="1400" dirty="0"/>
              <a:t>the co-located MB in texture view </a:t>
            </a:r>
            <a:r>
              <a:rPr lang="en-US" sz="1400" dirty="0" smtClean="0"/>
              <a:t>is </a:t>
            </a:r>
            <a:r>
              <a:rPr lang="en-US" sz="1400" dirty="0"/>
              <a:t>inherited by the depth </a:t>
            </a:r>
            <a:r>
              <a:rPr lang="en-US" sz="1400" dirty="0" smtClean="0"/>
              <a:t>(same view).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IVMP </a:t>
            </a:r>
            <a:r>
              <a:rPr lang="en-US" sz="1400" dirty="0"/>
              <a:t>is enabled when all of the corresponding four texture </a:t>
            </a:r>
            <a:r>
              <a:rPr lang="en-US" sz="1400" dirty="0" err="1"/>
              <a:t>macroblocks</a:t>
            </a:r>
            <a:r>
              <a:rPr lang="en-US" sz="1400" dirty="0"/>
              <a:t> are coded as skip or inter 16x16 or inter 16x8 or inter 8x16</a:t>
            </a:r>
            <a:r>
              <a:rPr lang="en-US" sz="1400" dirty="0" smtClean="0"/>
              <a:t>.</a:t>
            </a:r>
          </a:p>
          <a:p>
            <a:endParaRPr lang="fr-FR" sz="1400" dirty="0"/>
          </a:p>
          <a:p>
            <a:r>
              <a:rPr lang="en-US" sz="1400" b="1" dirty="0" smtClean="0"/>
              <a:t>Experiment </a:t>
            </a:r>
            <a:r>
              <a:rPr lang="en-US" sz="1400" b="1" dirty="0"/>
              <a:t>A1</a:t>
            </a:r>
            <a:endParaRPr lang="fr-FR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IVMP </a:t>
            </a:r>
            <a:r>
              <a:rPr lang="en-US" sz="1400" dirty="0"/>
              <a:t>is always enabled except when all corresponding four texture </a:t>
            </a:r>
            <a:r>
              <a:rPr lang="en-US" sz="1400" dirty="0" err="1"/>
              <a:t>macroblocks</a:t>
            </a:r>
            <a:r>
              <a:rPr lang="en-US" sz="1400" dirty="0"/>
              <a:t> are intra </a:t>
            </a:r>
            <a:r>
              <a:rPr lang="en-US" sz="1400" dirty="0" smtClean="0"/>
              <a:t>coded.</a:t>
            </a:r>
            <a:endParaRPr lang="fr-FR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For intra </a:t>
            </a:r>
            <a:r>
              <a:rPr lang="en-US" sz="1400" dirty="0"/>
              <a:t>coded texture </a:t>
            </a:r>
            <a:r>
              <a:rPr lang="en-US" sz="1400" dirty="0" smtClean="0"/>
              <a:t>MB, </a:t>
            </a:r>
            <a:r>
              <a:rPr lang="en-US" sz="1400" dirty="0"/>
              <a:t>motion information of inter coded neighboring </a:t>
            </a:r>
            <a:r>
              <a:rPr lang="en-US" sz="1400" dirty="0" err="1"/>
              <a:t>macroblock</a:t>
            </a:r>
            <a:r>
              <a:rPr lang="en-US" sz="1400" dirty="0"/>
              <a:t> is used. </a:t>
            </a:r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The </a:t>
            </a:r>
            <a:r>
              <a:rPr lang="en-US" sz="1400" dirty="0" err="1"/>
              <a:t>macroblock</a:t>
            </a:r>
            <a:r>
              <a:rPr lang="en-US" sz="1400" dirty="0"/>
              <a:t> which has more complex </a:t>
            </a:r>
            <a:r>
              <a:rPr lang="en-US" sz="1400" dirty="0" err="1"/>
              <a:t>mb_type</a:t>
            </a:r>
            <a:r>
              <a:rPr lang="en-US" sz="1400" dirty="0"/>
              <a:t> is selected </a:t>
            </a:r>
            <a:r>
              <a:rPr lang="en-US" sz="1400" dirty="0" smtClean="0"/>
              <a:t>(when </a:t>
            </a:r>
            <a:r>
              <a:rPr lang="en-US" sz="1400" dirty="0"/>
              <a:t>the multiple inter coded </a:t>
            </a:r>
            <a:r>
              <a:rPr lang="en-US" sz="1400" dirty="0" smtClean="0"/>
              <a:t>	neighboring </a:t>
            </a:r>
            <a:r>
              <a:rPr lang="en-US" sz="1400" dirty="0" err="1"/>
              <a:t>macroblocks</a:t>
            </a:r>
            <a:r>
              <a:rPr lang="en-US" sz="1400" dirty="0"/>
              <a:t> </a:t>
            </a:r>
            <a:r>
              <a:rPr lang="en-US" sz="1400" dirty="0" smtClean="0"/>
              <a:t> available – priority order if same </a:t>
            </a:r>
            <a:r>
              <a:rPr lang="en-US" sz="1400" dirty="0" err="1" smtClean="0"/>
              <a:t>mb_type</a:t>
            </a:r>
            <a:r>
              <a:rPr lang="en-US" sz="1400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Process </a:t>
            </a:r>
            <a:r>
              <a:rPr lang="en-US" sz="1400" dirty="0"/>
              <a:t>that finds the reliable motion vector is added. The motion information of the 4x4 block that has motion vector of maximum magnitude is selected for motion prediction</a:t>
            </a:r>
            <a:r>
              <a:rPr lang="en-US" sz="14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1400" dirty="0"/>
          </a:p>
          <a:p>
            <a:r>
              <a:rPr lang="en-US" sz="1400" b="1" dirty="0"/>
              <a:t>E</a:t>
            </a:r>
            <a:r>
              <a:rPr lang="en-US" sz="1400" b="1" dirty="0" smtClean="0"/>
              <a:t>xperiment </a:t>
            </a:r>
            <a:r>
              <a:rPr lang="en-US" sz="1400" b="1" dirty="0"/>
              <a:t>A2</a:t>
            </a:r>
            <a:endParaRPr lang="fr-FR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IVMP </a:t>
            </a:r>
            <a:r>
              <a:rPr lang="en-US" sz="1400" dirty="0"/>
              <a:t>is always </a:t>
            </a:r>
            <a:r>
              <a:rPr lang="en-US" sz="1400" dirty="0" smtClean="0"/>
              <a:t>enabled.</a:t>
            </a:r>
            <a:endParaRPr lang="fr-FR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For </a:t>
            </a:r>
            <a:r>
              <a:rPr lang="en-US" sz="1400" dirty="0"/>
              <a:t>the intra coded texture </a:t>
            </a:r>
            <a:r>
              <a:rPr lang="en-US" sz="1400" dirty="0" smtClean="0"/>
              <a:t>MB, </a:t>
            </a:r>
            <a:r>
              <a:rPr lang="en-US" sz="1400" dirty="0"/>
              <a:t>motion information of inter coded neighboring </a:t>
            </a:r>
            <a:r>
              <a:rPr lang="en-US" sz="1400" dirty="0" err="1"/>
              <a:t>macroblock</a:t>
            </a:r>
            <a:r>
              <a:rPr lang="en-US" sz="1400" dirty="0"/>
              <a:t> is used.  </a:t>
            </a:r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Priority order If </a:t>
            </a:r>
            <a:r>
              <a:rPr lang="en-US" sz="1400" dirty="0"/>
              <a:t>the available neighboring </a:t>
            </a:r>
            <a:r>
              <a:rPr lang="en-US" sz="1400" dirty="0" err="1"/>
              <a:t>macroblocks</a:t>
            </a:r>
            <a:r>
              <a:rPr lang="en-US" sz="1400" dirty="0"/>
              <a:t> have same motion </a:t>
            </a:r>
            <a:r>
              <a:rPr lang="en-US" sz="1400" dirty="0" smtClean="0"/>
              <a:t>cost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The </a:t>
            </a:r>
            <a:r>
              <a:rPr lang="en-US" sz="1400" dirty="0"/>
              <a:t>motion information of the 4x4 block that has motion vector of maximum magnitude is selected for motion prediction.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97063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319581" y="213459"/>
            <a:ext cx="7096125" cy="984250"/>
          </a:xfrm>
        </p:spPr>
        <p:txBody>
          <a:bodyPr/>
          <a:lstStyle/>
          <a:p>
            <a:pPr eaLnBrk="1" hangingPunct="1"/>
            <a:r>
              <a:rPr lang="en-US" b="1" dirty="0"/>
              <a:t>3D-ATM: </a:t>
            </a:r>
            <a:r>
              <a:rPr lang="en-US" b="1" dirty="0" smtClean="0"/>
              <a:t>results and conclusion </a:t>
            </a:r>
            <a:endParaRPr lang="fr-FR" b="1" dirty="0"/>
          </a:p>
        </p:txBody>
      </p:sp>
      <p:pic>
        <p:nvPicPr>
          <p:cNvPr id="18" name="Picture 9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50213" y="0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695282"/>
              </p:ext>
            </p:extLst>
          </p:nvPr>
        </p:nvGraphicFramePr>
        <p:xfrm>
          <a:off x="548164" y="1225866"/>
          <a:ext cx="7795733" cy="20191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1022"/>
                <a:gridCol w="942841"/>
                <a:gridCol w="784712"/>
                <a:gridCol w="758028"/>
                <a:gridCol w="1136548"/>
                <a:gridCol w="1136548"/>
                <a:gridCol w="618678"/>
                <a:gridCol w="618678"/>
                <a:gridCol w="618678"/>
              </a:tblGrid>
              <a:tr h="35125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Experiment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Proposed Method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Texture Coding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Depth Coding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Total Coded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Total Synthesized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enc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 time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dec time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ren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 time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</a:tr>
              <a:tr h="425126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</a:tr>
              <a:tr h="20907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Anchor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</a:tr>
              <a:tr h="17562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078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A1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Method 1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-0.7%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-0.1%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NA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0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106%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078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A2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Method 2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-0.8%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-0.1%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-0.1%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NA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0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108%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742950" y="4180136"/>
            <a:ext cx="77038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1800" dirty="0" smtClean="0"/>
              <a:t>Experiment </a:t>
            </a:r>
            <a:r>
              <a:rPr lang="en-US" sz="1800" dirty="0"/>
              <a:t>A2 seems the most </a:t>
            </a:r>
            <a:r>
              <a:rPr lang="en-US" sz="1800" dirty="0" smtClean="0"/>
              <a:t>promising</a:t>
            </a:r>
          </a:p>
          <a:p>
            <a:pPr hangingPunct="0"/>
            <a:endParaRPr lang="en-US" sz="1800" dirty="0"/>
          </a:p>
          <a:p>
            <a:pPr hangingPunct="0"/>
            <a:r>
              <a:rPr lang="en-US" sz="1800" dirty="0" smtClean="0"/>
              <a:t>The </a:t>
            </a:r>
            <a:r>
              <a:rPr lang="en-US" sz="1800" dirty="0"/>
              <a:t>CE recommends reviewing the </a:t>
            </a:r>
            <a:r>
              <a:rPr lang="en-US" sz="1800" dirty="0" smtClean="0"/>
              <a:t>contribution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87680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319581" y="213459"/>
            <a:ext cx="7096125" cy="984250"/>
          </a:xfrm>
        </p:spPr>
        <p:txBody>
          <a:bodyPr/>
          <a:lstStyle/>
          <a:p>
            <a:pPr eaLnBrk="1" hangingPunct="1"/>
            <a:r>
              <a:rPr lang="en-US" b="1" dirty="0" smtClean="0"/>
              <a:t>3D-HTM</a:t>
            </a:r>
            <a:r>
              <a:rPr lang="en-US" b="1" dirty="0"/>
              <a:t>: </a:t>
            </a:r>
            <a:r>
              <a:rPr lang="en-US" b="1" dirty="0" smtClean="0"/>
              <a:t>experiments </a:t>
            </a:r>
            <a:endParaRPr lang="fr-FR" b="1" dirty="0"/>
          </a:p>
        </p:txBody>
      </p:sp>
      <p:pic>
        <p:nvPicPr>
          <p:cNvPr id="18" name="Picture 9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50213" y="0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422910" y="988070"/>
            <a:ext cx="81970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1600" b="1" dirty="0"/>
              <a:t>Proposition</a:t>
            </a:r>
          </a:p>
          <a:p>
            <a:pPr marL="285750" indent="-285750" hangingPunct="0">
              <a:buFont typeface="Arial" pitchFamily="34" charset="0"/>
              <a:buChar char="•"/>
            </a:pPr>
            <a:r>
              <a:rPr lang="en-US" sz="1600" dirty="0" smtClean="0"/>
              <a:t>Modification </a:t>
            </a:r>
            <a:r>
              <a:rPr lang="en-US" sz="1600" dirty="0"/>
              <a:t>of the depth </a:t>
            </a:r>
            <a:r>
              <a:rPr lang="en-US" sz="1600" dirty="0" err="1"/>
              <a:t>quadtree</a:t>
            </a:r>
            <a:r>
              <a:rPr lang="en-US" sz="1600" dirty="0"/>
              <a:t> decoding process. For a given CTU, the </a:t>
            </a:r>
            <a:r>
              <a:rPr lang="en-US" sz="1600" dirty="0" err="1"/>
              <a:t>quadtree</a:t>
            </a:r>
            <a:r>
              <a:rPr lang="en-US" sz="1600" dirty="0"/>
              <a:t> of the depth is linked to the collocated CTU </a:t>
            </a:r>
            <a:r>
              <a:rPr lang="en-US" sz="1600" dirty="0" err="1"/>
              <a:t>quadtree</a:t>
            </a:r>
            <a:r>
              <a:rPr lang="en-US" sz="1600" dirty="0"/>
              <a:t> in the </a:t>
            </a:r>
            <a:r>
              <a:rPr lang="en-US" sz="1600" dirty="0" smtClean="0"/>
              <a:t>texture</a:t>
            </a:r>
          </a:p>
          <a:p>
            <a:pPr marL="285750" indent="-285750" hangingPunct="0">
              <a:buFont typeface="Arial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given CU of the depth cannot be split more than its collocated CU in the texture. </a:t>
            </a:r>
          </a:p>
          <a:p>
            <a:pPr marL="285750" indent="-285750" hangingPunct="0">
              <a:buFont typeface="Arial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 err="1"/>
              <a:t>quadtree</a:t>
            </a:r>
            <a:r>
              <a:rPr lang="en-US" sz="1600" dirty="0"/>
              <a:t> of the depth is predictively encoded relatively to the </a:t>
            </a:r>
            <a:r>
              <a:rPr lang="en-US" sz="1600" dirty="0" err="1"/>
              <a:t>quadtree</a:t>
            </a:r>
            <a:r>
              <a:rPr lang="en-US" sz="1600" dirty="0"/>
              <a:t> of the texture. </a:t>
            </a:r>
            <a:endParaRPr lang="en-US" sz="1600" dirty="0" smtClean="0"/>
          </a:p>
          <a:p>
            <a:pPr hangingPunct="0"/>
            <a:endParaRPr lang="fr-FR" sz="1600" dirty="0"/>
          </a:p>
          <a:p>
            <a:pPr hangingPunct="0"/>
            <a:r>
              <a:rPr lang="en-US" sz="1600" b="1" dirty="0"/>
              <a:t>Experiment H1 </a:t>
            </a:r>
            <a:endParaRPr lang="en-US" sz="1600" b="1" dirty="0" smtClean="0"/>
          </a:p>
          <a:p>
            <a:pPr marL="285750" indent="-285750" hangingPunct="0">
              <a:buFont typeface="Arial" pitchFamily="34" charset="0"/>
              <a:buChar char="•"/>
            </a:pPr>
            <a:r>
              <a:rPr lang="en-US" sz="1600" dirty="0" smtClean="0"/>
              <a:t>Applies </a:t>
            </a:r>
            <a:r>
              <a:rPr lang="en-US" sz="1600" dirty="0"/>
              <a:t>the proposed method on both Intra and Inter </a:t>
            </a:r>
            <a:r>
              <a:rPr lang="en-US" sz="1600" dirty="0" smtClean="0"/>
              <a:t>slices</a:t>
            </a:r>
            <a:endParaRPr lang="fr-FR" sz="1600" dirty="0"/>
          </a:p>
          <a:p>
            <a:pPr hangingPunct="0"/>
            <a:endParaRPr lang="en-US" sz="1600" dirty="0" smtClean="0"/>
          </a:p>
          <a:p>
            <a:pPr hangingPunct="0"/>
            <a:r>
              <a:rPr lang="en-US" sz="1600" b="1" dirty="0" smtClean="0"/>
              <a:t>Experiment H2</a:t>
            </a:r>
          </a:p>
          <a:p>
            <a:pPr marL="285750" indent="-285750" hangingPunct="0">
              <a:buFont typeface="Arial" pitchFamily="34" charset="0"/>
              <a:buChar char="•"/>
            </a:pPr>
            <a:r>
              <a:rPr lang="en-US" sz="1600" dirty="0" smtClean="0"/>
              <a:t>Applies </a:t>
            </a:r>
            <a:r>
              <a:rPr lang="en-US" sz="1600" dirty="0"/>
              <a:t>the proposed method on Inter slices only</a:t>
            </a:r>
            <a:r>
              <a:rPr lang="en-US" sz="1600" dirty="0" smtClean="0"/>
              <a:t>.</a:t>
            </a:r>
          </a:p>
          <a:p>
            <a:pPr marL="285750" lvl="0" indent="-285750" hangingPunct="0">
              <a:buFont typeface="Arial" pitchFamily="34" charset="0"/>
              <a:buChar char="•"/>
            </a:pPr>
            <a:r>
              <a:rPr lang="en-US" sz="1600" dirty="0" smtClean="0"/>
              <a:t>When </a:t>
            </a:r>
            <a:r>
              <a:rPr lang="en-US" sz="1600" dirty="0"/>
              <a:t>the texture is split in 2NxN (</a:t>
            </a:r>
            <a:r>
              <a:rPr lang="en-US" sz="1600" dirty="0" err="1"/>
              <a:t>resp</a:t>
            </a:r>
            <a:r>
              <a:rPr lang="en-US" sz="1600" dirty="0"/>
              <a:t> Nx2N), depth </a:t>
            </a:r>
            <a:r>
              <a:rPr lang="en-US" sz="1600" dirty="0" smtClean="0"/>
              <a:t>allows 2NxN </a:t>
            </a:r>
            <a:r>
              <a:rPr lang="en-US" sz="1600" dirty="0"/>
              <a:t>(</a:t>
            </a:r>
            <a:r>
              <a:rPr lang="en-US" sz="1600" dirty="0" err="1"/>
              <a:t>resp</a:t>
            </a:r>
            <a:r>
              <a:rPr lang="en-US" sz="1600" dirty="0"/>
              <a:t> Nx2N) partitioning and disallows Nx2N (</a:t>
            </a:r>
            <a:r>
              <a:rPr lang="en-US" sz="1600" dirty="0" err="1"/>
              <a:t>resp</a:t>
            </a:r>
            <a:r>
              <a:rPr lang="en-US" sz="1600" dirty="0"/>
              <a:t> 2NxN) partitioning 	and </a:t>
            </a:r>
            <a:r>
              <a:rPr lang="en-US" sz="1600" dirty="0" err="1"/>
              <a:t>NxN</a:t>
            </a:r>
            <a:r>
              <a:rPr lang="en-US" sz="1600" dirty="0"/>
              <a:t> partitioning</a:t>
            </a:r>
            <a:r>
              <a:rPr lang="en-US" sz="1600" dirty="0" smtClean="0"/>
              <a:t>.</a:t>
            </a:r>
            <a:endParaRPr lang="fr-FR" sz="1600" dirty="0"/>
          </a:p>
          <a:p>
            <a:pPr hangingPunct="0"/>
            <a:endParaRPr lang="en-US" sz="1600" dirty="0" smtClean="0"/>
          </a:p>
          <a:p>
            <a:pPr hangingPunct="0"/>
            <a:r>
              <a:rPr lang="en-US" sz="1600" b="1" dirty="0" smtClean="0"/>
              <a:t>Experiment </a:t>
            </a:r>
            <a:r>
              <a:rPr lang="en-US" sz="1600" b="1" dirty="0"/>
              <a:t>H3 </a:t>
            </a:r>
            <a:endParaRPr lang="en-US" sz="1600" b="1" dirty="0" smtClean="0"/>
          </a:p>
          <a:p>
            <a:pPr marL="285750" indent="-285750" hangingPunct="0">
              <a:buFont typeface="Arial" pitchFamily="34" charset="0"/>
              <a:buChar char="•"/>
            </a:pPr>
            <a:r>
              <a:rPr lang="en-US" sz="1600" dirty="0"/>
              <a:t>I</a:t>
            </a:r>
            <a:r>
              <a:rPr lang="en-US" sz="1600" dirty="0" smtClean="0"/>
              <a:t>s </a:t>
            </a:r>
            <a:r>
              <a:rPr lang="en-US" sz="1600" dirty="0"/>
              <a:t>a simplification of experiment H2, with the following 2NxN and Nx2N partitions </a:t>
            </a:r>
            <a:r>
              <a:rPr lang="en-US" sz="1600" dirty="0" smtClean="0"/>
              <a:t>difference</a:t>
            </a:r>
          </a:p>
          <a:p>
            <a:pPr marL="285750" indent="-285750" hangingPunct="0">
              <a:buFont typeface="Arial" pitchFamily="34" charset="0"/>
              <a:buChar char="•"/>
            </a:pPr>
            <a:r>
              <a:rPr lang="en-US" sz="1600" dirty="0"/>
              <a:t>W</a:t>
            </a:r>
            <a:r>
              <a:rPr lang="en-US" sz="1600" dirty="0" smtClean="0"/>
              <a:t>hen </a:t>
            </a:r>
            <a:r>
              <a:rPr lang="en-US" sz="1600" dirty="0"/>
              <a:t>the texture is split in 2NxN (or Nx2N), depth </a:t>
            </a:r>
            <a:r>
              <a:rPr lang="en-US" sz="1600" dirty="0" smtClean="0"/>
              <a:t>disallows 2NxN</a:t>
            </a:r>
            <a:r>
              <a:rPr lang="en-US" sz="1600" dirty="0"/>
              <a:t>, Nx2N, and </a:t>
            </a:r>
            <a:r>
              <a:rPr lang="en-US" sz="1600" dirty="0" err="1"/>
              <a:t>NxN</a:t>
            </a:r>
            <a:r>
              <a:rPr lang="en-US" sz="1600" dirty="0"/>
              <a:t> partitioning.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43057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319581" y="213459"/>
            <a:ext cx="7096125" cy="984250"/>
          </a:xfrm>
        </p:spPr>
        <p:txBody>
          <a:bodyPr/>
          <a:lstStyle/>
          <a:p>
            <a:pPr eaLnBrk="1" hangingPunct="1"/>
            <a:r>
              <a:rPr lang="en-US" b="1" dirty="0" smtClean="0"/>
              <a:t>3D-HTM</a:t>
            </a:r>
            <a:r>
              <a:rPr lang="en-US" b="1" dirty="0"/>
              <a:t>: </a:t>
            </a:r>
            <a:r>
              <a:rPr lang="en-US" b="1" dirty="0" smtClean="0"/>
              <a:t>results and conclusion </a:t>
            </a:r>
            <a:endParaRPr lang="fr-FR" b="1" dirty="0"/>
          </a:p>
        </p:txBody>
      </p:sp>
      <p:pic>
        <p:nvPicPr>
          <p:cNvPr id="18" name="Picture 9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50213" y="0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77240" y="4283006"/>
            <a:ext cx="77038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dirty="0" smtClean="0"/>
              <a:t>Experiment H3 </a:t>
            </a:r>
            <a:r>
              <a:rPr lang="en-US" dirty="0"/>
              <a:t>seems the most </a:t>
            </a:r>
            <a:r>
              <a:rPr lang="en-US" dirty="0" smtClean="0"/>
              <a:t>promising</a:t>
            </a:r>
          </a:p>
          <a:p>
            <a:pPr hangingPunct="0"/>
            <a:endParaRPr lang="en-US" dirty="0"/>
          </a:p>
          <a:p>
            <a:pPr hangingPunct="0"/>
            <a:r>
              <a:rPr lang="en-US" dirty="0" smtClean="0"/>
              <a:t>The </a:t>
            </a:r>
            <a:r>
              <a:rPr lang="en-US" dirty="0"/>
              <a:t>CE recommends reviewing the contribution and in particular discussing the potential impact of the dependence between the parsing of the texture and the parsing of the </a:t>
            </a:r>
            <a:r>
              <a:rPr lang="en-US" dirty="0" smtClean="0"/>
              <a:t>depth </a:t>
            </a:r>
            <a:endParaRPr lang="fr-FR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657603"/>
              </p:ext>
            </p:extLst>
          </p:nvPr>
        </p:nvGraphicFramePr>
        <p:xfrm>
          <a:off x="193832" y="1168082"/>
          <a:ext cx="8550119" cy="27678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5939"/>
                <a:gridCol w="748032"/>
                <a:gridCol w="748032"/>
                <a:gridCol w="724465"/>
                <a:gridCol w="1043147"/>
                <a:gridCol w="1043147"/>
                <a:gridCol w="1043147"/>
                <a:gridCol w="708070"/>
                <a:gridCol w="708070"/>
                <a:gridCol w="708070"/>
              </a:tblGrid>
              <a:tr h="5199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Experiment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Proposed Method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video only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synthesized only 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coded &amp; synthesized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enc time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dec time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ren time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</a:tr>
              <a:tr h="5199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Applied on Intra Slices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Applied on Inter Slices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2NxN simplif.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</a:tr>
              <a:tr h="21663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Anchor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</a:tr>
              <a:tr h="17330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631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H1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0,0%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0,6%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-0,1%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66,2%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101,7%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99,9%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63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70.3%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104.0%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NA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631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H2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0,0%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0,3%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-0,3%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74,9%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103,6%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107,0%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63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70.7%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103.3%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105.9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631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H3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0,0%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0,4%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-0,3%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67,8%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100,5%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99,5%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63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65.8%</a:t>
                      </a:r>
                      <a:endParaRPr lang="fr-FR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102.4%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NA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446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s_interne_VF">
  <a:themeElements>
    <a:clrScheme name="slides_interne_VF 2">
      <a:dk1>
        <a:srgbClr val="000000"/>
      </a:dk1>
      <a:lt1>
        <a:srgbClr val="FFFFFF"/>
      </a:lt1>
      <a:dk2>
        <a:srgbClr val="FF6600"/>
      </a:dk2>
      <a:lt2>
        <a:srgbClr val="DDDDDD"/>
      </a:lt2>
      <a:accent1>
        <a:srgbClr val="000000"/>
      </a:accent1>
      <a:accent2>
        <a:srgbClr val="FFFFFF"/>
      </a:accent2>
      <a:accent3>
        <a:srgbClr val="FFFFFF"/>
      </a:accent3>
      <a:accent4>
        <a:srgbClr val="000000"/>
      </a:accent4>
      <a:accent5>
        <a:srgbClr val="AAAAAA"/>
      </a:accent5>
      <a:accent6>
        <a:srgbClr val="E7E7E7"/>
      </a:accent6>
      <a:hlink>
        <a:srgbClr val="FF6600"/>
      </a:hlink>
      <a:folHlink>
        <a:srgbClr val="FF6600"/>
      </a:folHlink>
    </a:clrScheme>
    <a:fontScheme name="slides_interne_VF">
      <a:majorFont>
        <a:latin typeface="Helvetica 65 Medium"/>
        <a:ea typeface=""/>
        <a:cs typeface=""/>
      </a:majorFont>
      <a:minorFont>
        <a:latin typeface="Helvetica 45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ides_interne_VF 1">
        <a:dk1>
          <a:srgbClr val="333333"/>
        </a:dk1>
        <a:lt1>
          <a:srgbClr val="FFFFFF"/>
        </a:lt1>
        <a:dk2>
          <a:srgbClr val="000000"/>
        </a:dk2>
        <a:lt2>
          <a:srgbClr val="FF6600"/>
        </a:lt2>
        <a:accent1>
          <a:srgbClr val="000000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E7E7E7"/>
        </a:accent6>
        <a:hlink>
          <a:srgbClr val="FF6600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_interne_VF 2">
        <a:dk1>
          <a:srgbClr val="000000"/>
        </a:dk1>
        <a:lt1>
          <a:srgbClr val="FFFFFF"/>
        </a:lt1>
        <a:dk2>
          <a:srgbClr val="FF6600"/>
        </a:dk2>
        <a:lt2>
          <a:srgbClr val="DDDDDD"/>
        </a:lt2>
        <a:accent1>
          <a:srgbClr val="000000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E7E7E7"/>
        </a:accent6>
        <a:hlink>
          <a:srgbClr val="FF660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5586</TotalTime>
  <Words>576</Words>
  <Application>Microsoft Office PowerPoint</Application>
  <PresentationFormat>On-screen Show (4:3)</PresentationFormat>
  <Paragraphs>257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slides_interne_VF</vt:lpstr>
      <vt:lpstr>3D-CE3: Summary report of Core Experiment 3 on Inter-Component Prediction</vt:lpstr>
      <vt:lpstr>Introduction and document list</vt:lpstr>
      <vt:lpstr>3D-ATM: experiments </vt:lpstr>
      <vt:lpstr>3D-ATM: results and conclusion </vt:lpstr>
      <vt:lpstr>3D-HTM: experiments </vt:lpstr>
      <vt:lpstr>3D-HTM: results and conclusion </vt:lpstr>
    </vt:vector>
  </TitlesOfParts>
  <Company>France Télécom Division R&amp;D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de coordination Normalisation VIDEO</dc:title>
  <dc:creator>TENIOU Gilles</dc:creator>
  <cp:lastModifiedBy>juuj7350</cp:lastModifiedBy>
  <cp:revision>160</cp:revision>
  <cp:lastPrinted>2006-12-08T11:02:13Z</cp:lastPrinted>
  <dcterms:created xsi:type="dcterms:W3CDTF">2009-10-15T13:26:07Z</dcterms:created>
  <dcterms:modified xsi:type="dcterms:W3CDTF">2012-10-13T04:17:39Z</dcterms:modified>
</cp:coreProperties>
</file>