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7" r:id="rId2"/>
    <p:sldMasterId id="2147483665" r:id="rId3"/>
    <p:sldMasterId id="2147483648" r:id="rId4"/>
    <p:sldMasterId id="2147483651" r:id="rId5"/>
    <p:sldMasterId id="2147483653" r:id="rId6"/>
    <p:sldMasterId id="2147483655" r:id="rId7"/>
    <p:sldMasterId id="2147483657" r:id="rId8"/>
    <p:sldMasterId id="2147483659" r:id="rId9"/>
    <p:sldMasterId id="2147483661" r:id="rId10"/>
  </p:sldMasterIdLst>
  <p:notesMasterIdLst>
    <p:notesMasterId r:id="rId17"/>
  </p:notesMasterIdLst>
  <p:handoutMasterIdLst>
    <p:handoutMasterId r:id="rId18"/>
  </p:handoutMasterIdLst>
  <p:sldIdLst>
    <p:sldId id="272" r:id="rId11"/>
    <p:sldId id="285" r:id="rId12"/>
    <p:sldId id="288" r:id="rId13"/>
    <p:sldId id="286" r:id="rId14"/>
    <p:sldId id="287" r:id="rId15"/>
    <p:sldId id="275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9999FF"/>
    <a:srgbClr val="9CC00C"/>
    <a:srgbClr val="FECF53"/>
    <a:srgbClr val="0592C2"/>
    <a:srgbClr val="EB7527"/>
    <a:srgbClr val="808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6" autoAdjust="0"/>
    <p:restoredTop sz="94660"/>
  </p:normalViewPr>
  <p:slideViewPr>
    <p:cSldViewPr>
      <p:cViewPr varScale="1">
        <p:scale>
          <a:sx n="87" d="100"/>
          <a:sy n="87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2"/>
          <a:sy n="1" d="2"/>
        </p:scale>
        <p:origin x="0" y="0"/>
      </p:cViewPr>
      <p:guideLst/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E36E34B-B8EF-432F-80A4-9E61F2F453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539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240DBEB-AA3C-484A-BAF0-656AA558C7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925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1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>
              <a:lnSpc>
                <a:spcPct val="90000"/>
              </a:lnSpc>
              <a:defRPr sz="38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5100"/>
          </a:xfrm>
        </p:spPr>
        <p:txBody>
          <a:bodyPr/>
          <a:lstStyle>
            <a:lvl1pPr>
              <a:lnSpc>
                <a:spcPct val="100000"/>
              </a:lnSpc>
              <a:defRPr sz="2300" b="1"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1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9D945D9-0CD6-4F22-B3CE-A1BB93F13B9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8781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or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DAC7C194-A21D-4095-B4C3-A3D6C88CE9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25475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0E3D69-2B74-4298-964F-0EFB5B44D2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58591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67CD9A9-EA3F-47BA-9958-183FD7A97B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7672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71C67B4-F76F-4967-98C4-2DB7D1A896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5531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8DE6C0-BFB7-4A85-BE9F-3F829DF27D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12909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A547F3-8D68-40AD-A0E9-2F1B58EB8D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7900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9187C68-7644-4616-9965-62AC6A83D0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9289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4178FA6-7044-4BED-A04B-2A473A0991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49326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5AC2DA1-2480-4493-98EA-5665C37031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63561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7CC2218-A9B5-4F59-A26F-D6F6090B9F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10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832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832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940C9B-B93B-4091-8E43-036207D5B4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6404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9E15883-6B87-4953-8349-7076FA5AD0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519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0"/>
            <a:ext cx="427672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7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5763"/>
            <a:ext cx="7626350" cy="1976437"/>
          </a:xfrm>
        </p:spPr>
        <p:txBody>
          <a:bodyPr anchor="b"/>
          <a:lstStyle>
            <a:lvl1pPr>
              <a:lnSpc>
                <a:spcPct val="900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6688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524721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</a:t>
            </a:r>
            <a:r>
              <a:rPr lang="fr-FR" err="1"/>
              <a:t>Guionnet</a:t>
            </a:r>
            <a:r>
              <a:rPr lang="fr-FR"/>
              <a:t> – JCTV-G598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3D691F9-57B5-45EC-B467-DB333CFB8F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717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F69C143-B18D-41BE-A883-8A8A9D6C33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689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2187575"/>
            <a:ext cx="3694113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2187575"/>
            <a:ext cx="3694112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80654EB-BB58-4881-B886-5177A34EFF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555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199B90E-3949-4723-95BC-99F3B65B37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692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3D0666-99A0-4E8B-9604-6A897354E2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487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357539-E020-49AD-93E4-DABCF01E86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523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09F0A56-0112-4F2E-B330-B39597C89B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36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B5813D-7809-40C6-B2C8-713C0285D6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93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F3F37A1-02C7-44F5-A60D-C8A6436051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786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CDA90C-E5B6-41AF-9DD0-D7F4CFBBF0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169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166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166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C1B2F4D-92B4-41AE-8F58-06CEE0550B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640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Image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 algn="l">
              <a:lnSpc>
                <a:spcPct val="90000"/>
              </a:lnSpc>
              <a:defRPr sz="38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844550"/>
          </a:xfrm>
        </p:spPr>
        <p:txBody>
          <a:bodyPr anchor="t"/>
          <a:lstStyle>
            <a:lvl1pPr>
              <a:lnSpc>
                <a:spcPct val="100000"/>
              </a:lnSpc>
              <a:defRPr sz="23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0298768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853316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81109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072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148875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8850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206554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46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581B8C0-8958-4AE7-AA75-5A31F45478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049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0402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08112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871372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31000" y="2924175"/>
            <a:ext cx="2159000" cy="341947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4000" y="2924175"/>
            <a:ext cx="6324600" cy="3419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944937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nd_chapitre_rou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DD20712-9C5A-4D81-9BDA-B3E03053A0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782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6E6C3C0-CCE8-44AB-B7F7-ADFDA361E6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2663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F63EBF-C283-4F96-AF8F-F732B84894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345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8335115-7023-4EF4-905F-4D2A9E9618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3002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D4CE33-14C5-416C-AAFA-CCF44B8E2D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7395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C60FD8A-C39D-4A51-877D-4A894CEC42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3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844675"/>
            <a:ext cx="3694113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844675"/>
            <a:ext cx="3694112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6E54ACE-39C8-437F-8B03-D25AA2296F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1971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E76D62-A4C6-4780-97F1-19A6709CBD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4029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72E9471-509B-4DF6-8C6E-F69A63CD46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990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3615AA-8AE7-4BDD-B1CF-28A1FE3CF5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0746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2BA96D-E696-4EC2-ABFC-0EA82FFDDD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1472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A3DA87D-F62D-4E05-8FC4-9CC5A8FAB23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3988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ble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5CC91B5-D158-4AB9-AB7B-2B26143B7A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1669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D299D1-F6D3-41FC-B536-0B9482F4F7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191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0398164-3FB1-405C-A643-A880A62D2A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6052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641AF0F-1D3D-4FF1-B922-E0E0133363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6261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FDA2D5-823D-4CC0-8B1B-868C026914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286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9E45354-A6B2-4F97-B577-CB976C10B5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8784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ACBB843-5C9C-44F5-B607-B2FC0C0E97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8700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3D5AF3-047E-446B-B2FF-91499B21D5B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132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4C7A70-430A-4027-A42E-144E92A578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8252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34B683B-70D6-4EA0-9A07-97CEEE5996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3284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D4A57A4-4EC6-42E7-B9C5-C9516DCCAC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0931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A68ACC8-27C8-47EA-84B1-F329CB2D89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3545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06351059-D0EF-4341-AEF7-A22055DDE8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7937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46B463D-9B46-4FE9-8D43-66304DA194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4801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C9B82AE-4E44-404C-B974-72CFE9A757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8028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763B5D-EEC4-4310-AB93-85784989CB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C46F593-D99B-4B68-BF5F-1EDCC3A579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5614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E903A7-B552-414B-99C7-A3B8E3B7B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7606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82EB3B7-D983-45D6-9C43-23F3976AB0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5896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FA912D-93FD-4D71-9A64-42D1FA038B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7508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E4A45D4-182F-433D-B570-956477FBB5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7104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BD26FD6-01DB-4A92-81F9-8B683124ED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0771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76F3146-65A1-47F0-9C1B-8ED75E209A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8542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89FBD14-D7F1-4FDC-BF1F-EFDBA34725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5878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iol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21C8635-1465-43D4-9BAA-2AE3C8011C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0343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6F8D0E-789E-4966-9C19-BBE0993250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9783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52BEBA5-F568-4296-A2F2-7C551751A3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09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D71B1D-1FB8-4C6E-B567-2CA2B7B793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2331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4D6643F-58BD-4789-A4DB-570D185C7F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2325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D8B1F1-76EC-47C0-B4D6-623AD29E7F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3808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6514A29-04BE-4313-8B72-D2EC866E5C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7541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1FE1C1F-B96D-4057-9258-A2F393D2AD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0185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74B316A-BB08-42E9-9C3C-08E21191BC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1953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BAC84B8-4D60-4E8F-B691-A9348DFE22F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5633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14DE5F-C0AA-4706-8D05-B6C52EFAB5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2296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5C7A1E7-7C3B-49F4-A480-5FFBF3CF87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3000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gr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7BC06A4E-BF24-4576-9AA4-3B2555F0EC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3209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B79ACF2-14CA-42C0-B5FB-86BA46547C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6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CF468C-C338-4DAC-8316-710D54A361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684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3AD1E3-59C6-457B-8E8A-23BD897B73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9492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B1F4947-1749-4C0A-9EAB-A44B03B07B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6882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21E3523-1903-4A95-8020-EEED173761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5116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F320B1-318E-41AC-A50E-83986C838F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1546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9FF0A3-759B-4AB3-8ECE-0E148AFB54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5848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5057B10-5A22-451C-A577-EEFC103FAC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30194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711F7C-CFEF-444E-91A7-77EAEF2FA8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91783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93032F1-9374-4BFF-A8E8-DD79572C4D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186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F86E46-872A-4D53-9AA6-7AEC8A4E76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9613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ka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F9100E78-CA83-427E-BF89-80342349FC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18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BBB5FAC-E425-4B0D-923B-282BD9F7E4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38669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52E8B28-7560-4E91-9632-49FC1F26F2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48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DAA5520-C9E2-4633-AADD-7B1B2B4D23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6890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DEC453D-85D5-4345-840B-B8100C41CE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06978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8325D5B-D498-44EA-90BD-569CC1F591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5766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141C68E-F501-4984-8E9A-5010342AFB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0244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1903778-2A8D-44FF-9FA6-5B98D55674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8490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D94377A-D4BD-4F76-B7A4-88D2D1E64E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44994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487727E-9183-4E34-8D28-41DC0F3A81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4830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40BB081-1E84-4FDA-AE34-9D55368A93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3530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C4A299-4AEA-4966-AD5A-F403F7064B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2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ntroductio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844675"/>
            <a:ext cx="7540625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7013" y="6489700"/>
            <a:ext cx="20129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7114" name="Rectangle 10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CE75900-5E8B-48DE-B135-1377F92AE8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bg1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5pPr>
      <a:lvl6pPr marL="10144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6pPr>
      <a:lvl7pPr marL="14716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7pPr>
      <a:lvl8pPr marL="19288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8pPr>
      <a:lvl9pPr marL="23860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bandeau_texte_oran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FDD61AC-0AEF-4918-AD45-842641B23A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2187575"/>
            <a:ext cx="7540625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4F421379-4692-4A28-902B-29A24F3D73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394" r:id="rId3"/>
    <p:sldLayoutId id="2147484395" r:id="rId4"/>
    <p:sldLayoutId id="2147484396" r:id="rId5"/>
    <p:sldLayoutId id="2147484397" r:id="rId6"/>
    <p:sldLayoutId id="2147484398" r:id="rId7"/>
    <p:sldLayoutId id="2147484399" r:id="rId8"/>
    <p:sldLayoutId id="2147484400" r:id="rId9"/>
    <p:sldLayoutId id="2147484401" r:id="rId10"/>
    <p:sldLayoutId id="214748440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1588" indent="455613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Clr>
          <a:schemeClr val="bg2"/>
        </a:buClr>
        <a:defRPr sz="2200">
          <a:solidFill>
            <a:schemeClr val="tx2"/>
          </a:solidFill>
          <a:latin typeface="+mn-lt"/>
          <a:cs typeface="+mn-cs"/>
        </a:defRPr>
      </a:lvl2pPr>
      <a:lvl3pPr marL="3175" indent="911225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Font typeface="Arial" charset="0"/>
        <a:defRPr sz="2200">
          <a:solidFill>
            <a:schemeClr val="tx2"/>
          </a:solidFill>
          <a:latin typeface="+mn-lt"/>
          <a:cs typeface="+mn-cs"/>
        </a:defRPr>
      </a:lvl3pPr>
      <a:lvl4pPr marL="4763" indent="1366838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4pPr>
      <a:lvl5pPr marL="6350" indent="182245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5pPr>
      <a:lvl6pPr marL="4635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6pPr>
      <a:lvl7pPr marL="9207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7pPr>
      <a:lvl8pPr marL="13779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8pPr>
      <a:lvl9pPr marL="18351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 5" descr="Image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254000" y="2924175"/>
            <a:ext cx="863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0" y="4187825"/>
            <a:ext cx="431800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03" r:id="rId2"/>
    <p:sldLayoutId id="2147484404" r:id="rId3"/>
    <p:sldLayoutId id="2147484405" r:id="rId4"/>
    <p:sldLayoutId id="2147484406" r:id="rId5"/>
    <p:sldLayoutId id="2147484407" r:id="rId6"/>
    <p:sldLayoutId id="2147484408" r:id="rId7"/>
    <p:sldLayoutId id="2147484409" r:id="rId8"/>
    <p:sldLayoutId id="2147484410" r:id="rId9"/>
    <p:sldLayoutId id="2147484411" r:id="rId10"/>
    <p:sldLayoutId id="21474844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1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0"/>
        </a:spcBef>
        <a:spcAft>
          <a:spcPct val="0"/>
        </a:spcAft>
        <a:buClr>
          <a:schemeClr val="bg1"/>
        </a:buClr>
        <a:defRPr sz="1400" b="1">
          <a:solidFill>
            <a:schemeClr val="bg1"/>
          </a:solidFill>
          <a:latin typeface="+mn-lt"/>
          <a:cs typeface="+mn-cs"/>
        </a:defRPr>
      </a:lvl2pPr>
      <a:lvl3pPr marL="3175" indent="911225" algn="l" rtl="0" eaLnBrk="0" fontAlgn="base" hangingPunct="0">
        <a:spcBef>
          <a:spcPct val="0"/>
        </a:spcBef>
        <a:spcAft>
          <a:spcPct val="0"/>
        </a:spcAft>
        <a:buFont typeface="Arial" charset="0"/>
        <a:defRPr sz="1400" b="1">
          <a:solidFill>
            <a:schemeClr val="bg1"/>
          </a:solidFill>
          <a:latin typeface="+mn-lt"/>
          <a:cs typeface="+mn-cs"/>
        </a:defRPr>
      </a:lvl3pPr>
      <a:lvl4pPr marL="4763" indent="1366838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4pPr>
      <a:lvl5pPr marL="6350" indent="1822450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5pPr>
      <a:lvl6pPr marL="4635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6pPr>
      <a:lvl7pPr marL="9207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7pPr>
      <a:lvl8pPr marL="13779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8pPr>
      <a:lvl9pPr marL="18351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E554C5A-A1B4-4126-8CE2-1184E88565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13" r:id="rId2"/>
    <p:sldLayoutId id="2147484414" r:id="rId3"/>
    <p:sldLayoutId id="2147484415" r:id="rId4"/>
    <p:sldLayoutId id="2147484416" r:id="rId5"/>
    <p:sldLayoutId id="2147484417" r:id="rId6"/>
    <p:sldLayoutId id="2147484418" r:id="rId7"/>
    <p:sldLayoutId id="2147484419" r:id="rId8"/>
    <p:sldLayoutId id="2147484420" r:id="rId9"/>
    <p:sldLayoutId id="2147484421" r:id="rId10"/>
    <p:sldLayoutId id="214748442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bandeau_texte_ble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1A6ABA8-8444-4FBC-AE2F-3FF72C6B7B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8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bandeau_texte_ver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E42B3987-3062-45BA-8274-267D107A77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bandeau_texte_viole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5EF3A48-8DD6-4E6D-9231-13B9A841A0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43" r:id="rId2"/>
    <p:sldLayoutId id="2147484444" r:id="rId3"/>
    <p:sldLayoutId id="2147484445" r:id="rId4"/>
    <p:sldLayoutId id="2147484446" r:id="rId5"/>
    <p:sldLayoutId id="2147484447" r:id="rId6"/>
    <p:sldLayoutId id="2147484448" r:id="rId7"/>
    <p:sldLayoutId id="2147484449" r:id="rId8"/>
    <p:sldLayoutId id="2147484450" r:id="rId9"/>
    <p:sldLayoutId id="2147484451" r:id="rId10"/>
    <p:sldLayoutId id="214748445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bandeau_texte_gri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57266DF-37A5-4DAB-B22A-815CCF9851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1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bandeau_texte_kak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2F3F563-FDEC-4BA0-9461-3ACBA3C48F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63" r:id="rId2"/>
    <p:sldLayoutId id="2147484464" r:id="rId3"/>
    <p:sldLayoutId id="2147484465" r:id="rId4"/>
    <p:sldLayoutId id="2147484466" r:id="rId5"/>
    <p:sldLayoutId id="2147484467" r:id="rId6"/>
    <p:sldLayoutId id="2147484468" r:id="rId7"/>
    <p:sldLayoutId id="2147484469" r:id="rId8"/>
    <p:sldLayoutId id="2147484470" r:id="rId9"/>
    <p:sldLayoutId id="2147484471" r:id="rId10"/>
    <p:sldLayoutId id="214748447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6475" y="2924175"/>
            <a:ext cx="8137525" cy="2281238"/>
          </a:xfrm>
        </p:spPr>
        <p:txBody>
          <a:bodyPr/>
          <a:lstStyle/>
          <a:p>
            <a:pPr eaLnBrk="1" hangingPunct="1"/>
            <a:r>
              <a:rPr lang="fr-FR" sz="3200" dirty="0" smtClean="0"/>
              <a:t>JCT2-A0133</a:t>
            </a:r>
            <a:br>
              <a:rPr lang="fr-FR" sz="3200" dirty="0" smtClean="0"/>
            </a:br>
            <a:r>
              <a:rPr lang="en-CA" sz="3200" dirty="0"/>
              <a:t>CE5.h related: Reducing the coding cost of merge index by dynamic merge candidate list re-ordering</a:t>
            </a:r>
            <a:endParaRPr lang="fr-FR" sz="32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/>
            <a:endParaRPr lang="fr-FR" dirty="0" smtClean="0"/>
          </a:p>
          <a:p>
            <a:pPr marL="0" indent="0" eaLnBrk="1" hangingPunct="1"/>
            <a:r>
              <a:rPr lang="fr-FR" dirty="0" smtClean="0"/>
              <a:t>T. Guionnet (INRIA)</a:t>
            </a:r>
          </a:p>
          <a:p>
            <a:pPr marL="0" indent="0" eaLnBrk="1" hangingPunct="1"/>
            <a:r>
              <a:rPr lang="fr-FR" dirty="0" smtClean="0"/>
              <a:t>L. </a:t>
            </a:r>
            <a:r>
              <a:rPr lang="fr-FR" dirty="0" err="1" smtClean="0"/>
              <a:t>Guillo</a:t>
            </a:r>
            <a:r>
              <a:rPr lang="fr-FR" dirty="0" smtClean="0"/>
              <a:t> (Irisa/CNRS)</a:t>
            </a:r>
          </a:p>
          <a:p>
            <a:pPr marL="0" indent="0" eaLnBrk="1" hangingPunct="1"/>
            <a:r>
              <a:rPr lang="fr-FR" dirty="0" smtClean="0"/>
              <a:t>C. Guillemot (INRIA)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sz="1100" b="1">
              <a:solidFill>
                <a:schemeClr val="bg1"/>
              </a:solidFill>
            </a:endParaRP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fr-FR" sz="1100" dirty="0" smtClean="0">
                <a:solidFill>
                  <a:schemeClr val="bg1"/>
                </a:solidFill>
              </a:rPr>
              <a:t>July 2012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JCT2-A0133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2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Introduction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HEVC: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Order</a:t>
            </a:r>
            <a:r>
              <a:rPr lang="fr-FR" sz="2000" dirty="0" smtClean="0">
                <a:solidFill>
                  <a:schemeClr val="tx1"/>
                </a:solidFill>
              </a:rPr>
              <a:t> of the candidates </a:t>
            </a:r>
            <a:r>
              <a:rPr lang="fr-FR" sz="2000" dirty="0" err="1" smtClean="0">
                <a:solidFill>
                  <a:schemeClr val="tx1"/>
                </a:solidFill>
              </a:rPr>
              <a:t>carefully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designed</a:t>
            </a:r>
            <a:r>
              <a:rPr lang="fr-FR" sz="2000" dirty="0" smtClean="0">
                <a:solidFill>
                  <a:schemeClr val="tx1"/>
                </a:solidFill>
              </a:rPr>
              <a:t>: Most </a:t>
            </a:r>
            <a:r>
              <a:rPr lang="fr-FR" sz="2000" dirty="0" err="1" smtClean="0">
                <a:solidFill>
                  <a:schemeClr val="tx1"/>
                </a:solidFill>
              </a:rPr>
              <a:t>likely</a:t>
            </a:r>
            <a:r>
              <a:rPr lang="fr-FR" sz="2000" dirty="0" smtClean="0">
                <a:solidFill>
                  <a:schemeClr val="tx1"/>
                </a:solidFill>
              </a:rPr>
              <a:t> candidates first</a:t>
            </a: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Encoding</a:t>
            </a:r>
            <a:r>
              <a:rPr lang="fr-FR" sz="2000" dirty="0" smtClean="0">
                <a:solidFill>
                  <a:schemeClr val="tx1"/>
                </a:solidFill>
              </a:rPr>
              <a:t> of the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</a:t>
            </a: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Binarization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using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u</a:t>
            </a:r>
            <a:r>
              <a:rPr lang="fr-FR" sz="2000" dirty="0" err="1" smtClean="0">
                <a:solidFill>
                  <a:schemeClr val="tx1"/>
                </a:solidFill>
              </a:rPr>
              <a:t>nary</a:t>
            </a:r>
            <a:r>
              <a:rPr lang="fr-FR" sz="2000" dirty="0" smtClean="0">
                <a:solidFill>
                  <a:schemeClr val="tx1"/>
                </a:solidFill>
              </a:rPr>
              <a:t> code: </a:t>
            </a:r>
            <a:r>
              <a:rPr lang="fr-FR" sz="2000" dirty="0" err="1">
                <a:solidFill>
                  <a:schemeClr val="tx1"/>
                </a:solidFill>
              </a:rPr>
              <a:t>m</a:t>
            </a:r>
            <a:r>
              <a:rPr lang="fr-FR" sz="2000" dirty="0" err="1" smtClean="0">
                <a:solidFill>
                  <a:schemeClr val="tx1"/>
                </a:solidFill>
              </a:rPr>
              <a:t>ost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likely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gets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shortest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codeword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CABAC in </a:t>
            </a:r>
            <a:r>
              <a:rPr lang="fr-FR" sz="2000" dirty="0" err="1" smtClean="0">
                <a:solidFill>
                  <a:schemeClr val="tx1"/>
                </a:solidFill>
              </a:rPr>
              <a:t>equiprobable</a:t>
            </a:r>
            <a:r>
              <a:rPr lang="fr-FR" sz="2000" dirty="0" smtClean="0">
                <a:solidFill>
                  <a:schemeClr val="tx1"/>
                </a:solidFill>
              </a:rPr>
              <a:t> mode, </a:t>
            </a:r>
            <a:r>
              <a:rPr lang="fr-FR" sz="2000" dirty="0" err="1" smtClean="0">
                <a:solidFill>
                  <a:schemeClr val="tx1"/>
                </a:solidFill>
              </a:rPr>
              <a:t>except</a:t>
            </a:r>
            <a:r>
              <a:rPr lang="fr-FR" sz="2000" dirty="0" smtClean="0">
                <a:solidFill>
                  <a:schemeClr val="tx1"/>
                </a:solidFill>
              </a:rPr>
              <a:t> for the first bin</a:t>
            </a: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3D-HTM: </a:t>
            </a:r>
            <a:r>
              <a:rPr lang="fr-FR" sz="2000" dirty="0" err="1" smtClean="0">
                <a:solidFill>
                  <a:schemeClr val="tx1"/>
                </a:solidFill>
              </a:rPr>
              <a:t>inter-view</a:t>
            </a:r>
            <a:r>
              <a:rPr lang="fr-FR" sz="2000" dirty="0" smtClean="0">
                <a:solidFill>
                  <a:schemeClr val="tx1"/>
                </a:solidFill>
              </a:rPr>
              <a:t> motion </a:t>
            </a:r>
            <a:r>
              <a:rPr lang="fr-FR" sz="2000" dirty="0" err="1" smtClean="0">
                <a:solidFill>
                  <a:schemeClr val="tx1"/>
                </a:solidFill>
              </a:rPr>
              <a:t>prediction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New candidate </a:t>
            </a:r>
            <a:r>
              <a:rPr lang="fr-FR" sz="2000" dirty="0" err="1" smtClean="0">
                <a:solidFill>
                  <a:schemeClr val="tx1"/>
                </a:solidFill>
              </a:rPr>
              <a:t>added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at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beginning</a:t>
            </a:r>
            <a:r>
              <a:rPr lang="fr-FR" sz="2000" dirty="0" smtClean="0">
                <a:solidFill>
                  <a:schemeClr val="tx1"/>
                </a:solidFill>
              </a:rPr>
              <a:t> of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Inter-view</a:t>
            </a:r>
            <a:r>
              <a:rPr lang="fr-FR" sz="2000" dirty="0" smtClean="0">
                <a:solidFill>
                  <a:schemeClr val="tx1"/>
                </a:solidFill>
              </a:rPr>
              <a:t> motion </a:t>
            </a:r>
            <a:r>
              <a:rPr lang="fr-FR" sz="2000" dirty="0" err="1" smtClean="0">
                <a:solidFill>
                  <a:schemeClr val="tx1"/>
                </a:solidFill>
              </a:rPr>
              <a:t>predictor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generally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most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likely</a:t>
            </a:r>
            <a:r>
              <a:rPr lang="fr-FR" sz="2000" dirty="0" smtClean="0">
                <a:solidFill>
                  <a:schemeClr val="tx1"/>
                </a:solidFill>
              </a:rPr>
              <a:t>,</a:t>
            </a: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But not </a:t>
            </a:r>
            <a:r>
              <a:rPr lang="fr-FR" sz="2000" dirty="0" err="1" smtClean="0">
                <a:solidFill>
                  <a:schemeClr val="tx1"/>
                </a:solidFill>
              </a:rPr>
              <a:t>always</a:t>
            </a:r>
            <a:r>
              <a:rPr lang="fr-FR" sz="2000" dirty="0" smtClean="0">
                <a:solidFill>
                  <a:schemeClr val="tx1"/>
                </a:solidFill>
              </a:rPr>
              <a:t>: In second or </a:t>
            </a:r>
            <a:r>
              <a:rPr lang="fr-FR" sz="2000" dirty="0" err="1" smtClean="0">
                <a:solidFill>
                  <a:schemeClr val="tx1"/>
                </a:solidFill>
              </a:rPr>
              <a:t>third</a:t>
            </a:r>
            <a:r>
              <a:rPr lang="fr-FR" sz="2000" dirty="0" smtClean="0">
                <a:solidFill>
                  <a:schemeClr val="tx1"/>
                </a:solidFill>
              </a:rPr>
              <a:t> position for 11% of the images of the CTC test set</a:t>
            </a: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JCT2-A0133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3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endParaRPr lang="fr-FR" dirty="0" smtClean="0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Keep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track</a:t>
            </a:r>
            <a:r>
              <a:rPr lang="fr-FR" sz="2000" dirty="0" smtClean="0">
                <a:solidFill>
                  <a:schemeClr val="tx1"/>
                </a:solidFill>
              </a:rPr>
              <a:t> of the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 </a:t>
            </a:r>
            <a:r>
              <a:rPr lang="fr-FR" sz="2000" dirty="0" err="1" smtClean="0">
                <a:solidFill>
                  <a:schemeClr val="tx1"/>
                </a:solidFill>
              </a:rPr>
              <a:t>likelihoods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thanks</a:t>
            </a:r>
            <a:r>
              <a:rPr lang="fr-FR" sz="2000" dirty="0" smtClean="0">
                <a:solidFill>
                  <a:schemeClr val="tx1"/>
                </a:solidFill>
              </a:rPr>
              <a:t> to a </a:t>
            </a:r>
            <a:r>
              <a:rPr lang="fr-FR" sz="2000" dirty="0" err="1" smtClean="0">
                <a:solidFill>
                  <a:schemeClr val="tx1"/>
                </a:solidFill>
              </a:rPr>
              <a:t>histogram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Update the </a:t>
            </a:r>
            <a:r>
              <a:rPr lang="fr-FR" sz="2000" dirty="0" err="1" smtClean="0">
                <a:solidFill>
                  <a:schemeClr val="tx1"/>
                </a:solidFill>
              </a:rPr>
              <a:t>histogram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each</a:t>
            </a:r>
            <a:r>
              <a:rPr lang="fr-FR" sz="2000" dirty="0" smtClean="0">
                <a:solidFill>
                  <a:schemeClr val="tx1"/>
                </a:solidFill>
              </a:rPr>
              <a:t> time a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 </a:t>
            </a:r>
            <a:r>
              <a:rPr lang="fr-FR" sz="2000" dirty="0" err="1" smtClean="0">
                <a:solidFill>
                  <a:schemeClr val="tx1"/>
                </a:solidFill>
              </a:rPr>
              <a:t>is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decoded</a:t>
            </a:r>
            <a:r>
              <a:rPr lang="fr-FR" sz="2000" dirty="0" smtClean="0">
                <a:solidFill>
                  <a:schemeClr val="tx1"/>
                </a:solidFill>
              </a:rPr>
              <a:t>/</a:t>
            </a:r>
            <a:r>
              <a:rPr lang="fr-FR" sz="2000" dirty="0" err="1" smtClean="0">
                <a:solidFill>
                  <a:schemeClr val="tx1"/>
                </a:solidFill>
              </a:rPr>
              <a:t>encoded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Derive</a:t>
            </a:r>
            <a:r>
              <a:rPr lang="fr-FR" sz="2000" dirty="0" smtClean="0">
                <a:solidFill>
                  <a:schemeClr val="tx1"/>
                </a:solidFill>
              </a:rPr>
              <a:t> a conversion table </a:t>
            </a:r>
            <a:r>
              <a:rPr lang="fr-FR" sz="2000" dirty="0" err="1" smtClean="0">
                <a:solidFill>
                  <a:schemeClr val="tx1"/>
                </a:solidFill>
              </a:rPr>
              <a:t>from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histogram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Convert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from</a:t>
            </a:r>
            <a:r>
              <a:rPr lang="fr-FR" sz="2000" dirty="0" smtClean="0">
                <a:solidFill>
                  <a:schemeClr val="tx1"/>
                </a:solidFill>
              </a:rPr>
              <a:t>/to </a:t>
            </a:r>
            <a:r>
              <a:rPr lang="fr-FR" sz="2000" dirty="0" err="1" smtClean="0">
                <a:solidFill>
                  <a:schemeClr val="tx1"/>
                </a:solidFill>
              </a:rPr>
              <a:t>actual</a:t>
            </a:r>
            <a:r>
              <a:rPr lang="fr-FR" sz="2000" dirty="0" smtClean="0">
                <a:solidFill>
                  <a:schemeClr val="tx1"/>
                </a:solidFill>
              </a:rPr>
              <a:t> position in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r>
              <a:rPr lang="fr-FR" sz="2000" dirty="0" smtClean="0">
                <a:solidFill>
                  <a:schemeClr val="tx1"/>
                </a:solidFill>
              </a:rPr>
              <a:t> to/</a:t>
            </a:r>
            <a:r>
              <a:rPr lang="fr-FR" sz="2000" dirty="0" err="1" smtClean="0">
                <a:solidFill>
                  <a:schemeClr val="tx1"/>
                </a:solidFill>
              </a:rPr>
              <a:t>from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encoded</a:t>
            </a:r>
            <a:r>
              <a:rPr lang="fr-FR" sz="2000" dirty="0" smtClean="0">
                <a:solidFill>
                  <a:schemeClr val="tx1"/>
                </a:solidFill>
              </a:rPr>
              <a:t> index</a:t>
            </a: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Reinitialize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process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at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same</a:t>
            </a:r>
            <a:r>
              <a:rPr lang="fr-FR" sz="2000" dirty="0" smtClean="0">
                <a:solidFill>
                  <a:schemeClr val="tx1"/>
                </a:solidFill>
              </a:rPr>
              <a:t> points as the CABAC</a:t>
            </a: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No data </a:t>
            </a:r>
            <a:r>
              <a:rPr lang="fr-FR" sz="2000" dirty="0" err="1" smtClean="0">
                <a:solidFill>
                  <a:schemeClr val="tx1"/>
                </a:solidFill>
              </a:rPr>
              <a:t>dependancies</a:t>
            </a:r>
            <a:r>
              <a:rPr lang="fr-FR" sz="2000" dirty="0" smtClean="0">
                <a:solidFill>
                  <a:schemeClr val="tx1"/>
                </a:solidFill>
              </a:rPr>
              <a:t> addition, </a:t>
            </a:r>
            <a:r>
              <a:rPr lang="fr-FR" sz="2000" dirty="0" err="1" smtClean="0">
                <a:solidFill>
                  <a:schemeClr val="tx1"/>
                </a:solidFill>
              </a:rPr>
              <a:t>keeping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parallelization</a:t>
            </a:r>
            <a:r>
              <a:rPr lang="fr-FR" sz="2000" dirty="0" smtClean="0">
                <a:solidFill>
                  <a:schemeClr val="tx1"/>
                </a:solidFill>
              </a:rPr>
              <a:t> possible</a:t>
            </a: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No </a:t>
            </a:r>
            <a:r>
              <a:rPr lang="fr-FR" sz="2000" dirty="0" err="1" smtClean="0">
                <a:solidFill>
                  <a:schemeClr val="tx1"/>
                </a:solidFill>
              </a:rPr>
              <a:t>robustness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loss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48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JCT2-A0133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4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Results</a:t>
            </a:r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759938"/>
              </p:ext>
            </p:extLst>
          </p:nvPr>
        </p:nvGraphicFramePr>
        <p:xfrm>
          <a:off x="71425" y="1628770"/>
          <a:ext cx="9001152" cy="2590800"/>
        </p:xfrm>
        <a:graphic>
          <a:graphicData uri="http://schemas.openxmlformats.org/drawingml/2006/table">
            <a:tbl>
              <a:tblPr firstRow="1" firstCol="1" bandRow="1"/>
              <a:tblGrid>
                <a:gridCol w="1260161"/>
                <a:gridCol w="720092"/>
                <a:gridCol w="1020131"/>
                <a:gridCol w="1000128"/>
                <a:gridCol w="1000128"/>
                <a:gridCol w="1000128"/>
                <a:gridCol w="1000128"/>
                <a:gridCol w="1000128"/>
                <a:gridCol w="1000128"/>
              </a:tblGrid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0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1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2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only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synthesized only 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coded &amp; synthesized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enc time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dec time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Balloons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99,5%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100,8%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Kendo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Newspapercc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103,1%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GhostTownFly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-0,6%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107,7%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100,6%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PoznanHall2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107,2%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PoznanStreet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108,1%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100,5%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UndoDancer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106,3%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101,6%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1024x768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100,7%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1920x1088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107,3%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100,4%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average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0,0%</a:t>
                      </a:r>
                      <a:endParaRPr lang="fr-FR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0,0%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104,7%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100,5%</a:t>
                      </a:r>
                      <a:endParaRPr lang="fr-FR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smtClean="0">
                <a:solidFill>
                  <a:schemeClr val="bg1"/>
                </a:solidFill>
              </a:rPr>
              <a:t>– JCT2-A0133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5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Conclusion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Proposal</a:t>
            </a:r>
            <a:r>
              <a:rPr lang="fr-FR" sz="2000" dirty="0" smtClean="0">
                <a:solidFill>
                  <a:schemeClr val="tx1"/>
                </a:solidFill>
              </a:rPr>
              <a:t>: </a:t>
            </a:r>
            <a:r>
              <a:rPr lang="fr-FR" sz="2000" dirty="0" err="1" smtClean="0">
                <a:solidFill>
                  <a:schemeClr val="tx1"/>
                </a:solidFill>
              </a:rPr>
              <a:t>improve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 </a:t>
            </a:r>
            <a:r>
              <a:rPr lang="fr-FR" sz="2000" dirty="0" err="1" smtClean="0">
                <a:solidFill>
                  <a:schemeClr val="tx1"/>
                </a:solidFill>
              </a:rPr>
              <a:t>coding</a:t>
            </a:r>
            <a:r>
              <a:rPr lang="fr-FR" sz="2000" dirty="0" smtClean="0">
                <a:solidFill>
                  <a:schemeClr val="tx1"/>
                </a:solidFill>
              </a:rPr>
              <a:t> by </a:t>
            </a:r>
            <a:r>
              <a:rPr lang="fr-FR" sz="2000" dirty="0" err="1" smtClean="0">
                <a:solidFill>
                  <a:schemeClr val="tx1"/>
                </a:solidFill>
              </a:rPr>
              <a:t>dynamic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re-ordering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0.1 % gain on </a:t>
            </a:r>
            <a:r>
              <a:rPr lang="fr-FR" sz="2000" dirty="0" err="1" smtClean="0">
                <a:solidFill>
                  <a:schemeClr val="tx1"/>
                </a:solidFill>
              </a:rPr>
              <a:t>average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Gain </a:t>
            </a:r>
            <a:r>
              <a:rPr lang="fr-FR" sz="2000" dirty="0" err="1" smtClean="0">
                <a:solidFill>
                  <a:schemeClr val="tx1"/>
                </a:solidFill>
              </a:rPr>
              <a:t>can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be</a:t>
            </a:r>
            <a:r>
              <a:rPr lang="fr-FR" sz="2000" dirty="0" smtClean="0">
                <a:solidFill>
                  <a:schemeClr val="tx1"/>
                </a:solidFill>
              </a:rPr>
              <a:t> high, </a:t>
            </a:r>
            <a:r>
              <a:rPr lang="fr-FR" sz="2000" dirty="0" err="1" smtClean="0">
                <a:solidFill>
                  <a:schemeClr val="tx1"/>
                </a:solidFill>
              </a:rPr>
              <a:t>depending</a:t>
            </a:r>
            <a:r>
              <a:rPr lang="fr-FR" sz="2000" dirty="0" smtClean="0">
                <a:solidFill>
                  <a:schemeClr val="tx1"/>
                </a:solidFill>
              </a:rPr>
              <a:t> on the </a:t>
            </a:r>
            <a:r>
              <a:rPr lang="fr-FR" sz="2000" dirty="0" err="1" smtClean="0">
                <a:solidFill>
                  <a:schemeClr val="tx1"/>
                </a:solidFill>
              </a:rPr>
              <a:t>sequence</a:t>
            </a:r>
            <a:r>
              <a:rPr lang="fr-FR" sz="2000" dirty="0" smtClean="0">
                <a:solidFill>
                  <a:schemeClr val="tx1"/>
                </a:solidFill>
              </a:rPr>
              <a:t>: up to 0.6% on the CTC test set</a:t>
            </a: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Gain </a:t>
            </a:r>
            <a:r>
              <a:rPr lang="fr-FR" sz="2000" dirty="0" err="1" smtClean="0">
                <a:solidFill>
                  <a:schemeClr val="tx1"/>
                </a:solidFill>
              </a:rPr>
              <a:t>can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be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even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higher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locally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inside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sequences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b="1" dirty="0" smtClean="0">
                <a:solidFill>
                  <a:schemeClr val="tx1"/>
                </a:solidFill>
              </a:rPr>
              <a:t>Propose to </a:t>
            </a:r>
            <a:r>
              <a:rPr lang="fr-FR" sz="2000" b="1" dirty="0" err="1" smtClean="0">
                <a:solidFill>
                  <a:schemeClr val="tx1"/>
                </a:solidFill>
              </a:rPr>
              <a:t>further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study</a:t>
            </a:r>
            <a:r>
              <a:rPr lang="fr-FR" sz="2000" b="1" dirty="0" smtClean="0">
                <a:solidFill>
                  <a:schemeClr val="tx1"/>
                </a:solidFill>
              </a:rPr>
              <a:t> the </a:t>
            </a:r>
            <a:r>
              <a:rPr lang="fr-FR" sz="2000" b="1" dirty="0" err="1" smtClean="0">
                <a:solidFill>
                  <a:schemeClr val="tx1"/>
                </a:solidFill>
              </a:rPr>
              <a:t>method</a:t>
            </a:r>
            <a:r>
              <a:rPr lang="fr-FR" sz="2000" b="1" dirty="0" smtClean="0">
                <a:solidFill>
                  <a:schemeClr val="tx1"/>
                </a:solidFill>
              </a:rPr>
              <a:t> in a </a:t>
            </a:r>
            <a:r>
              <a:rPr lang="fr-FR" sz="2000" b="1" dirty="0" err="1" smtClean="0">
                <a:solidFill>
                  <a:schemeClr val="tx1"/>
                </a:solidFill>
              </a:rPr>
              <a:t>core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experiment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Thank you</a:t>
            </a: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r_PPT-en">
  <a:themeElements>
    <a:clrScheme name="masque_PP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masque_PP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que_PP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xte et chapitre orange">
  <a:themeElements>
    <a:clrScheme name="Texte et chapitre oran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oran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oran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uv visuel et sommaire">
  <a:themeElements>
    <a:clrScheme name="Couv visuel et sommai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visuel et sommai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visuel et sommai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uv logo equipe  et dernière">
  <a:themeElements>
    <a:clrScheme name="Couv logo equipe  et derniè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logo equipe  et derniè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logo equipe  et derniè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xte et chapitre rouge">
  <a:themeElements>
    <a:clrScheme name="Texte et chapitre rou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rou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rou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e et chapitre bleu">
  <a:themeElements>
    <a:clrScheme name="Texte et chapitre bleu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bleu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e et chapitre vert">
  <a:themeElements>
    <a:clrScheme name="Texte et chapitre ver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e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er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xte et chapitre violet">
  <a:themeElements>
    <a:clrScheme name="Texte et chapitre viole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iole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iole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xte et chapitre gris">
  <a:themeElements>
    <a:clrScheme name="Texte et chapitre gris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gr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gris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xte et chapitre kaki">
  <a:themeElements>
    <a:clrScheme name="Texte et chapitre kaki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kak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kaki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inr_PPT-en</Template>
  <TotalTime>1969</TotalTime>
  <Words>462</Words>
  <Application>Microsoft Office PowerPoint</Application>
  <PresentationFormat>Affichage à l'écran (4:3)</PresentationFormat>
  <Paragraphs>144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10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inr_PPT-en</vt:lpstr>
      <vt:lpstr>Couv visuel et sommaire</vt:lpstr>
      <vt:lpstr>Couv logo equipe  et dernière</vt:lpstr>
      <vt:lpstr>Texte et chapitre rouge</vt:lpstr>
      <vt:lpstr>Texte et chapitre bleu</vt:lpstr>
      <vt:lpstr>Texte et chapitre vert</vt:lpstr>
      <vt:lpstr>Texte et chapitre violet</vt:lpstr>
      <vt:lpstr>Texte et chapitre gris</vt:lpstr>
      <vt:lpstr>Texte et chapitre kaki</vt:lpstr>
      <vt:lpstr>Texte et chapitre orange</vt:lpstr>
      <vt:lpstr>JCT2-A0133 CE5.h related: Reducing the coding cost of merge index by dynamic merge candidate list re-ordering</vt:lpstr>
      <vt:lpstr>Introduction</vt:lpstr>
      <vt:lpstr>Proposed method</vt:lpstr>
      <vt:lpstr>Results</vt:lpstr>
      <vt:lpstr>Conclusion</vt:lpstr>
      <vt:lpstr>Thank you</vt:lpstr>
    </vt:vector>
  </TitlesOfParts>
  <Company>IRISA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SUR 1 OU 2 LIGNES MAXIMUM</dc:title>
  <dc:creator>INRIA</dc:creator>
  <cp:lastModifiedBy>tguionne</cp:lastModifiedBy>
  <cp:revision>70</cp:revision>
  <dcterms:created xsi:type="dcterms:W3CDTF">2011-11-14T13:33:34Z</dcterms:created>
  <dcterms:modified xsi:type="dcterms:W3CDTF">2012-07-14T07:28:30Z</dcterms:modified>
</cp:coreProperties>
</file>