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67" r:id="rId2"/>
    <p:sldMasterId id="2147483665" r:id="rId3"/>
    <p:sldMasterId id="2147483648" r:id="rId4"/>
    <p:sldMasterId id="2147483651" r:id="rId5"/>
    <p:sldMasterId id="2147483653" r:id="rId6"/>
    <p:sldMasterId id="2147483655" r:id="rId7"/>
    <p:sldMasterId id="2147483657" r:id="rId8"/>
    <p:sldMasterId id="2147483659" r:id="rId9"/>
    <p:sldMasterId id="2147483661" r:id="rId10"/>
  </p:sldMasterIdLst>
  <p:notesMasterIdLst>
    <p:notesMasterId r:id="rId16"/>
  </p:notesMasterIdLst>
  <p:handoutMasterIdLst>
    <p:handoutMasterId r:id="rId17"/>
  </p:handoutMasterIdLst>
  <p:sldIdLst>
    <p:sldId id="272" r:id="rId11"/>
    <p:sldId id="285" r:id="rId12"/>
    <p:sldId id="286" r:id="rId13"/>
    <p:sldId id="287" r:id="rId14"/>
    <p:sldId id="275" r:id="rId1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9999FF"/>
    <a:srgbClr val="9CC00C"/>
    <a:srgbClr val="FECF53"/>
    <a:srgbClr val="0592C2"/>
    <a:srgbClr val="EB7527"/>
    <a:srgbClr val="808C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6" autoAdjust="0"/>
    <p:restoredTop sz="94660"/>
  </p:normalViewPr>
  <p:slideViewPr>
    <p:cSldViewPr>
      <p:cViewPr varScale="1">
        <p:scale>
          <a:sx n="87" d="100"/>
          <a:sy n="87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2"/>
          <a:sy n="1" d="2"/>
        </p:scale>
        <p:origin x="0" y="0"/>
      </p:cViewPr>
      <p:guideLst/>
    </p:cSldViewPr>
  </p:notes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E36E34B-B8EF-432F-80A4-9E61F2F453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539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240DBEB-AA3C-484A-BAF0-656AA558C7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925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Image1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4175"/>
            <a:ext cx="7626350" cy="1976438"/>
          </a:xfrm>
        </p:spPr>
        <p:txBody>
          <a:bodyPr anchor="b"/>
          <a:lstStyle>
            <a:lvl1pPr>
              <a:lnSpc>
                <a:spcPct val="90000"/>
              </a:lnSpc>
              <a:defRPr sz="38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1435100"/>
          </a:xfrm>
        </p:spPr>
        <p:txBody>
          <a:bodyPr/>
          <a:lstStyle>
            <a:lvl1pPr>
              <a:lnSpc>
                <a:spcPct val="100000"/>
              </a:lnSpc>
              <a:defRPr sz="2300" b="1"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10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9D945D9-0CD6-4F22-B3CE-A1BB93F13B9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87814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oran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DAC7C194-A21D-4095-B4C3-A3D6C88CE9D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25475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20E3D69-2B74-4298-964F-0EFB5B44D2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58591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67CD9A9-EA3F-47BA-9958-183FD7A97B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876722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71C67B4-F76F-4967-98C4-2DB7D1A896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25531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E8DE6C0-BFB7-4A85-BE9F-3F829DF27D2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12909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1A547F3-8D68-40AD-A0E9-2F1B58EB8D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979001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9187C68-7644-4616-9965-62AC6A83D0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192890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4178FA6-7044-4BED-A04B-2A473A0991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849326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5AC2DA1-2480-4493-98EA-5665C37031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763561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7CC2218-A9B5-4F59-A26F-D6F6090B9F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105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474663"/>
            <a:ext cx="1884362" cy="5983287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3863" cy="598328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6940C9B-B93B-4091-8E43-036207D5B4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964040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9E15883-6B87-4953-8349-7076FA5AD02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3519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Image4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0"/>
            <a:ext cx="4276725" cy="35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676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5763"/>
            <a:ext cx="7626350" cy="1976437"/>
          </a:xfrm>
        </p:spPr>
        <p:txBody>
          <a:bodyPr anchor="b"/>
          <a:lstStyle>
            <a:lvl1pPr>
              <a:lnSpc>
                <a:spcPct val="90000"/>
              </a:lnSpc>
              <a:defRPr sz="3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1436688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1524721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</a:t>
            </a:r>
            <a:r>
              <a:rPr lang="fr-FR" err="1"/>
              <a:t>Guionnet</a:t>
            </a:r>
            <a:r>
              <a:rPr lang="fr-FR"/>
              <a:t> – JCTV-G598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3D691F9-57B5-45EC-B467-DB333CFB8F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717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F69C143-B18D-41BE-A883-8A8A9D6C33A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5689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2187575"/>
            <a:ext cx="3694113" cy="420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2187575"/>
            <a:ext cx="3694112" cy="420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80654EB-BB58-4881-B886-5177A34EFF3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9555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199B90E-3949-4723-95BC-99F3B65B372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0692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63D0666-99A0-4E8B-9604-6A897354E28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0487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1357539-E020-49AD-93E4-DABCF01E86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5238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09F0A56-0112-4F2E-B330-B39597C89BC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136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6B5813D-7809-40C6-B2C8-713C0285D6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9367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F3F37A1-02C7-44F5-A60D-C8A6436051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67868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ECDA90C-E5B6-41AF-9DD0-D7F4CFBBF0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1693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474663"/>
            <a:ext cx="1884362" cy="59166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3863" cy="59166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C1B2F4D-92B4-41AE-8F58-06CEE0550BD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86409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Image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Rectangle 3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4175"/>
            <a:ext cx="7626350" cy="1976438"/>
          </a:xfrm>
        </p:spPr>
        <p:txBody>
          <a:bodyPr anchor="b"/>
          <a:lstStyle>
            <a:lvl1pPr algn="l">
              <a:lnSpc>
                <a:spcPct val="90000"/>
              </a:lnSpc>
              <a:defRPr sz="38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844550"/>
          </a:xfrm>
        </p:spPr>
        <p:txBody>
          <a:bodyPr anchor="t"/>
          <a:lstStyle>
            <a:lvl1pPr>
              <a:lnSpc>
                <a:spcPct val="100000"/>
              </a:lnSpc>
              <a:defRPr sz="23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0298768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8533164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811093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0" y="4187825"/>
            <a:ext cx="2082800" cy="215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07200" y="4187825"/>
            <a:ext cx="2082800" cy="215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1488759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688501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6206554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3464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581B8C0-8958-4AE7-AA75-5A31F45478F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049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40402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08112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7871372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31000" y="2924175"/>
            <a:ext cx="2159000" cy="341947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4000" y="2924175"/>
            <a:ext cx="6324600" cy="3419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7944937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fond_chapitre_rou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6DD20712-9C5A-4D81-9BDA-B3E03053A0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782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6E6C3C0-CCE8-44AB-B7F7-ADFDA361E6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2663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AF63EBF-C283-4F96-AF8F-F732B848940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03457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8335115-7023-4EF4-905F-4D2A9E96187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3002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8D4CE33-14C5-416C-AAFA-CCF44B8E2D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57395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C60FD8A-C39D-4A51-877D-4A894CEC42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63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844675"/>
            <a:ext cx="3694113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844675"/>
            <a:ext cx="3694112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6E54ACE-39C8-437F-8B03-D25AA2296FA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51971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8E76D62-A4C6-4780-97F1-19A6709CBD4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94029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72E9471-509B-4DF6-8C6E-F69A63CD46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990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D3615AA-8AE7-4BDD-B1CF-28A1FE3CF5E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0746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62BA96D-E696-4EC2-ABFC-0EA82FFDDD0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1472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A3DA87D-F62D-4E05-8FC4-9CC5A8FAB23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3988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ble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15CC91B5-D158-4AB9-AB7B-2B26143B7A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1669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ED299D1-F6D3-41FC-B536-0B9482F4F75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191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0398164-3FB1-405C-A643-A880A62D2A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26052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641AF0F-1D3D-4FF1-B922-E0E01333634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662610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6FDA2D5-823D-4CC0-8B1B-868C0269141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286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9E45354-A6B2-4F97-B577-CB976C10B5E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87840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ACBB843-5C9C-44F5-B607-B2FC0C0E971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87007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E3D5AF3-047E-446B-B2FF-91499B21D5B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1328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84C7A70-430A-4027-A42E-144E92A5784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8252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34B683B-70D6-4EA0-9A07-97CEEE5996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3284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D4A57A4-4EC6-42E7-B9C5-C9516DCCAC7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009314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A68ACC8-27C8-47EA-84B1-F329CB2D89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35458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ve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06351059-D0EF-4341-AEF7-A22055DDE8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7937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46B463D-9B46-4FE9-8D43-66304DA194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048013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C9B82AE-4E44-404C-B974-72CFE9A7575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78028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A763B5D-EEC4-4310-AB93-85784989CB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29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C46F593-D99B-4B68-BF5F-1EDCC3A579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56147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DE903A7-B552-414B-99C7-A3B8E3B7B1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7606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82EB3B7-D983-45D6-9C43-23F3976AB0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558965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6FA912D-93FD-4D71-9A64-42D1FA038BD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87508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E4A45D4-182F-433D-B570-956477FBB5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71043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BD26FD6-01DB-4A92-81F9-8B683124ED7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70771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76F3146-65A1-47F0-9C1B-8ED75E209AA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85427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89FBD14-D7F1-4FDC-BF1F-EFDBA34725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758780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viol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921C8635-1465-43D4-9BAA-2AE3C8011C9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03432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E6F8D0E-789E-4966-9C19-BBE0993250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397831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52BEBA5-F568-4296-A2F2-7C551751A3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09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3D71B1D-1FB8-4C6E-B567-2CA2B7B7934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23319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4D6643F-58BD-4789-A4DB-570D185C7FA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23255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6D8B1F1-76EC-47C0-B4D6-623AD29E7F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38080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6514A29-04BE-4313-8B72-D2EC866E5C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375415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1FE1C1F-B96D-4057-9258-A2F393D2ADC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01850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74B316A-BB08-42E9-9C3C-08E21191BC4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19538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BAC84B8-4D60-4E8F-B691-A9348DFE22F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956338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D14DE5F-C0AA-4706-8D05-B6C52EFAB5F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22962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5C7A1E7-7C3B-49F4-A480-5FFBF3CF871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53000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gr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7BC06A4E-BF24-4576-9AA4-3B2555F0EC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33209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B79ACF2-14CA-42C0-B5FB-86BA46547C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61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2CF468C-C338-4DAC-8316-710D54A361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46843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63AD1E3-59C6-457B-8E8A-23BD897B73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894920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B1F4947-1749-4C0A-9EAB-A44B03B07B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68828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21E3523-1903-4A95-8020-EEED173761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451166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8F320B1-318E-41AC-A50E-83986C838F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15466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E9FF0A3-759B-4AB3-8ECE-0E148AFB54C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658488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5057B10-5A22-451C-A577-EEFC103FAC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230194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6711F7C-CFEF-444E-91A7-77EAEF2FA8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591783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93032F1-9374-4BFF-A8E8-DD79572C4D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1862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3F86E46-872A-4D53-9AA6-7AEC8A4E760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396131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ka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F9100E78-CA83-427E-BF89-80342349FC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180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BBB5FAC-E425-4B0D-923B-282BD9F7E43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438669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52E8B28-7560-4E91-9632-49FC1F26F2E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8480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DAA5520-C9E2-4633-AADD-7B1B2B4D23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68901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DEC453D-85D5-4345-840B-B8100C41CE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106978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8325D5B-D498-44EA-90BD-569CC1F591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057666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141C68E-F501-4984-8E9A-5010342AFB3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502443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1903778-2A8D-44FF-9FA6-5B98D55674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8490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D94377A-D4BD-4F76-B7A4-88D2D1E64E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44994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487727E-9183-4E34-8D28-41DC0F3A81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24830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40BB081-1E84-4FDA-AE34-9D55368A93A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535303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8C4A299-4AEA-4966-AD5A-F403F7064B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825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ntroduction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474663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844675"/>
            <a:ext cx="7540625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7013" y="6489700"/>
            <a:ext cx="20129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7114" name="Rectangle 10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CE75900-5E8B-48DE-B135-1377F92AE8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3" r:id="rId1"/>
    <p:sldLayoutId id="2147484384" r:id="rId2"/>
    <p:sldLayoutId id="2147484385" r:id="rId3"/>
    <p:sldLayoutId id="2147484386" r:id="rId4"/>
    <p:sldLayoutId id="2147484387" r:id="rId5"/>
    <p:sldLayoutId id="2147484388" r:id="rId6"/>
    <p:sldLayoutId id="2147484389" r:id="rId7"/>
    <p:sldLayoutId id="2147484390" r:id="rId8"/>
    <p:sldLayoutId id="2147484391" r:id="rId9"/>
    <p:sldLayoutId id="2147484392" r:id="rId10"/>
    <p:sldLayoutId id="2147484393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bg1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5pPr>
      <a:lvl6pPr marL="10144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6pPr>
      <a:lvl7pPr marL="14716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7pPr>
      <a:lvl8pPr marL="19288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8pPr>
      <a:lvl9pPr marL="23860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bandeau_texte_oran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21512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6FDD61AC-0AEF-4918-AD45-842641B23A4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3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ndeau_texte_rou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474663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2187575"/>
            <a:ext cx="7540625" cy="42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55656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4F421379-4692-4A28-902B-29A24F3D738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394" r:id="rId3"/>
    <p:sldLayoutId id="2147484395" r:id="rId4"/>
    <p:sldLayoutId id="2147484396" r:id="rId5"/>
    <p:sldLayoutId id="2147484397" r:id="rId6"/>
    <p:sldLayoutId id="2147484398" r:id="rId7"/>
    <p:sldLayoutId id="2147484399" r:id="rId8"/>
    <p:sldLayoutId id="2147484400" r:id="rId9"/>
    <p:sldLayoutId id="2147484401" r:id="rId10"/>
    <p:sldLayoutId id="214748440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ea typeface="+mn-ea"/>
          <a:cs typeface="+mn-cs"/>
        </a:defRPr>
      </a:lvl1pPr>
      <a:lvl2pPr marL="1588" indent="455613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buClr>
          <a:schemeClr val="bg2"/>
        </a:buClr>
        <a:defRPr sz="2200">
          <a:solidFill>
            <a:schemeClr val="tx2"/>
          </a:solidFill>
          <a:latin typeface="+mn-lt"/>
          <a:cs typeface="+mn-cs"/>
        </a:defRPr>
      </a:lvl2pPr>
      <a:lvl3pPr marL="3175" indent="911225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buFont typeface="Arial" charset="0"/>
        <a:defRPr sz="2200">
          <a:solidFill>
            <a:schemeClr val="tx2"/>
          </a:solidFill>
          <a:latin typeface="+mn-lt"/>
          <a:cs typeface="+mn-cs"/>
        </a:defRPr>
      </a:lvl3pPr>
      <a:lvl4pPr marL="4763" indent="1366838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4pPr>
      <a:lvl5pPr marL="6350" indent="1822450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5pPr>
      <a:lvl6pPr marL="4635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6pPr>
      <a:lvl7pPr marL="9207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7pPr>
      <a:lvl8pPr marL="13779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8pPr>
      <a:lvl9pPr marL="18351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 5" descr="Image2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254000" y="2924175"/>
            <a:ext cx="863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0" y="4187825"/>
            <a:ext cx="4318000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6" r:id="rId1"/>
    <p:sldLayoutId id="2147484403" r:id="rId2"/>
    <p:sldLayoutId id="2147484404" r:id="rId3"/>
    <p:sldLayoutId id="2147484405" r:id="rId4"/>
    <p:sldLayoutId id="2147484406" r:id="rId5"/>
    <p:sldLayoutId id="2147484407" r:id="rId6"/>
    <p:sldLayoutId id="2147484408" r:id="rId7"/>
    <p:sldLayoutId id="2147484409" r:id="rId8"/>
    <p:sldLayoutId id="2147484410" r:id="rId9"/>
    <p:sldLayoutId id="2147484411" r:id="rId10"/>
    <p:sldLayoutId id="214748441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1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spcBef>
          <a:spcPct val="0"/>
        </a:spcBef>
        <a:spcAft>
          <a:spcPct val="0"/>
        </a:spcAft>
        <a:buClr>
          <a:schemeClr val="bg1"/>
        </a:buClr>
        <a:defRPr sz="1400" b="1">
          <a:solidFill>
            <a:schemeClr val="bg1"/>
          </a:solidFill>
          <a:latin typeface="+mn-lt"/>
          <a:cs typeface="+mn-cs"/>
        </a:defRPr>
      </a:lvl2pPr>
      <a:lvl3pPr marL="3175" indent="911225" algn="l" rtl="0" eaLnBrk="0" fontAlgn="base" hangingPunct="0">
        <a:spcBef>
          <a:spcPct val="0"/>
        </a:spcBef>
        <a:spcAft>
          <a:spcPct val="0"/>
        </a:spcAft>
        <a:buFont typeface="Arial" charset="0"/>
        <a:defRPr sz="1400" b="1">
          <a:solidFill>
            <a:schemeClr val="bg1"/>
          </a:solidFill>
          <a:latin typeface="+mn-lt"/>
          <a:cs typeface="+mn-cs"/>
        </a:defRPr>
      </a:lvl3pPr>
      <a:lvl4pPr marL="4763" indent="1366838"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4pPr>
      <a:lvl5pPr marL="6350" indent="1822450"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5pPr>
      <a:lvl6pPr marL="4635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6pPr>
      <a:lvl7pPr marL="9207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7pPr>
      <a:lvl8pPr marL="13779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8pPr>
      <a:lvl9pPr marL="18351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 descr="bandeau_texte_rou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E554C5A-A1B4-4126-8CE2-1184E88565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7" r:id="rId1"/>
    <p:sldLayoutId id="2147484413" r:id="rId2"/>
    <p:sldLayoutId id="2147484414" r:id="rId3"/>
    <p:sldLayoutId id="2147484415" r:id="rId4"/>
    <p:sldLayoutId id="2147484416" r:id="rId5"/>
    <p:sldLayoutId id="2147484417" r:id="rId6"/>
    <p:sldLayoutId id="2147484418" r:id="rId7"/>
    <p:sldLayoutId id="2147484419" r:id="rId8"/>
    <p:sldLayoutId id="2147484420" r:id="rId9"/>
    <p:sldLayoutId id="2147484421" r:id="rId10"/>
    <p:sldLayoutId id="214748442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bandeau_texte_bleu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1A6ABA8-8444-4FBC-AE2F-3FF72C6B7B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8" r:id="rId1"/>
    <p:sldLayoutId id="2147484423" r:id="rId2"/>
    <p:sldLayoutId id="2147484424" r:id="rId3"/>
    <p:sldLayoutId id="2147484425" r:id="rId4"/>
    <p:sldLayoutId id="2147484426" r:id="rId5"/>
    <p:sldLayoutId id="2147484427" r:id="rId6"/>
    <p:sldLayoutId id="2147484428" r:id="rId7"/>
    <p:sldLayoutId id="2147484429" r:id="rId8"/>
    <p:sldLayoutId id="2147484430" r:id="rId9"/>
    <p:sldLayoutId id="2147484431" r:id="rId10"/>
    <p:sldLayoutId id="214748443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bandeau_texte_ver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E42B3987-3062-45BA-8274-267D107A77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9" r:id="rId1"/>
    <p:sldLayoutId id="2147484433" r:id="rId2"/>
    <p:sldLayoutId id="2147484434" r:id="rId3"/>
    <p:sldLayoutId id="2147484435" r:id="rId4"/>
    <p:sldLayoutId id="2147484436" r:id="rId5"/>
    <p:sldLayoutId id="2147484437" r:id="rId6"/>
    <p:sldLayoutId id="2147484438" r:id="rId7"/>
    <p:sldLayoutId id="2147484439" r:id="rId8"/>
    <p:sldLayoutId id="2147484440" r:id="rId9"/>
    <p:sldLayoutId id="2147484441" r:id="rId10"/>
    <p:sldLayoutId id="214748444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bandeau_texte_viole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95EF3A48-8DD6-4E6D-9231-13B9A841A0B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0" r:id="rId1"/>
    <p:sldLayoutId id="2147484443" r:id="rId2"/>
    <p:sldLayoutId id="2147484444" r:id="rId3"/>
    <p:sldLayoutId id="2147484445" r:id="rId4"/>
    <p:sldLayoutId id="2147484446" r:id="rId5"/>
    <p:sldLayoutId id="2147484447" r:id="rId6"/>
    <p:sldLayoutId id="2147484448" r:id="rId7"/>
    <p:sldLayoutId id="2147484449" r:id="rId8"/>
    <p:sldLayoutId id="2147484450" r:id="rId9"/>
    <p:sldLayoutId id="2147484451" r:id="rId10"/>
    <p:sldLayoutId id="214748445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 descr="bandeau_texte_gris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57266DF-37A5-4DAB-B22A-815CCF98518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1" r:id="rId1"/>
    <p:sldLayoutId id="2147484453" r:id="rId2"/>
    <p:sldLayoutId id="2147484454" r:id="rId3"/>
    <p:sldLayoutId id="2147484455" r:id="rId4"/>
    <p:sldLayoutId id="2147484456" r:id="rId5"/>
    <p:sldLayoutId id="2147484457" r:id="rId6"/>
    <p:sldLayoutId id="2147484458" r:id="rId7"/>
    <p:sldLayoutId id="2147484459" r:id="rId8"/>
    <p:sldLayoutId id="2147484460" r:id="rId9"/>
    <p:sldLayoutId id="2147484461" r:id="rId10"/>
    <p:sldLayoutId id="214748446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 descr="bandeau_texte_kak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12F3F563-FDEC-4BA0-9461-3ACBA3C48F1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2" r:id="rId1"/>
    <p:sldLayoutId id="2147484463" r:id="rId2"/>
    <p:sldLayoutId id="2147484464" r:id="rId3"/>
    <p:sldLayoutId id="2147484465" r:id="rId4"/>
    <p:sldLayoutId id="2147484466" r:id="rId5"/>
    <p:sldLayoutId id="2147484467" r:id="rId6"/>
    <p:sldLayoutId id="2147484468" r:id="rId7"/>
    <p:sldLayoutId id="2147484469" r:id="rId8"/>
    <p:sldLayoutId id="2147484470" r:id="rId9"/>
    <p:sldLayoutId id="2147484471" r:id="rId10"/>
    <p:sldLayoutId id="214748447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6475" y="2924175"/>
            <a:ext cx="8137525" cy="2281238"/>
          </a:xfrm>
        </p:spPr>
        <p:txBody>
          <a:bodyPr/>
          <a:lstStyle/>
          <a:p>
            <a:pPr eaLnBrk="1" hangingPunct="1"/>
            <a:r>
              <a:rPr lang="fr-FR" sz="3200" dirty="0" smtClean="0"/>
              <a:t>JCT2-A0131 </a:t>
            </a:r>
            <a:br>
              <a:rPr lang="fr-FR" sz="3200" dirty="0" smtClean="0"/>
            </a:br>
            <a:r>
              <a:rPr lang="en-CA" sz="3200" dirty="0"/>
              <a:t>CE5.h related: Information on the impact of the merge candidate list pruning process on side views </a:t>
            </a:r>
            <a:r>
              <a:rPr lang="en-CA" sz="3200" dirty="0" smtClean="0"/>
              <a:t>encoding</a:t>
            </a:r>
            <a:endParaRPr lang="fr-FR" sz="32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0" indent="0" eaLnBrk="1" hangingPunct="1"/>
            <a:endParaRPr lang="fr-FR" dirty="0" smtClean="0"/>
          </a:p>
          <a:p>
            <a:pPr marL="0" indent="0" eaLnBrk="1" hangingPunct="1"/>
            <a:r>
              <a:rPr lang="fr-FR" dirty="0" smtClean="0"/>
              <a:t>T. Guionnet (INRIA)</a:t>
            </a:r>
          </a:p>
          <a:p>
            <a:pPr marL="0" indent="0" eaLnBrk="1" hangingPunct="1"/>
            <a:r>
              <a:rPr lang="fr-FR" dirty="0" smtClean="0"/>
              <a:t>L. </a:t>
            </a:r>
            <a:r>
              <a:rPr lang="fr-FR" dirty="0" err="1" smtClean="0"/>
              <a:t>Guillo</a:t>
            </a:r>
            <a:r>
              <a:rPr lang="fr-FR" dirty="0" smtClean="0"/>
              <a:t> (Irisa/CNRS)</a:t>
            </a:r>
          </a:p>
          <a:p>
            <a:pPr marL="0" indent="0" eaLnBrk="1" hangingPunct="1"/>
            <a:r>
              <a:rPr lang="fr-FR" dirty="0" smtClean="0"/>
              <a:t>C. Guillemot (INRIA)</a:t>
            </a: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white">
          <a:xfrm>
            <a:off x="1006475" y="6488113"/>
            <a:ext cx="3565525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sz="1100" b="1">
              <a:solidFill>
                <a:schemeClr val="bg1"/>
              </a:solidFill>
            </a:endParaRPr>
          </a:p>
        </p:txBody>
      </p:sp>
      <p:sp>
        <p:nvSpPr>
          <p:cNvPr id="22533" name="Text Box 6"/>
          <p:cNvSpPr txBox="1">
            <a:spLocks noChangeArrowheads="1"/>
          </p:cNvSpPr>
          <p:nvPr/>
        </p:nvSpPr>
        <p:spPr bwMode="white">
          <a:xfrm>
            <a:off x="4572000" y="6488113"/>
            <a:ext cx="4060825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fr-FR" sz="1100" dirty="0">
                <a:solidFill>
                  <a:schemeClr val="bg1"/>
                </a:solidFill>
              </a:rPr>
              <a:t>July  </a:t>
            </a:r>
            <a:r>
              <a:rPr lang="fr-FR" sz="1100" dirty="0" smtClean="0">
                <a:solidFill>
                  <a:schemeClr val="bg1"/>
                </a:solidFill>
              </a:rPr>
              <a:t>2012</a:t>
            </a:r>
            <a:endParaRPr lang="fr-FR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July  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</a:t>
            </a:r>
            <a:r>
              <a:rPr lang="fr-FR" dirty="0" smtClean="0">
                <a:solidFill>
                  <a:schemeClr val="bg1"/>
                </a:solidFill>
              </a:rPr>
              <a:t>JCT2-A0131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2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Introduction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711325"/>
            <a:ext cx="7661275" cy="4533900"/>
          </a:xfrm>
        </p:spPr>
        <p:txBody>
          <a:bodyPr/>
          <a:lstStyle/>
          <a:p>
            <a:pPr lvl="1" eaLnBrk="1" hangingPunct="1"/>
            <a:r>
              <a:rPr lang="fr-FR" sz="1800" dirty="0" smtClean="0">
                <a:solidFill>
                  <a:schemeClr val="tx1"/>
                </a:solidFill>
              </a:rPr>
              <a:t>HEVC: </a:t>
            </a:r>
            <a:r>
              <a:rPr lang="fr-FR" sz="1800" dirty="0" err="1" smtClean="0">
                <a:solidFill>
                  <a:schemeClr val="tx1"/>
                </a:solidFill>
              </a:rPr>
              <a:t>Merge</a:t>
            </a:r>
            <a:r>
              <a:rPr lang="fr-FR" sz="1800" dirty="0" smtClean="0">
                <a:solidFill>
                  <a:schemeClr val="tx1"/>
                </a:solidFill>
              </a:rPr>
              <a:t> candidate </a:t>
            </a:r>
            <a:r>
              <a:rPr lang="fr-FR" sz="1800" dirty="0" err="1" smtClean="0">
                <a:solidFill>
                  <a:schemeClr val="tx1"/>
                </a:solidFill>
              </a:rPr>
              <a:t>list</a:t>
            </a:r>
            <a:endParaRPr lang="fr-FR" sz="18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1800" dirty="0" err="1" smtClean="0">
                <a:solidFill>
                  <a:schemeClr val="tx1"/>
                </a:solidFill>
              </a:rPr>
              <a:t>Pruning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process</a:t>
            </a:r>
            <a:endParaRPr lang="fr-FR" sz="18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1800" dirty="0" smtClean="0">
                <a:solidFill>
                  <a:schemeClr val="tx1"/>
                </a:solidFill>
              </a:rPr>
              <a:t>JCTVC-G593: Simplification of the </a:t>
            </a:r>
            <a:r>
              <a:rPr lang="fr-FR" sz="1800" dirty="0" err="1" smtClean="0">
                <a:solidFill>
                  <a:schemeClr val="tx1"/>
                </a:solidFill>
              </a:rPr>
              <a:t>pruning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process</a:t>
            </a:r>
            <a:endParaRPr lang="fr-FR" sz="18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1800" dirty="0" err="1" smtClean="0">
                <a:solidFill>
                  <a:schemeClr val="tx1"/>
                </a:solidFill>
              </a:rPr>
              <a:t>Less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vector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comparisons</a:t>
            </a:r>
            <a:endParaRPr lang="fr-FR" sz="18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1800" dirty="0" err="1" smtClean="0">
                <a:solidFill>
                  <a:schemeClr val="tx1"/>
                </a:solidFill>
              </a:rPr>
              <a:t>Decoder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shortcut</a:t>
            </a:r>
            <a:endParaRPr lang="fr-FR" sz="18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1800" dirty="0" err="1">
                <a:solidFill>
                  <a:schemeClr val="tx1"/>
                </a:solidFill>
              </a:rPr>
              <a:t>Negligible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fr-FR" sz="1800" dirty="0" err="1">
                <a:solidFill>
                  <a:schemeClr val="tx1"/>
                </a:solidFill>
              </a:rPr>
              <a:t>coding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loss</a:t>
            </a:r>
            <a:endParaRPr lang="fr-FR" sz="18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1800" dirty="0" err="1" smtClean="0">
                <a:solidFill>
                  <a:schemeClr val="tx1"/>
                </a:solidFill>
              </a:rPr>
              <a:t>Parallelization</a:t>
            </a:r>
            <a:endParaRPr lang="fr-FR" sz="18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1800" dirty="0" smtClean="0">
                <a:solidFill>
                  <a:schemeClr val="tx1"/>
                </a:solidFill>
              </a:rPr>
              <a:t>3D-HTM</a:t>
            </a:r>
          </a:p>
          <a:p>
            <a:pPr lvl="2" eaLnBrk="1" hangingPunct="1"/>
            <a:r>
              <a:rPr lang="fr-FR" sz="1800" dirty="0" err="1" smtClean="0">
                <a:solidFill>
                  <a:schemeClr val="tx1"/>
                </a:solidFill>
              </a:rPr>
              <a:t>Step</a:t>
            </a:r>
            <a:r>
              <a:rPr lang="fr-FR" sz="1800" dirty="0" smtClean="0">
                <a:solidFill>
                  <a:schemeClr val="tx1"/>
                </a:solidFill>
              </a:rPr>
              <a:t> back to the initial </a:t>
            </a:r>
            <a:r>
              <a:rPr lang="fr-FR" sz="1800" dirty="0" err="1" smtClean="0">
                <a:solidFill>
                  <a:schemeClr val="tx1"/>
                </a:solidFill>
              </a:rPr>
              <a:t>process</a:t>
            </a:r>
            <a:endParaRPr lang="fr-FR" sz="18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1800" dirty="0" err="1" smtClean="0">
                <a:solidFill>
                  <a:schemeClr val="tx1"/>
                </a:solidFill>
              </a:rPr>
              <a:t>Negligible</a:t>
            </a:r>
            <a:r>
              <a:rPr lang="fr-FR" sz="1800" dirty="0" smtClean="0">
                <a:solidFill>
                  <a:schemeClr val="tx1"/>
                </a:solidFill>
              </a:rPr>
              <a:t> gain on </a:t>
            </a:r>
            <a:r>
              <a:rPr lang="fr-FR" sz="1800" dirty="0" err="1" smtClean="0">
                <a:solidFill>
                  <a:schemeClr val="tx1"/>
                </a:solidFill>
              </a:rPr>
              <a:t>view</a:t>
            </a:r>
            <a:r>
              <a:rPr lang="fr-FR" sz="1800" dirty="0" smtClean="0">
                <a:solidFill>
                  <a:schemeClr val="tx1"/>
                </a:solidFill>
              </a:rPr>
              <a:t> 0</a:t>
            </a:r>
          </a:p>
          <a:p>
            <a:pPr lvl="2" eaLnBrk="1" hangingPunct="1"/>
            <a:r>
              <a:rPr lang="fr-FR" sz="1800" dirty="0" smtClean="0">
                <a:solidFill>
                  <a:schemeClr val="tx1"/>
                </a:solidFill>
              </a:rPr>
              <a:t>Non </a:t>
            </a:r>
            <a:r>
              <a:rPr lang="fr-FR" sz="1800" dirty="0" err="1" smtClean="0">
                <a:solidFill>
                  <a:schemeClr val="tx1"/>
                </a:solidFill>
              </a:rPr>
              <a:t>negligible</a:t>
            </a:r>
            <a:r>
              <a:rPr lang="fr-FR" sz="1800" dirty="0" smtClean="0">
                <a:solidFill>
                  <a:schemeClr val="tx1"/>
                </a:solidFill>
              </a:rPr>
              <a:t>  gains on </a:t>
            </a:r>
            <a:r>
              <a:rPr lang="fr-FR" sz="1800" dirty="0" err="1" smtClean="0">
                <a:solidFill>
                  <a:schemeClr val="tx1"/>
                </a:solidFill>
              </a:rPr>
              <a:t>views</a:t>
            </a:r>
            <a:r>
              <a:rPr lang="fr-FR" sz="1800" dirty="0" smtClean="0">
                <a:solidFill>
                  <a:schemeClr val="tx1"/>
                </a:solidFill>
              </a:rPr>
              <a:t> 1 and 2</a:t>
            </a:r>
          </a:p>
          <a:p>
            <a:pPr lvl="1" eaLnBrk="1" hangingPunct="1"/>
            <a:r>
              <a:rPr lang="fr-FR" sz="1800" dirty="0" err="1" smtClean="0">
                <a:solidFill>
                  <a:schemeClr val="tx1"/>
                </a:solidFill>
              </a:rPr>
              <a:t>Step</a:t>
            </a:r>
            <a:r>
              <a:rPr lang="fr-FR" sz="1800" dirty="0" smtClean="0">
                <a:solidFill>
                  <a:schemeClr val="tx1"/>
                </a:solidFill>
              </a:rPr>
              <a:t> back to initial </a:t>
            </a:r>
            <a:r>
              <a:rPr lang="fr-FR" sz="1800" dirty="0" err="1" smtClean="0">
                <a:solidFill>
                  <a:schemeClr val="tx1"/>
                </a:solidFill>
              </a:rPr>
              <a:t>pruning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process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only</a:t>
            </a:r>
            <a:r>
              <a:rPr lang="fr-FR" sz="1800" dirty="0" smtClean="0">
                <a:solidFill>
                  <a:schemeClr val="tx1"/>
                </a:solidFill>
              </a:rPr>
              <a:t> on </a:t>
            </a:r>
            <a:r>
              <a:rPr lang="fr-FR" sz="1800" dirty="0" err="1" smtClean="0">
                <a:solidFill>
                  <a:schemeClr val="tx1"/>
                </a:solidFill>
              </a:rPr>
              <a:t>views</a:t>
            </a:r>
            <a:r>
              <a:rPr lang="fr-FR" sz="1800" dirty="0" smtClean="0">
                <a:solidFill>
                  <a:schemeClr val="tx1"/>
                </a:solidFill>
              </a:rPr>
              <a:t> 1 and 2</a:t>
            </a:r>
          </a:p>
          <a:p>
            <a:pPr lvl="1" eaLnBrk="1" hangingPunct="1"/>
            <a:r>
              <a:rPr lang="fr-FR" sz="1800" dirty="0" err="1" smtClean="0">
                <a:solidFill>
                  <a:schemeClr val="tx1"/>
                </a:solidFill>
              </a:rPr>
              <a:t>Remark</a:t>
            </a:r>
            <a:r>
              <a:rPr lang="fr-FR" sz="1800" dirty="0" smtClean="0">
                <a:solidFill>
                  <a:schemeClr val="tx1"/>
                </a:solidFill>
              </a:rPr>
              <a:t>: Contribution </a:t>
            </a:r>
            <a:r>
              <a:rPr lang="fr-FR" sz="1800" dirty="0" err="1" smtClean="0">
                <a:solidFill>
                  <a:schemeClr val="tx1"/>
                </a:solidFill>
              </a:rPr>
              <a:t>related</a:t>
            </a:r>
            <a:r>
              <a:rPr lang="fr-FR" sz="1800" dirty="0" smtClean="0">
                <a:solidFill>
                  <a:schemeClr val="tx1"/>
                </a:solidFill>
              </a:rPr>
              <a:t> to JCT2-A0048</a:t>
            </a:r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>
                <a:solidFill>
                  <a:schemeClr val="bg1"/>
                </a:solidFill>
              </a:rPr>
              <a:t>July  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</a:t>
            </a:r>
            <a:r>
              <a:rPr lang="fr-FR" dirty="0" smtClean="0">
                <a:solidFill>
                  <a:schemeClr val="bg1"/>
                </a:solidFill>
              </a:rPr>
              <a:t>JCT2-A0131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3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/>
              <a:t>Results</a:t>
            </a:r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3" name="Espace réservé du conten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1263395"/>
              </p:ext>
            </p:extLst>
          </p:nvPr>
        </p:nvGraphicFramePr>
        <p:xfrm>
          <a:off x="611492" y="1448747"/>
          <a:ext cx="8101037" cy="2712720"/>
        </p:xfrm>
        <a:graphic>
          <a:graphicData uri="http://schemas.openxmlformats.org/drawingml/2006/table">
            <a:tbl>
              <a:tblPr firstRow="1" firstCol="1" bandRow="1"/>
              <a:tblGrid>
                <a:gridCol w="1440186"/>
                <a:gridCol w="874396"/>
                <a:gridCol w="1157291"/>
                <a:gridCol w="1157291"/>
                <a:gridCol w="1157291"/>
                <a:gridCol w="1157291"/>
                <a:gridCol w="1157291"/>
              </a:tblGrid>
              <a:tr h="2095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0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1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2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only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enc time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dec time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Balloons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-0,5%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100,5%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87,6%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Kendo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-0,6%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100,5%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86,2%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Newspapercc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99,3%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87,1%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GhostTownFly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92,8%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PoznanHall2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-1,2%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-0,6%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-0,5%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104,0%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92,3%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PoznanStreet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98,7%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90,8%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UndoDancer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-0,4%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103,9%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91,1%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1024x768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-0,4%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87,0%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1920x1088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-0,4%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-0,4%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102,2%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91,8%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average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-0,4%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-0,4%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101,3%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89,7%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296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>
                <a:solidFill>
                  <a:schemeClr val="bg1"/>
                </a:solidFill>
              </a:rPr>
              <a:t>July  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</a:t>
            </a:r>
            <a:r>
              <a:rPr lang="fr-FR" dirty="0" smtClean="0">
                <a:solidFill>
                  <a:schemeClr val="bg1"/>
                </a:solidFill>
              </a:rPr>
              <a:t>JCT2-A0131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4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Conclusion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711325"/>
            <a:ext cx="7661275" cy="4533900"/>
          </a:xfrm>
        </p:spPr>
        <p:txBody>
          <a:bodyPr/>
          <a:lstStyle/>
          <a:p>
            <a:pPr lvl="1" eaLnBrk="1" hangingPunct="1"/>
            <a:endParaRPr lang="fr-FR" sz="1800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sz="1800" dirty="0">
              <a:solidFill>
                <a:schemeClr val="tx1"/>
              </a:solidFill>
            </a:endParaRPr>
          </a:p>
          <a:p>
            <a:pPr lvl="1" eaLnBrk="1" hangingPunct="1"/>
            <a:r>
              <a:rPr lang="fr-FR" sz="1800" dirty="0" err="1" smtClean="0">
                <a:solidFill>
                  <a:schemeClr val="tx1"/>
                </a:solidFill>
              </a:rPr>
              <a:t>Merge</a:t>
            </a:r>
            <a:r>
              <a:rPr lang="fr-FR" sz="1800" dirty="0" smtClean="0">
                <a:solidFill>
                  <a:schemeClr val="tx1"/>
                </a:solidFill>
              </a:rPr>
              <a:t> candidate </a:t>
            </a:r>
            <a:r>
              <a:rPr lang="fr-FR" sz="1800" dirty="0" err="1" smtClean="0">
                <a:solidFill>
                  <a:schemeClr val="tx1"/>
                </a:solidFill>
              </a:rPr>
              <a:t>list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pruning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process</a:t>
            </a:r>
            <a:endParaRPr lang="fr-FR" sz="18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1800" dirty="0" err="1" smtClean="0">
                <a:solidFill>
                  <a:schemeClr val="tx1"/>
                </a:solidFill>
              </a:rPr>
              <a:t>Adapted</a:t>
            </a:r>
            <a:r>
              <a:rPr lang="fr-FR" sz="1800" dirty="0" smtClean="0">
                <a:solidFill>
                  <a:schemeClr val="tx1"/>
                </a:solidFill>
              </a:rPr>
              <a:t> to HEVC, but not to 3D</a:t>
            </a:r>
          </a:p>
          <a:p>
            <a:pPr lvl="1" eaLnBrk="1" hangingPunct="1"/>
            <a:r>
              <a:rPr lang="fr-FR" sz="1800" dirty="0" err="1" smtClean="0">
                <a:solidFill>
                  <a:schemeClr val="tx1"/>
                </a:solidFill>
              </a:rPr>
              <a:t>Easy</a:t>
            </a:r>
            <a:r>
              <a:rPr lang="fr-FR" sz="1800" dirty="0" smtClean="0">
                <a:solidFill>
                  <a:schemeClr val="tx1"/>
                </a:solidFill>
              </a:rPr>
              <a:t> gain on </a:t>
            </a:r>
            <a:r>
              <a:rPr lang="fr-FR" sz="1800" dirty="0" err="1" smtClean="0">
                <a:solidFill>
                  <a:schemeClr val="tx1"/>
                </a:solidFill>
              </a:rPr>
              <a:t>side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views</a:t>
            </a:r>
            <a:r>
              <a:rPr lang="fr-FR" sz="1800" dirty="0" smtClean="0">
                <a:solidFill>
                  <a:schemeClr val="tx1"/>
                </a:solidFill>
              </a:rPr>
              <a:t> (0.4% on </a:t>
            </a:r>
            <a:r>
              <a:rPr lang="fr-FR" sz="1800" dirty="0" err="1" smtClean="0">
                <a:solidFill>
                  <a:schemeClr val="tx1"/>
                </a:solidFill>
              </a:rPr>
              <a:t>average</a:t>
            </a:r>
            <a:r>
              <a:rPr lang="fr-FR" sz="1800" smtClean="0">
                <a:solidFill>
                  <a:schemeClr val="tx1"/>
                </a:solidFill>
              </a:rPr>
              <a:t>)</a:t>
            </a:r>
            <a:endParaRPr lang="fr-FR" sz="1800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sz="1800" dirty="0" smtClean="0">
              <a:solidFill>
                <a:schemeClr val="tx1"/>
              </a:solidFill>
            </a:endParaRPr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96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Thank you</a:t>
            </a:r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r_PPT-en">
  <a:themeElements>
    <a:clrScheme name="masque_PP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masque_PP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que_PP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xte et chapitre orange">
  <a:themeElements>
    <a:clrScheme name="Texte et chapitre orang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oran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orang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uv visuel et sommaire">
  <a:themeElements>
    <a:clrScheme name="Couv visuel et sommair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Couv visuel et sommai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uv visuel et sommair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ouv logo equipe  et dernière">
  <a:themeElements>
    <a:clrScheme name="Couv logo equipe  et dernièr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Couv logo equipe  et derniè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uv logo equipe  et dernièr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xte et chapitre rouge">
  <a:themeElements>
    <a:clrScheme name="Texte et chapitre roug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rou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roug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xte et chapitre bleu">
  <a:themeElements>
    <a:clrScheme name="Texte et chapitre bleu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bleu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bleu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xte et chapitre vert">
  <a:themeElements>
    <a:clrScheme name="Texte et chapitre ver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ver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ver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xte et chapitre violet">
  <a:themeElements>
    <a:clrScheme name="Texte et chapitre viole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viole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viole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xte et chapitre gris">
  <a:themeElements>
    <a:clrScheme name="Texte et chapitre gris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gri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gris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exte et chapitre kaki">
  <a:themeElements>
    <a:clrScheme name="Texte et chapitre kaki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kaki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kaki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inr_PPT-en</Template>
  <TotalTime>1944</TotalTime>
  <Words>310</Words>
  <Application>Microsoft Office PowerPoint</Application>
  <PresentationFormat>Affichage à l'écran (4:3)</PresentationFormat>
  <Paragraphs>114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10</vt:i4>
      </vt:variant>
      <vt:variant>
        <vt:lpstr>Titres des diapositives</vt:lpstr>
      </vt:variant>
      <vt:variant>
        <vt:i4>5</vt:i4>
      </vt:variant>
    </vt:vector>
  </HeadingPairs>
  <TitlesOfParts>
    <vt:vector size="15" baseType="lpstr">
      <vt:lpstr>inr_PPT-en</vt:lpstr>
      <vt:lpstr>Couv visuel et sommaire</vt:lpstr>
      <vt:lpstr>Couv logo equipe  et dernière</vt:lpstr>
      <vt:lpstr>Texte et chapitre rouge</vt:lpstr>
      <vt:lpstr>Texte et chapitre bleu</vt:lpstr>
      <vt:lpstr>Texte et chapitre vert</vt:lpstr>
      <vt:lpstr>Texte et chapitre violet</vt:lpstr>
      <vt:lpstr>Texte et chapitre gris</vt:lpstr>
      <vt:lpstr>Texte et chapitre kaki</vt:lpstr>
      <vt:lpstr>Texte et chapitre orange</vt:lpstr>
      <vt:lpstr>JCT2-A0131  CE5.h related: Information on the impact of the merge candidate list pruning process on side views encoding</vt:lpstr>
      <vt:lpstr>Introduction</vt:lpstr>
      <vt:lpstr>Results</vt:lpstr>
      <vt:lpstr>Conclusion</vt:lpstr>
      <vt:lpstr>Thank you</vt:lpstr>
    </vt:vector>
  </TitlesOfParts>
  <Company>IRISA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SUR 1 OU 2 LIGNES MAXIMUM</dc:title>
  <dc:creator>INRIA</dc:creator>
  <cp:lastModifiedBy>tguionne</cp:lastModifiedBy>
  <cp:revision>64</cp:revision>
  <dcterms:created xsi:type="dcterms:W3CDTF">2011-11-14T13:33:34Z</dcterms:created>
  <dcterms:modified xsi:type="dcterms:W3CDTF">2012-07-13T17:13:56Z</dcterms:modified>
</cp:coreProperties>
</file>