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6"/>
  </p:notesMasterIdLst>
  <p:sldIdLst>
    <p:sldId id="473" r:id="rId2"/>
    <p:sldId id="576" r:id="rId3"/>
    <p:sldId id="573" r:id="rId4"/>
    <p:sldId id="577" r:id="rId5"/>
    <p:sldId id="574" r:id="rId6"/>
    <p:sldId id="575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</p:sldIdLst>
  <p:sldSz cx="9144000" cy="6858000" type="screen4x3"/>
  <p:notesSz cx="6797675" cy="99282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9" autoAdjust="0"/>
    <p:restoredTop sz="87522" autoAdjust="0"/>
  </p:normalViewPr>
  <p:slideViewPr>
    <p:cSldViewPr>
      <p:cViewPr varScale="1">
        <p:scale>
          <a:sx n="66" d="100"/>
          <a:sy n="66" d="100"/>
        </p:scale>
        <p:origin x="-13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15E97-161C-42C2-98AE-EED6785087BD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="" xmlns:p14="http://schemas.microsoft.com/office/powerpoint/2010/main" val="2436718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1CD750D-F02C-4FB0-B5BF-BAE4D53E2504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5" name="Picture 17" descr="logo mm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541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2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370DC25-551A-4550-839F-0252FB945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583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72099-6033-44CB-9EBB-C7641634B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0749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11988" y="908050"/>
            <a:ext cx="1943100" cy="52244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82688" y="908050"/>
            <a:ext cx="5676900" cy="522446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ADDE6-80AE-4E4A-8B29-CE454946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9082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3063" y="142875"/>
            <a:ext cx="7300912" cy="76835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214313" y="1071563"/>
            <a:ext cx="4294187" cy="50609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60900" y="1071563"/>
            <a:ext cx="4294188" cy="50609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EB7B-7851-4ED7-B4F7-091E27457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936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7300933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1142984"/>
            <a:ext cx="8740806" cy="4989529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2146B-B3D8-421F-9D69-31CE7FE5F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759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D2FF3-ED15-40FC-B438-22C95B152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402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658B-ADF8-4EDE-951D-7B5C6E593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85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BA33-C983-43A2-8756-FE918BB9D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54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E7FB4-5E5D-498C-8927-9ADB7F098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39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9CCC2-A2AB-4F1C-94DA-DD8C86B6A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487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D4AEC-33BC-4C20-892A-C98DCFF95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064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AC91A-1495-4389-B4D7-45C90451F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878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logo mm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ChangeArrowheads="1"/>
          </p:cNvSpPr>
          <p:nvPr/>
        </p:nvSpPr>
        <p:spPr bwMode="gray">
          <a:xfrm>
            <a:off x="357188" y="9286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kumimoji="1" lang="pl-PL" sz="2400">
              <a:latin typeface="Tahoma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643063" y="142875"/>
            <a:ext cx="73009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1071563"/>
            <a:ext cx="8740775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08159ACE-1C10-4AE7-91FE-6B7F008A3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20EE1-BDEB-4B91-93D6-AF04C421CF2A}" type="slidenum">
              <a:rPr lang="en-US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JCT2-A0090 / M26046 </a:t>
            </a:r>
            <a:r>
              <a:rPr lang="en-US" sz="4000" b="1" dirty="0" smtClean="0"/>
              <a:t>Independent intra-period coding in 3D-HTM</a:t>
            </a:r>
            <a:endParaRPr lang="en-GB" sz="4000" b="1" dirty="0" smtClean="0">
              <a:solidFill>
                <a:srgbClr val="333399"/>
              </a:solidFill>
              <a:latin typeface="Tahoma" pitchFamily="32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6092825"/>
            <a:ext cx="7704137" cy="528638"/>
          </a:xfrm>
        </p:spPr>
        <p:txBody>
          <a:bodyPr/>
          <a:lstStyle/>
          <a:p>
            <a:pPr eaLnBrk="1" hangingPunct="1">
              <a:spcBef>
                <a:spcPts val="700"/>
              </a:spcBef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dirty="0" err="1" smtClean="0">
                <a:solidFill>
                  <a:srgbClr val="000000"/>
                </a:solidFill>
                <a:latin typeface="Tahoma" pitchFamily="32" charset="0"/>
              </a:rPr>
              <a:t>July</a:t>
            </a:r>
            <a:r>
              <a:rPr lang="en-GB" sz="2000" dirty="0" smtClean="0">
                <a:solidFill>
                  <a:srgbClr val="000000"/>
                </a:solidFill>
                <a:latin typeface="Tahoma" pitchFamily="32" charset="0"/>
              </a:rPr>
              <a:t> 201</a:t>
            </a:r>
            <a:r>
              <a:rPr lang="pl-PL" sz="2000" dirty="0" smtClean="0">
                <a:solidFill>
                  <a:srgbClr val="000000"/>
                </a:solidFill>
                <a:latin typeface="Tahoma" pitchFamily="32" charset="0"/>
              </a:rPr>
              <a:t>2</a:t>
            </a:r>
            <a:r>
              <a:rPr lang="en-GB" sz="2000" dirty="0" smtClean="0">
                <a:solidFill>
                  <a:srgbClr val="000000"/>
                </a:solidFill>
                <a:latin typeface="Tahoma" pitchFamily="32" charset="0"/>
              </a:rPr>
              <a:t>, </a:t>
            </a:r>
            <a:r>
              <a:rPr lang="pl-PL" sz="2000" dirty="0" err="1" smtClean="0">
                <a:solidFill>
                  <a:srgbClr val="000000"/>
                </a:solidFill>
                <a:latin typeface="Tahoma" pitchFamily="32" charset="0"/>
              </a:rPr>
              <a:t>Stockholm</a:t>
            </a:r>
            <a:endParaRPr lang="en-GB" sz="2000" dirty="0">
              <a:solidFill>
                <a:srgbClr val="000000"/>
              </a:solidFill>
              <a:latin typeface="Tahoma" pitchFamily="32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142976" y="3357562"/>
            <a:ext cx="770413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i="1" dirty="0" smtClean="0"/>
              <a:t>Jakub </a:t>
            </a:r>
            <a:r>
              <a:rPr lang="pl-PL" sz="2000" i="1" dirty="0" err="1" smtClean="0"/>
              <a:t>Siast</a:t>
            </a:r>
            <a:r>
              <a:rPr lang="pl-PL" sz="2000" i="1" dirty="0" smtClean="0"/>
              <a:t/>
            </a:r>
            <a:br>
              <a:rPr lang="pl-PL" sz="2000" i="1" dirty="0" smtClean="0"/>
            </a:br>
            <a:r>
              <a:rPr lang="pl-PL" sz="2000" i="1" dirty="0" smtClean="0"/>
              <a:t>Krzysztof Wegner, </a:t>
            </a:r>
            <a:br>
              <a:rPr lang="pl-PL" sz="2000" i="1" dirty="0" smtClean="0"/>
            </a:br>
            <a:r>
              <a:rPr lang="pl-PL" sz="2000" b="1" i="1" dirty="0" smtClean="0"/>
              <a:t>Olgierd Stankiewicz</a:t>
            </a:r>
            <a:r>
              <a:rPr lang="pl-PL" sz="2000" i="1" dirty="0" smtClean="0"/>
              <a:t/>
            </a:r>
            <a:br>
              <a:rPr lang="pl-PL" sz="2000" i="1" dirty="0" smtClean="0"/>
            </a:br>
            <a:r>
              <a:rPr lang="pl-PL" sz="2000" i="1" dirty="0" smtClean="0"/>
              <a:t>Marek Domański</a:t>
            </a:r>
            <a:endParaRPr lang="pl-PL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l-PL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450"/>
              </a:spcBef>
              <a:buClrTx/>
              <a:buSzPct val="6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  <a:t>Chair of Multimedia Telecommunications and Microelectronics</a:t>
            </a:r>
            <a:b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</a:br>
            <a:r>
              <a:rPr lang="en-GB" sz="1600" dirty="0" err="1" smtClean="0">
                <a:solidFill>
                  <a:srgbClr val="000000"/>
                </a:solidFill>
                <a:latin typeface="Tahoma" pitchFamily="32" charset="0"/>
              </a:rPr>
              <a:t>Poznań</a:t>
            </a:r>
            <a: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  <a:t> University of Technology, Poland</a:t>
            </a:r>
            <a:endParaRPr lang="en-GB" sz="1600" dirty="0">
              <a:solidFill>
                <a:srgbClr val="000000"/>
              </a:solidFill>
              <a:latin typeface="Tahoma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cabac_init_flag</a:t>
            </a:r>
            <a:r>
              <a:rPr lang="en-US" dirty="0" smtClean="0"/>
              <a:t>"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flag in slice header of P/B </a:t>
            </a:r>
            <a:r>
              <a:rPr lang="en-US" dirty="0" smtClean="0"/>
              <a:t>frames</a:t>
            </a:r>
            <a:r>
              <a:rPr lang="pl-PL" dirty="0" smtClean="0"/>
              <a:t>.</a:t>
            </a:r>
          </a:p>
          <a:p>
            <a:r>
              <a:rPr lang="pl-PL" dirty="0" smtClean="0"/>
              <a:t>T</a:t>
            </a:r>
            <a:r>
              <a:rPr lang="en-US" dirty="0" smtClean="0"/>
              <a:t>ells </a:t>
            </a:r>
            <a:r>
              <a:rPr lang="en-US" dirty="0" smtClean="0"/>
              <a:t>decoder which data to use as a initial setting for </a:t>
            </a:r>
            <a:r>
              <a:rPr lang="en-US" dirty="0" err="1" smtClean="0"/>
              <a:t>cabac</a:t>
            </a:r>
            <a:r>
              <a:rPr lang="en-US" dirty="0" smtClean="0"/>
              <a:t>. </a:t>
            </a:r>
            <a:endParaRPr lang="pl-PL" dirty="0" smtClean="0"/>
          </a:p>
          <a:p>
            <a:r>
              <a:rPr lang="pl-PL" dirty="0" smtClean="0"/>
              <a:t>C</a:t>
            </a:r>
            <a:r>
              <a:rPr lang="en-US" dirty="0" smtClean="0"/>
              <a:t>an </a:t>
            </a:r>
            <a:r>
              <a:rPr lang="en-US" dirty="0" smtClean="0"/>
              <a:t>be used </a:t>
            </a:r>
            <a:r>
              <a:rPr lang="pl-PL" dirty="0" smtClean="0"/>
              <a:t>by </a:t>
            </a:r>
            <a:r>
              <a:rPr lang="en-US" dirty="0" smtClean="0"/>
              <a:t>the </a:t>
            </a:r>
            <a:r>
              <a:rPr lang="en-US" dirty="0" smtClean="0"/>
              <a:t>encoder to attain better entropy coding. </a:t>
            </a:r>
            <a:endParaRPr lang="pl-PL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the reference software, this flag is derived basing on </a:t>
            </a:r>
            <a:r>
              <a:rPr lang="en-US" b="1" dirty="0" smtClean="0"/>
              <a:t>previously encoded frames. </a:t>
            </a:r>
            <a:endParaRPr lang="pl-PL" b="1" dirty="0" smtClean="0"/>
          </a:p>
          <a:p>
            <a:r>
              <a:rPr lang="pl-PL" dirty="0" smtClean="0"/>
              <a:t>T</a:t>
            </a:r>
            <a:r>
              <a:rPr lang="en-US" dirty="0" smtClean="0"/>
              <a:t>his </a:t>
            </a:r>
            <a:r>
              <a:rPr lang="en-US" dirty="0" smtClean="0"/>
              <a:t>has no impact on decoding though, because </a:t>
            </a:r>
            <a:r>
              <a:rPr lang="en-US" dirty="0" smtClean="0"/>
              <a:t>this </a:t>
            </a:r>
            <a:r>
              <a:rPr lang="en-US" dirty="0" smtClean="0"/>
              <a:t>flag is </a:t>
            </a:r>
            <a:r>
              <a:rPr lang="en-US" dirty="0" smtClean="0"/>
              <a:t>explicitly </a:t>
            </a:r>
            <a:r>
              <a:rPr lang="en-US" dirty="0" err="1" smtClean="0"/>
              <a:t>singnalled</a:t>
            </a:r>
            <a:r>
              <a:rPr lang="en-US" dirty="0" smtClean="0"/>
              <a:t> in the </a:t>
            </a:r>
            <a:r>
              <a:rPr lang="en-US" dirty="0" err="1" smtClean="0"/>
              <a:t>bitstream</a:t>
            </a:r>
            <a:r>
              <a:rPr lang="en-US" dirty="0" smtClean="0"/>
              <a:t> in a non-context-aware manner.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"</a:t>
            </a:r>
            <a:r>
              <a:rPr lang="en-US" sz="4000" dirty="0" err="1" smtClean="0"/>
              <a:t>cabac_init_flag</a:t>
            </a:r>
            <a:r>
              <a:rPr lang="pl-PL" sz="4000" dirty="0" smtClean="0"/>
              <a:t>” </a:t>
            </a:r>
            <a:r>
              <a:rPr lang="pl-PL" sz="4000" dirty="0" err="1" smtClean="0"/>
              <a:t>in</a:t>
            </a:r>
            <a:r>
              <a:rPr lang="pl-PL" sz="4000" dirty="0" smtClean="0"/>
              <a:t> 2D-HEVC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cabac_init_flag</a:t>
            </a:r>
            <a:r>
              <a:rPr lang="en-US" dirty="0" smtClean="0"/>
              <a:t>" is cleared at the beginning of each </a:t>
            </a:r>
            <a:r>
              <a:rPr lang="en-US" dirty="0" err="1" smtClean="0"/>
              <a:t>IntraPeriod</a:t>
            </a:r>
            <a:r>
              <a:rPr lang="en-US" dirty="0" smtClean="0"/>
              <a:t> (with I frame) and thus there is no problem with intra-periods dependences in </a:t>
            </a:r>
            <a:r>
              <a:rPr lang="en-US" dirty="0" smtClean="0"/>
              <a:t>encoding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3714752"/>
            <a:ext cx="887073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</a:t>
            </a:r>
            <a:r>
              <a:rPr lang="en-US" dirty="0" err="1" smtClean="0"/>
              <a:t>cabac_init_flag</a:t>
            </a:r>
            <a:r>
              <a:rPr lang="pl-PL" dirty="0" smtClean="0"/>
              <a:t>”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smtClean="0"/>
              <a:t>3D-HTM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No I </a:t>
            </a:r>
            <a:r>
              <a:rPr lang="pl-PL" dirty="0" err="1" smtClean="0"/>
              <a:t>frames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dependent </a:t>
            </a:r>
            <a:r>
              <a:rPr lang="pl-PL" dirty="0" err="1" smtClean="0"/>
              <a:t>views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3116"/>
            <a:ext cx="872647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Proposal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Currently, each I frame reset the context only of a its </a:t>
            </a:r>
            <a:r>
              <a:rPr lang="en-US" dirty="0" smtClean="0"/>
              <a:t>view </a:t>
            </a:r>
            <a:r>
              <a:rPr lang="en-US" dirty="0" smtClean="0"/>
              <a:t>which causes the problem. </a:t>
            </a:r>
            <a:endParaRPr lang="pl-PL" dirty="0" smtClean="0"/>
          </a:p>
          <a:p>
            <a:r>
              <a:rPr lang="pl-PL" dirty="0" smtClean="0"/>
              <a:t>We </a:t>
            </a:r>
            <a:r>
              <a:rPr lang="pl-PL" dirty="0" err="1" smtClean="0"/>
              <a:t>propose</a:t>
            </a:r>
            <a:r>
              <a:rPr lang="pl-PL" dirty="0" smtClean="0"/>
              <a:t> t</a:t>
            </a:r>
            <a:r>
              <a:rPr lang="en-US" dirty="0" smtClean="0"/>
              <a:t>o </a:t>
            </a:r>
            <a:r>
              <a:rPr lang="en-US" dirty="0" smtClean="0"/>
              <a:t>reset the context of "</a:t>
            </a:r>
            <a:r>
              <a:rPr lang="en-US" dirty="0" err="1" smtClean="0"/>
              <a:t>cabac_init_flag</a:t>
            </a:r>
            <a:r>
              <a:rPr lang="en-US" dirty="0" smtClean="0"/>
              <a:t>" across </a:t>
            </a:r>
            <a:r>
              <a:rPr lang="en-US" dirty="0" err="1" smtClean="0"/>
              <a:t>IntraPeriod</a:t>
            </a:r>
            <a:r>
              <a:rPr lang="en-US" dirty="0" smtClean="0"/>
              <a:t> boundaries in all views. </a:t>
            </a:r>
            <a:endParaRPr lang="pl-PL" dirty="0" smtClean="0"/>
          </a:p>
          <a:p>
            <a:r>
              <a:rPr lang="en-US" b="1" dirty="0" smtClean="0"/>
              <a:t>It </a:t>
            </a:r>
            <a:r>
              <a:rPr lang="en-US" b="1" dirty="0" smtClean="0"/>
              <a:t>can be solved simply by extending "</a:t>
            </a:r>
            <a:r>
              <a:rPr lang="en-US" b="1" dirty="0" err="1" smtClean="0"/>
              <a:t>cabac_init_flag</a:t>
            </a:r>
            <a:r>
              <a:rPr lang="en-US" b="1" dirty="0" smtClean="0"/>
              <a:t>" flag context reset to all views.</a:t>
            </a:r>
            <a:r>
              <a:rPr lang="en-US" dirty="0" smtClean="0"/>
              <a:t> </a:t>
            </a:r>
            <a:endParaRPr lang="pl-PL" dirty="0" smtClean="0"/>
          </a:p>
          <a:p>
            <a:r>
              <a:rPr lang="en-US" dirty="0" smtClean="0"/>
              <a:t>This </a:t>
            </a:r>
            <a:r>
              <a:rPr lang="en-US" dirty="0" smtClean="0"/>
              <a:t>would have minor impact of encoding efficiency, while fulfilling requirement of </a:t>
            </a:r>
            <a:r>
              <a:rPr lang="en-US" dirty="0" err="1" smtClean="0"/>
              <a:t>IntraPeriods</a:t>
            </a:r>
            <a:r>
              <a:rPr lang="en-US" dirty="0" smtClean="0"/>
              <a:t> independency. 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Summary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1154115"/>
            <a:ext cx="8740806" cy="4989529"/>
          </a:xfrm>
        </p:spPr>
        <p:txBody>
          <a:bodyPr/>
          <a:lstStyle/>
          <a:p>
            <a:r>
              <a:rPr lang="en-US" dirty="0" smtClean="0"/>
              <a:t>Proposed encoder modification involves no normative change to the future standard. </a:t>
            </a:r>
            <a:endParaRPr lang="pl-PL" dirty="0" smtClean="0"/>
          </a:p>
          <a:p>
            <a:r>
              <a:rPr lang="en-US" dirty="0" smtClean="0"/>
              <a:t>Independent </a:t>
            </a:r>
            <a:r>
              <a:rPr lang="en-US" dirty="0" smtClean="0"/>
              <a:t>intra-period coding eases debugging and parallel computing. </a:t>
            </a:r>
            <a:endParaRPr lang="pl-PL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recommend to:</a:t>
            </a:r>
            <a:endParaRPr lang="pl-PL" dirty="0" smtClean="0"/>
          </a:p>
          <a:p>
            <a:pPr lvl="1"/>
            <a:r>
              <a:rPr lang="pl-PL" sz="2400" dirty="0" smtClean="0"/>
              <a:t>F</a:t>
            </a:r>
            <a:r>
              <a:rPr lang="en-US" sz="2400" dirty="0" smtClean="0"/>
              <a:t>ix </a:t>
            </a:r>
            <a:r>
              <a:rPr lang="en-US" sz="2400" dirty="0" smtClean="0"/>
              <a:t>the bug with "</a:t>
            </a:r>
            <a:r>
              <a:rPr lang="en-US" sz="2400" dirty="0" err="1" smtClean="0"/>
              <a:t>cabac_init_flag</a:t>
            </a:r>
            <a:r>
              <a:rPr lang="en-US" sz="2400" dirty="0" smtClean="0"/>
              <a:t>" context prediction across </a:t>
            </a:r>
            <a:r>
              <a:rPr lang="en-US" sz="2400" dirty="0" err="1" smtClean="0"/>
              <a:t>IntraPeriod</a:t>
            </a:r>
            <a:r>
              <a:rPr lang="en-US" sz="2400" dirty="0" smtClean="0"/>
              <a:t> </a:t>
            </a:r>
            <a:r>
              <a:rPr lang="en-US" sz="2400" dirty="0" smtClean="0"/>
              <a:t>boundaries</a:t>
            </a:r>
            <a:r>
              <a:rPr lang="pl-PL" sz="2400" dirty="0" smtClean="0"/>
              <a:t>.</a:t>
            </a:r>
          </a:p>
          <a:p>
            <a:pPr lvl="1"/>
            <a:r>
              <a:rPr lang="pl-PL" sz="2400" dirty="0" smtClean="0"/>
              <a:t> A</a:t>
            </a:r>
            <a:r>
              <a:rPr lang="en-US" sz="2400" dirty="0" err="1" smtClean="0"/>
              <a:t>dopt</a:t>
            </a:r>
            <a:r>
              <a:rPr lang="en-US" sz="2400" dirty="0" smtClean="0"/>
              <a:t> </a:t>
            </a:r>
            <a:r>
              <a:rPr lang="en-US" sz="2400" dirty="0" smtClean="0"/>
              <a:t>independent intra-period coding in 3D-HTM</a:t>
            </a:r>
            <a:r>
              <a:rPr lang="en-US" sz="2400" dirty="0" smtClean="0"/>
              <a:t>.</a:t>
            </a:r>
            <a:endParaRPr lang="pl-PL" sz="2400" dirty="0" smtClean="0"/>
          </a:p>
          <a:p>
            <a:r>
              <a:rPr lang="en-CA" sz="2400" dirty="0" smtClean="0"/>
              <a:t>Poznan University of Technology does not have current or pending patent rights related to the technology described in this contribution</a:t>
            </a:r>
            <a:endParaRPr lang="pl-PL" sz="240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Introduction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Enhancement </a:t>
            </a:r>
            <a:r>
              <a:rPr lang="en-US" dirty="0" smtClean="0"/>
              <a:t>of experimentation.</a:t>
            </a:r>
          </a:p>
          <a:p>
            <a:r>
              <a:rPr lang="en-US" dirty="0" smtClean="0"/>
              <a:t>Some interesting benefits </a:t>
            </a:r>
          </a:p>
          <a:p>
            <a:pPr lvl="1"/>
            <a:r>
              <a:rPr lang="en-US" dirty="0" smtClean="0"/>
              <a:t>parallel intra-periods coding </a:t>
            </a:r>
          </a:p>
          <a:p>
            <a:pPr lvl="1"/>
            <a:r>
              <a:rPr lang="en-US" dirty="0" smtClean="0"/>
              <a:t>fast debugging functionality</a:t>
            </a:r>
          </a:p>
          <a:p>
            <a:r>
              <a:rPr lang="en-US" dirty="0" smtClean="0"/>
              <a:t>No normative change to the future standard is </a:t>
            </a:r>
            <a:r>
              <a:rPr lang="en-US" dirty="0" smtClean="0"/>
              <a:t>imposed</a:t>
            </a:r>
            <a:endParaRPr lang="pl-PL" dirty="0" smtClean="0"/>
          </a:p>
          <a:p>
            <a:r>
              <a:rPr lang="en-US" dirty="0" smtClean="0"/>
              <a:t>A proposal of 3D-HTM encoder software modification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Independent  </a:t>
            </a:r>
            <a:r>
              <a:rPr lang="pl-PL" sz="3600" dirty="0" err="1" smtClean="0"/>
              <a:t>IntraPeriod</a:t>
            </a:r>
            <a:r>
              <a:rPr lang="pl-PL" sz="3600" dirty="0" smtClean="0"/>
              <a:t> </a:t>
            </a:r>
            <a:r>
              <a:rPr lang="pl-PL" sz="3600" dirty="0" err="1" smtClean="0"/>
              <a:t>encoding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Allow parallelization of 3D sequence encoding by splitting into multiple runs, each for different </a:t>
            </a:r>
            <a:r>
              <a:rPr lang="en-US" dirty="0" err="1" smtClean="0"/>
              <a:t>IntraPeriod</a:t>
            </a:r>
            <a:endParaRPr lang="pl-PL" dirty="0" smtClean="0"/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IntraPeriod</a:t>
            </a:r>
            <a:r>
              <a:rPr lang="en-US" dirty="0" smtClean="0"/>
              <a:t> would be encoded independently (in parallel) </a:t>
            </a:r>
            <a:endParaRPr lang="pl-PL" dirty="0" smtClean="0"/>
          </a:p>
          <a:p>
            <a:pPr lvl="1"/>
            <a:r>
              <a:rPr lang="pl-PL" dirty="0" smtClean="0"/>
              <a:t>T</a:t>
            </a:r>
            <a:r>
              <a:rPr lang="en-US" dirty="0" smtClean="0"/>
              <a:t>he result</a:t>
            </a:r>
            <a:r>
              <a:rPr lang="pl-PL" dirty="0" smtClean="0"/>
              <a:t>ant </a:t>
            </a:r>
            <a:r>
              <a:rPr lang="pl-PL" dirty="0" err="1" smtClean="0"/>
              <a:t>bitstream</a:t>
            </a:r>
            <a:r>
              <a:rPr lang="en-US" dirty="0" smtClean="0"/>
              <a:t>s </a:t>
            </a:r>
            <a:r>
              <a:rPr lang="en-US" dirty="0" smtClean="0"/>
              <a:t>would be merged into a single concatenated </a:t>
            </a:r>
            <a:r>
              <a:rPr lang="en-US" dirty="0" err="1" smtClean="0"/>
              <a:t>bitstream</a:t>
            </a:r>
            <a:endParaRPr lang="pl-PL" dirty="0" smtClean="0"/>
          </a:p>
          <a:p>
            <a:pPr lvl="1"/>
            <a:r>
              <a:rPr lang="en-US" dirty="0" smtClean="0"/>
              <a:t>The </a:t>
            </a:r>
            <a:r>
              <a:rPr lang="pl-PL" dirty="0" err="1" smtClean="0"/>
              <a:t>concatenated</a:t>
            </a:r>
            <a:r>
              <a:rPr lang="en-US" dirty="0" smtClean="0"/>
              <a:t> </a:t>
            </a:r>
            <a:r>
              <a:rPr lang="en-US" dirty="0" err="1" smtClean="0"/>
              <a:t>bitstream</a:t>
            </a:r>
            <a:r>
              <a:rPr lang="en-US" dirty="0" smtClean="0"/>
              <a:t> should be binary identical to the one produced with a single-pass of the encoder (without parallelization).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Single-pass versus proposed parallel </a:t>
            </a:r>
            <a:r>
              <a:rPr lang="en-US" sz="2800" dirty="0" err="1" smtClean="0"/>
              <a:t>IntraPeriod</a:t>
            </a:r>
            <a:r>
              <a:rPr lang="en-US" sz="2800" dirty="0" smtClean="0"/>
              <a:t> encoding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8"/>
            <a:ext cx="745782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Independent </a:t>
            </a:r>
            <a:r>
              <a:rPr lang="pl-PL" sz="3600" dirty="0" smtClean="0"/>
              <a:t> </a:t>
            </a:r>
            <a:r>
              <a:rPr lang="pl-PL" sz="3600" dirty="0" err="1" smtClean="0"/>
              <a:t>IntraPeriod</a:t>
            </a:r>
            <a:r>
              <a:rPr lang="pl-PL" sz="3600" dirty="0" smtClean="0"/>
              <a:t> </a:t>
            </a:r>
            <a:r>
              <a:rPr lang="pl-PL" sz="3600" dirty="0" err="1" smtClean="0"/>
              <a:t>encoding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Provide an approach for verification of deterministic operation of the encoder</a:t>
            </a:r>
            <a:endParaRPr lang="pl-PL" dirty="0" smtClean="0"/>
          </a:p>
          <a:p>
            <a:pPr lvl="1"/>
            <a:r>
              <a:rPr lang="en-US" dirty="0" smtClean="0"/>
              <a:t>If</a:t>
            </a:r>
            <a:r>
              <a:rPr lang="en-US" b="1" dirty="0" smtClean="0"/>
              <a:t> </a:t>
            </a:r>
            <a:r>
              <a:rPr lang="en-US" dirty="0" smtClean="0"/>
              <a:t>after future integration of some new tool, there is a mismatch between single-pass encoding and parallel encoding, there might be an issue with deterministic operation of the software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Independent  </a:t>
            </a:r>
            <a:r>
              <a:rPr lang="pl-PL" sz="3600" dirty="0" err="1" smtClean="0"/>
              <a:t>IntraPeriod</a:t>
            </a:r>
            <a:r>
              <a:rPr lang="pl-PL" sz="3600" dirty="0" smtClean="0"/>
              <a:t> </a:t>
            </a:r>
            <a:r>
              <a:rPr lang="pl-PL" sz="3600" dirty="0" err="1" smtClean="0"/>
              <a:t>encoding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Allow stand-alone encoding of a selected </a:t>
            </a:r>
            <a:r>
              <a:rPr lang="en-US" dirty="0" err="1" smtClean="0"/>
              <a:t>IntraPeriod</a:t>
            </a:r>
            <a:r>
              <a:rPr lang="en-US" dirty="0" smtClean="0"/>
              <a:t> for debugging</a:t>
            </a:r>
            <a:endParaRPr lang="pl-PL" dirty="0" smtClean="0"/>
          </a:p>
          <a:p>
            <a:pPr lvl="1"/>
            <a:r>
              <a:rPr lang="en-US" dirty="0" smtClean="0"/>
              <a:t>Currently, if an error occurs in e.g. 249th frame, the whole sequence has to be traced in order to find an exact location of the bug in the source code</a:t>
            </a:r>
            <a:endParaRPr lang="pl-PL" dirty="0" smtClean="0"/>
          </a:p>
          <a:p>
            <a:pPr lvl="1"/>
            <a:r>
              <a:rPr lang="en-US" dirty="0" smtClean="0"/>
              <a:t>More feasible way would be to encode only the last </a:t>
            </a:r>
            <a:r>
              <a:rPr lang="en-US" dirty="0" err="1" smtClean="0"/>
              <a:t>IntraPeriod</a:t>
            </a:r>
            <a:r>
              <a:rPr lang="en-US" dirty="0" smtClean="0"/>
              <a:t> in which the error </a:t>
            </a:r>
            <a:r>
              <a:rPr lang="en-US" dirty="0" smtClean="0"/>
              <a:t>occurs</a:t>
            </a:r>
            <a:endParaRPr lang="pl-PL" dirty="0" smtClean="0"/>
          </a:p>
          <a:p>
            <a:r>
              <a:rPr lang="en-US" dirty="0" smtClean="0"/>
              <a:t>Such idea has been successfully implemented and exploited in Poznan University of Technology proposal for the </a:t>
            </a:r>
            <a:r>
              <a:rPr lang="en-US" dirty="0" err="1" smtClean="0"/>
              <a:t>CfP</a:t>
            </a:r>
            <a:r>
              <a:rPr lang="en-US" dirty="0" smtClean="0"/>
              <a:t> </a:t>
            </a: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Implementation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Necessary modification of the encoder software</a:t>
            </a:r>
          </a:p>
          <a:p>
            <a:pPr lvl="1"/>
            <a:r>
              <a:rPr lang="en-US" dirty="0" smtClean="0"/>
              <a:t>Allow encoding of the selected </a:t>
            </a:r>
            <a:r>
              <a:rPr lang="en-US" dirty="0" err="1" smtClean="0"/>
              <a:t>IntraPeriod</a:t>
            </a:r>
            <a:r>
              <a:rPr lang="en-US" dirty="0" smtClean="0"/>
              <a:t> only</a:t>
            </a:r>
          </a:p>
          <a:p>
            <a:pPr lvl="1"/>
            <a:r>
              <a:rPr lang="en-US" dirty="0" smtClean="0"/>
              <a:t>Each </a:t>
            </a:r>
            <a:r>
              <a:rPr lang="en-US" dirty="0" err="1" smtClean="0"/>
              <a:t>IntraPeriod</a:t>
            </a:r>
            <a:r>
              <a:rPr lang="en-US" dirty="0" smtClean="0"/>
              <a:t> must be independent from others in encoding</a:t>
            </a:r>
            <a:endParaRPr lang="en-US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Implementation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Independent </a:t>
            </a:r>
            <a:r>
              <a:rPr lang="pl-PL" dirty="0" err="1" smtClean="0"/>
              <a:t>encoding</a:t>
            </a:r>
            <a:r>
              <a:rPr lang="pl-PL" dirty="0" smtClean="0"/>
              <a:t> </a:t>
            </a:r>
            <a:r>
              <a:rPr lang="pl-PL" dirty="0" smtClean="0"/>
              <a:t>of </a:t>
            </a:r>
            <a:r>
              <a:rPr lang="pl-PL" dirty="0" err="1" smtClean="0"/>
              <a:t>IntraPeriods</a:t>
            </a:r>
            <a:endParaRPr lang="pl-PL" dirty="0" smtClean="0"/>
          </a:p>
          <a:p>
            <a:pPr lvl="1"/>
            <a:r>
              <a:rPr lang="en-GB" dirty="0" smtClean="0"/>
              <a:t>In 3D-HTM it is true </a:t>
            </a:r>
            <a:r>
              <a:rPr lang="en-GB" dirty="0" smtClean="0"/>
              <a:t>in general with two exceptions</a:t>
            </a:r>
            <a:r>
              <a:rPr lang="pl-PL" dirty="0" smtClean="0"/>
              <a:t>:</a:t>
            </a:r>
          </a:p>
          <a:p>
            <a:pPr lvl="0"/>
            <a:r>
              <a:rPr lang="en-US" dirty="0" smtClean="0"/>
              <a:t>3D-HTM uses open-GOP encoding structure in which CDR frames (Clean Decoder Refresh) are used for prediction that breaks </a:t>
            </a:r>
            <a:r>
              <a:rPr lang="en-US" dirty="0" err="1" smtClean="0"/>
              <a:t>IntraPeriod</a:t>
            </a:r>
            <a:r>
              <a:rPr lang="en-US" dirty="0" smtClean="0"/>
              <a:t> boundaries</a:t>
            </a:r>
            <a:endParaRPr lang="pl-PL" dirty="0" smtClean="0"/>
          </a:p>
          <a:p>
            <a:pPr lvl="0"/>
            <a:r>
              <a:rPr lang="pl-PL" dirty="0" smtClean="0"/>
              <a:t>C</a:t>
            </a:r>
            <a:r>
              <a:rPr lang="en-US" dirty="0" err="1" smtClean="0"/>
              <a:t>ontext</a:t>
            </a:r>
            <a:r>
              <a:rPr lang="en-US" dirty="0" smtClean="0"/>
              <a:t> derivation of "</a:t>
            </a:r>
            <a:r>
              <a:rPr lang="en-US" dirty="0" err="1" smtClean="0"/>
              <a:t>cabac_init_flag</a:t>
            </a:r>
            <a:r>
              <a:rPr lang="en-US" dirty="0" smtClean="0"/>
              <a:t>" [1] in the slice header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CDR </a:t>
            </a:r>
            <a:r>
              <a:rPr lang="pl-PL" dirty="0" err="1" smtClean="0"/>
              <a:t>frames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</a:t>
            </a:r>
            <a:r>
              <a:rPr lang="en-GB" dirty="0" err="1" smtClean="0"/>
              <a:t>ll</a:t>
            </a:r>
            <a:r>
              <a:rPr lang="en-GB" dirty="0" smtClean="0"/>
              <a:t> </a:t>
            </a:r>
            <a:r>
              <a:rPr lang="en-GB" dirty="0" smtClean="0"/>
              <a:t>IDR/CDR </a:t>
            </a:r>
            <a:r>
              <a:rPr lang="en-GB" dirty="0" smtClean="0"/>
              <a:t>that </a:t>
            </a:r>
            <a:r>
              <a:rPr lang="en-GB" dirty="0" smtClean="0"/>
              <a:t>are used as a source for prediction inside selected </a:t>
            </a:r>
            <a:r>
              <a:rPr lang="en-GB" dirty="0" err="1" smtClean="0"/>
              <a:t>IntraPeriod</a:t>
            </a:r>
            <a:r>
              <a:rPr lang="en-GB" dirty="0" smtClean="0"/>
              <a:t> must be </a:t>
            </a:r>
            <a:r>
              <a:rPr lang="en-GB" dirty="0" smtClean="0"/>
              <a:t>encoded</a:t>
            </a:r>
            <a:r>
              <a:rPr lang="pl-PL" dirty="0" smtClean="0"/>
              <a:t> </a:t>
            </a:r>
            <a:r>
              <a:rPr lang="pl-PL" dirty="0" err="1" smtClean="0"/>
              <a:t>during</a:t>
            </a:r>
            <a:r>
              <a:rPr lang="pl-PL" dirty="0" smtClean="0"/>
              <a:t> </a:t>
            </a:r>
            <a:r>
              <a:rPr lang="pl-PL" dirty="0" err="1" smtClean="0"/>
              <a:t>selected</a:t>
            </a:r>
            <a:r>
              <a:rPr lang="pl-PL" dirty="0" smtClean="0"/>
              <a:t> </a:t>
            </a:r>
            <a:r>
              <a:rPr lang="pl-PL" dirty="0" err="1" smtClean="0"/>
              <a:t>IntraPeriod</a:t>
            </a:r>
            <a:r>
              <a:rPr lang="pl-PL" dirty="0" smtClean="0"/>
              <a:t> </a:t>
            </a:r>
            <a:r>
              <a:rPr lang="pl-PL" dirty="0" err="1" smtClean="0"/>
              <a:t>encoding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14620"/>
            <a:ext cx="8279874" cy="379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11299</TotalTime>
  <Words>603</Words>
  <Application>Microsoft Office PowerPoint</Application>
  <PresentationFormat>Pokaz na ekranie (4:3)</PresentationFormat>
  <Paragraphs>76</Paragraphs>
  <Slides>14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Blends</vt:lpstr>
      <vt:lpstr>  JCT2-A0090 / M26046 Independent intra-period coding in 3D-HTM</vt:lpstr>
      <vt:lpstr>Introduction</vt:lpstr>
      <vt:lpstr>Independent  IntraPeriod encoding</vt:lpstr>
      <vt:lpstr>Single-pass versus proposed parallel IntraPeriod encoding</vt:lpstr>
      <vt:lpstr>Independent  IntraPeriod encoding</vt:lpstr>
      <vt:lpstr>Independent  IntraPeriod encoding</vt:lpstr>
      <vt:lpstr>Implementation</vt:lpstr>
      <vt:lpstr>Implementation</vt:lpstr>
      <vt:lpstr>CDR frames</vt:lpstr>
      <vt:lpstr>"cabac_init_flag"</vt:lpstr>
      <vt:lpstr>"cabac_init_flag” in 2D-HEVC</vt:lpstr>
      <vt:lpstr>"cabac_init_flag” in 3D-HTM</vt:lpstr>
      <vt:lpstr>Proposal</vt:lpstr>
      <vt:lpstr>Summary</vt:lpstr>
    </vt:vector>
  </TitlesOfParts>
  <Company>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ostank</dc:creator>
  <cp:lastModifiedBy>Poznan</cp:lastModifiedBy>
  <cp:revision>901</cp:revision>
  <dcterms:created xsi:type="dcterms:W3CDTF">2007-11-15T10:47:18Z</dcterms:created>
  <dcterms:modified xsi:type="dcterms:W3CDTF">2012-07-14T08:18:06Z</dcterms:modified>
</cp:coreProperties>
</file>