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2"/>
  </p:notesMasterIdLst>
  <p:sldIdLst>
    <p:sldId id="473" r:id="rId2"/>
    <p:sldId id="573" r:id="rId3"/>
    <p:sldId id="574" r:id="rId4"/>
    <p:sldId id="575" r:id="rId5"/>
    <p:sldId id="580" r:id="rId6"/>
    <p:sldId id="576" r:id="rId7"/>
    <p:sldId id="577" r:id="rId8"/>
    <p:sldId id="578" r:id="rId9"/>
    <p:sldId id="579" r:id="rId10"/>
    <p:sldId id="581" r:id="rId11"/>
  </p:sldIdLst>
  <p:sldSz cx="9144000" cy="6858000" type="screen4x3"/>
  <p:notesSz cx="6797675" cy="99282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16" autoAdjust="0"/>
    <p:restoredTop sz="87565" autoAdjust="0"/>
  </p:normalViewPr>
  <p:slideViewPr>
    <p:cSldViewPr>
      <p:cViewPr varScale="1">
        <p:scale>
          <a:sx n="66" d="100"/>
          <a:sy n="66" d="100"/>
        </p:scale>
        <p:origin x="-13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7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5B515E97-161C-42C2-98AE-EED6785087BD}" type="slidenum">
              <a:rPr lang="en-GB" noProof="0" smtClean="0"/>
              <a:pPr>
                <a:defRPr/>
              </a:pPr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xmlns="" val="2436718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61CD750D-F02C-4FB0-B5BF-BAE4D53E2504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l-PL"/>
          </a:p>
        </p:txBody>
      </p:sp>
      <p:pic>
        <p:nvPicPr>
          <p:cNvPr id="5" name="Picture 17" descr="logo mm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266541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2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370DC25-551A-4550-839F-0252FB945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583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72099-6033-44CB-9EBB-C7641634B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7496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11988" y="908050"/>
            <a:ext cx="1943100" cy="522446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82688" y="908050"/>
            <a:ext cx="5676900" cy="522446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AADDE6-80AE-4E4A-8B29-CE4549468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90822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3063" y="142875"/>
            <a:ext cx="7300912" cy="76835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214313" y="1071563"/>
            <a:ext cx="4294187" cy="50609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60900" y="1071563"/>
            <a:ext cx="4294188" cy="506095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5EB7B-7851-4ED7-B4F7-091E27457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89364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43042" y="142852"/>
            <a:ext cx="7300933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1142984"/>
            <a:ext cx="8740806" cy="4989529"/>
          </a:xfr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2146B-B3D8-421F-9D69-31CE7FE5FD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759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D2FF3-ED15-40FC-B438-22C95B152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402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658B-ADF8-4EDE-951D-7B5C6E5931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85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EBA33-C983-43A2-8756-FE918BB9D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54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E7FB4-5E5D-498C-8927-9ADB7F098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639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9CCC2-A2AB-4F1C-94DA-DD8C86B6A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487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D4AEC-33BC-4C20-892A-C98DCFF95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0642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AC91A-1495-4389-B4D7-45C90451F6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878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4" descr="logo mm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ChangeArrowheads="1"/>
          </p:cNvSpPr>
          <p:nvPr/>
        </p:nvSpPr>
        <p:spPr bwMode="gray">
          <a:xfrm>
            <a:off x="357188" y="9286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kumimoji="1" lang="pl-PL" sz="2400">
              <a:latin typeface="Tahoma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643063" y="142875"/>
            <a:ext cx="73009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1071563"/>
            <a:ext cx="8740775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10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fld id="{08159ACE-1C10-4AE7-91FE-6B7F008A38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20EE1-BDEB-4B91-93D6-AF04C421CF2A}" type="slidenum">
              <a:rPr lang="en-US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JCT2-A0090 / M26046 </a:t>
            </a:r>
            <a:r>
              <a:rPr lang="en-CA" sz="4000" b="1" dirty="0" smtClean="0"/>
              <a:t>Impact of View Synthesis Optimization (VSO) </a:t>
            </a:r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en-CA" sz="4000" b="1" dirty="0" smtClean="0"/>
              <a:t>on depth quality</a:t>
            </a:r>
            <a:endParaRPr lang="en-GB" sz="4000" b="1" dirty="0" smtClean="0">
              <a:solidFill>
                <a:srgbClr val="333399"/>
              </a:solidFill>
              <a:latin typeface="Tahoma" pitchFamily="32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6092825"/>
            <a:ext cx="7704137" cy="528638"/>
          </a:xfrm>
        </p:spPr>
        <p:txBody>
          <a:bodyPr/>
          <a:lstStyle/>
          <a:p>
            <a:pPr eaLnBrk="1" hangingPunct="1">
              <a:spcBef>
                <a:spcPts val="700"/>
              </a:spcBef>
              <a:buClrTx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dirty="0" err="1" smtClean="0">
                <a:solidFill>
                  <a:srgbClr val="000000"/>
                </a:solidFill>
                <a:latin typeface="Tahoma" pitchFamily="32" charset="0"/>
              </a:rPr>
              <a:t>July</a:t>
            </a:r>
            <a:r>
              <a:rPr lang="en-GB" sz="2000" dirty="0" smtClean="0">
                <a:solidFill>
                  <a:srgbClr val="000000"/>
                </a:solidFill>
                <a:latin typeface="Tahoma" pitchFamily="32" charset="0"/>
              </a:rPr>
              <a:t> 201</a:t>
            </a:r>
            <a:r>
              <a:rPr lang="pl-PL" sz="2000" dirty="0" smtClean="0">
                <a:solidFill>
                  <a:srgbClr val="000000"/>
                </a:solidFill>
                <a:latin typeface="Tahoma" pitchFamily="32" charset="0"/>
              </a:rPr>
              <a:t>2</a:t>
            </a:r>
            <a:r>
              <a:rPr lang="en-GB" sz="2000" dirty="0" smtClean="0">
                <a:solidFill>
                  <a:srgbClr val="000000"/>
                </a:solidFill>
                <a:latin typeface="Tahoma" pitchFamily="32" charset="0"/>
              </a:rPr>
              <a:t>, </a:t>
            </a:r>
            <a:r>
              <a:rPr lang="pl-PL" sz="2000" dirty="0" err="1" smtClean="0">
                <a:solidFill>
                  <a:srgbClr val="000000"/>
                </a:solidFill>
                <a:latin typeface="Tahoma" pitchFamily="32" charset="0"/>
              </a:rPr>
              <a:t>Stockholm</a:t>
            </a:r>
            <a:endParaRPr lang="en-GB" sz="2000" dirty="0">
              <a:solidFill>
                <a:srgbClr val="000000"/>
              </a:solidFill>
              <a:latin typeface="Tahoma" pitchFamily="32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142976" y="3357562"/>
            <a:ext cx="770413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b="1" i="1" dirty="0" smtClean="0">
                <a:solidFill>
                  <a:srgbClr val="000000"/>
                </a:solidFill>
                <a:latin typeface="Tahoma" pitchFamily="32" charset="0"/>
              </a:rPr>
              <a:t>O</a:t>
            </a:r>
            <a:r>
              <a:rPr lang="pl-PL" sz="2000" b="1" i="1" dirty="0" err="1" smtClean="0">
                <a:solidFill>
                  <a:srgbClr val="000000"/>
                </a:solidFill>
                <a:latin typeface="Tahoma" pitchFamily="32" charset="0"/>
              </a:rPr>
              <a:t>lgierd</a:t>
            </a:r>
            <a:r>
              <a:rPr lang="pl-PL" sz="2000" b="1" i="1" dirty="0" smtClean="0">
                <a:solidFill>
                  <a:srgbClr val="000000"/>
                </a:solidFill>
                <a:latin typeface="Tahoma" pitchFamily="32" charset="0"/>
              </a:rPr>
              <a:t> </a:t>
            </a:r>
            <a:r>
              <a:rPr lang="en-GB" sz="2000" b="1" i="1" dirty="0" err="1" smtClean="0">
                <a:solidFill>
                  <a:srgbClr val="000000"/>
                </a:solidFill>
                <a:latin typeface="Tahoma" pitchFamily="32" charset="0"/>
              </a:rPr>
              <a:t>Stankiewicz</a:t>
            </a:r>
            <a:r>
              <a:rPr lang="en-GB" sz="2000" b="1" dirty="0" smtClean="0">
                <a:solidFill>
                  <a:srgbClr val="000000"/>
                </a:solidFill>
                <a:latin typeface="Tahoma" pitchFamily="32" charset="0"/>
              </a:rPr>
              <a:t>,</a:t>
            </a:r>
            <a:r>
              <a:rPr lang="pl-PL" sz="2000" b="1" dirty="0" smtClean="0">
                <a:solidFill>
                  <a:srgbClr val="000000"/>
                </a:solidFill>
                <a:latin typeface="Tahoma" pitchFamily="32" charset="0"/>
              </a:rPr>
              <a:t/>
            </a:r>
            <a:br>
              <a:rPr lang="pl-PL" sz="2000" b="1" dirty="0" smtClean="0">
                <a:solidFill>
                  <a:srgbClr val="000000"/>
                </a:solidFill>
                <a:latin typeface="Tahoma" pitchFamily="32" charset="0"/>
              </a:rPr>
            </a:br>
            <a:r>
              <a:rPr lang="pl-PL" sz="2000" i="1" dirty="0" smtClean="0"/>
              <a:t>Krzysztof Wegner, </a:t>
            </a:r>
            <a:br>
              <a:rPr lang="pl-PL" sz="2000" i="1" dirty="0" smtClean="0"/>
            </a:br>
            <a:r>
              <a:rPr lang="pl-PL" sz="2000" i="1" dirty="0" smtClean="0"/>
              <a:t>Marek Domański,</a:t>
            </a:r>
          </a:p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l-PL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pl-PL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600"/>
              </a:spcBef>
              <a:buClrTx/>
              <a:buSzPct val="6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2000" b="1" i="1" u="sng" dirty="0" smtClean="0">
              <a:solidFill>
                <a:srgbClr val="000000"/>
              </a:solidFill>
              <a:latin typeface="Tahoma" pitchFamily="32" charset="0"/>
            </a:endParaRPr>
          </a:p>
          <a:p>
            <a:pPr eaLnBrk="1" hangingPunct="1">
              <a:spcBef>
                <a:spcPts val="450"/>
              </a:spcBef>
              <a:buClrTx/>
              <a:buSzPct val="6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  <a:t>Chair of Multimedia Telecommunications and Microelectronics</a:t>
            </a:r>
            <a:b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</a:br>
            <a:r>
              <a:rPr lang="en-GB" sz="1600" dirty="0" err="1" smtClean="0">
                <a:solidFill>
                  <a:srgbClr val="000000"/>
                </a:solidFill>
                <a:latin typeface="Tahoma" pitchFamily="32" charset="0"/>
              </a:rPr>
              <a:t>Poznań</a:t>
            </a:r>
            <a:r>
              <a:rPr lang="en-GB" sz="1600" dirty="0" smtClean="0">
                <a:solidFill>
                  <a:srgbClr val="000000"/>
                </a:solidFill>
                <a:latin typeface="Tahoma" pitchFamily="32" charset="0"/>
              </a:rPr>
              <a:t> University of Technology, Poland</a:t>
            </a:r>
            <a:endParaRPr lang="en-GB" sz="1600" dirty="0">
              <a:solidFill>
                <a:srgbClr val="000000"/>
              </a:solidFill>
              <a:latin typeface="Tahoma" pitchFamily="3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b="1" dirty="0" smtClean="0"/>
              <a:t>Conclusions and recommendations</a:t>
            </a:r>
            <a:endParaRPr lang="pl-PL" sz="32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the aim to study the behavior of individual coding tools, in particular those designed for depth coding, we propose to modify Common Test Conditions</a:t>
            </a:r>
            <a:endParaRPr lang="pl-PL" dirty="0" smtClean="0"/>
          </a:p>
          <a:p>
            <a:pPr lvl="1"/>
            <a:r>
              <a:rPr lang="en-US" dirty="0" smtClean="0"/>
              <a:t>Disable VSO in some CEs related to depth coding only</a:t>
            </a:r>
            <a:endParaRPr lang="pl-PL" dirty="0" smtClean="0"/>
          </a:p>
          <a:p>
            <a:pPr lvl="1"/>
            <a:r>
              <a:rPr lang="en-US" dirty="0" smtClean="0"/>
              <a:t>Disable VSO in CTC to allow good evaluation of depth coding tools</a:t>
            </a:r>
            <a:endParaRPr lang="pl-PL" dirty="0" smtClean="0"/>
          </a:p>
          <a:p>
            <a:pPr lvl="1"/>
            <a:r>
              <a:rPr lang="en-US" b="1" dirty="0" smtClean="0"/>
              <a:t>Use two variants - VSO enabled and disabled - to allow wider perspective like in case of RDQ in HEVC</a:t>
            </a:r>
            <a:endParaRPr lang="pl-PL" dirty="0" smtClean="0"/>
          </a:p>
          <a:p>
            <a:pPr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Synthesis Optimization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VSO </a:t>
            </a:r>
            <a:r>
              <a:rPr lang="pl-PL" dirty="0" err="1" smtClean="0"/>
              <a:t>in</a:t>
            </a:r>
            <a:r>
              <a:rPr lang="pl-PL" dirty="0" smtClean="0"/>
              <a:t> 3D-HTM</a:t>
            </a:r>
          </a:p>
          <a:p>
            <a:pPr lvl="1"/>
            <a:r>
              <a:rPr lang="en-US" dirty="0" smtClean="0"/>
              <a:t>a tool that modifies classical rate-distortion-optimization mechanism for the depth</a:t>
            </a:r>
            <a:endParaRPr lang="pl-PL" dirty="0" smtClean="0"/>
          </a:p>
          <a:p>
            <a:pPr lvl="1"/>
            <a:r>
              <a:rPr lang="en-US" dirty="0" smtClean="0"/>
              <a:t>allows the encoder to discard depth information which appears to be irrelevant for the view synthesis process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US" dirty="0" smtClean="0"/>
              <a:t>provides a few-percent b-d rate gain 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Synthesis Optimization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On </a:t>
            </a:r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hand</a:t>
            </a:r>
            <a:r>
              <a:rPr lang="pl-PL" dirty="0" smtClean="0"/>
              <a:t>…</a:t>
            </a:r>
          </a:p>
          <a:p>
            <a:pPr lvl="1"/>
            <a:r>
              <a:rPr lang="en-US" dirty="0" smtClean="0"/>
              <a:t>the forthcoming 3D video coding standard should be generic and be applicable in the scenarios where high-fidelity </a:t>
            </a:r>
            <a:r>
              <a:rPr lang="pl-PL" dirty="0" smtClean="0"/>
              <a:t>of </a:t>
            </a:r>
            <a:r>
              <a:rPr lang="en-US" dirty="0" smtClean="0"/>
              <a:t>depth maps is needed </a:t>
            </a:r>
            <a:endParaRPr lang="pl-PL" dirty="0" smtClean="0"/>
          </a:p>
          <a:p>
            <a:pPr lvl="1"/>
            <a:r>
              <a:rPr lang="en-US" dirty="0" smtClean="0"/>
              <a:t>the future encoders on the market may not implement VSO or may have VSO implement</a:t>
            </a:r>
            <a:r>
              <a:rPr lang="pl-PL" dirty="0" err="1" smtClean="0"/>
              <a:t>ed</a:t>
            </a:r>
            <a:r>
              <a:rPr lang="en-US" dirty="0" smtClean="0"/>
              <a:t> differently and thus current CTC may not resemble a real world solution</a:t>
            </a:r>
            <a:endParaRPr lang="pl-PL" dirty="0" smtClean="0"/>
          </a:p>
          <a:p>
            <a:pPr lvl="1"/>
            <a:r>
              <a:rPr lang="en-US" dirty="0" smtClean="0"/>
              <a:t>The CTC should be aware about those observations in order to give the opportunity to obtain realistic results in various scenarios</a:t>
            </a:r>
            <a:endParaRPr lang="pl-PL" dirty="0" smtClean="0"/>
          </a:p>
          <a:p>
            <a:pPr lvl="1"/>
            <a:r>
              <a:rPr lang="en-US" dirty="0" smtClean="0"/>
              <a:t>In the current version of </a:t>
            </a:r>
            <a:r>
              <a:rPr lang="pl-PL" dirty="0" smtClean="0"/>
              <a:t>CTC</a:t>
            </a:r>
            <a:r>
              <a:rPr lang="en-US" dirty="0" smtClean="0"/>
              <a:t>, VSO is </a:t>
            </a:r>
            <a:r>
              <a:rPr lang="pl-PL" dirty="0" smtClean="0"/>
              <a:t>ON</a:t>
            </a:r>
          </a:p>
          <a:p>
            <a:pPr>
              <a:buNone/>
            </a:pP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Observations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quality of the synthesized texture is measured at arbitrarily selected positions</a:t>
            </a:r>
            <a:endParaRPr lang="pl-PL" dirty="0" smtClean="0"/>
          </a:p>
          <a:p>
            <a:r>
              <a:rPr lang="en-US" dirty="0" smtClean="0"/>
              <a:t>In the simulated (CTC) results significant depth information is discarded</a:t>
            </a:r>
            <a:endParaRPr lang="pl-PL" dirty="0" smtClean="0"/>
          </a:p>
          <a:p>
            <a:pPr lvl="1"/>
            <a:r>
              <a:rPr lang="en-US" dirty="0" smtClean="0"/>
              <a:t>unrealistic in case of some potential 3D standard applications</a:t>
            </a:r>
            <a:endParaRPr lang="pl-PL" dirty="0" smtClean="0"/>
          </a:p>
          <a:p>
            <a:r>
              <a:rPr lang="en-US" dirty="0" smtClean="0"/>
              <a:t>Evaluation of normative depth coding tools is inadequate</a:t>
            </a:r>
            <a:endParaRPr lang="pl-PL" dirty="0" smtClean="0"/>
          </a:p>
          <a:p>
            <a:pPr lvl="1"/>
            <a:r>
              <a:rPr lang="en-US" dirty="0" smtClean="0"/>
              <a:t>influences operation of coding tools in unpredictable manner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The</a:t>
            </a:r>
            <a:r>
              <a:rPr lang="pl-PL" dirty="0" smtClean="0"/>
              <a:t> </a:t>
            </a:r>
            <a:r>
              <a:rPr lang="pl-PL" dirty="0" err="1" smtClean="0"/>
              <a:t>whole</a:t>
            </a:r>
            <a:r>
              <a:rPr lang="pl-PL" dirty="0" smtClean="0"/>
              <a:t> data set </a:t>
            </a:r>
            <a:r>
              <a:rPr lang="pl-PL" dirty="0" err="1" smtClean="0"/>
              <a:t>has</a:t>
            </a:r>
            <a:r>
              <a:rPr lang="pl-PL" dirty="0" smtClean="0"/>
              <a:t> </a:t>
            </a:r>
            <a:r>
              <a:rPr lang="pl-PL" dirty="0" err="1" smtClean="0"/>
              <a:t>been</a:t>
            </a:r>
            <a:r>
              <a:rPr lang="pl-PL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encoded</a:t>
            </a:r>
            <a:r>
              <a:rPr lang="pl-PL" dirty="0" smtClean="0"/>
              <a:t> </a:t>
            </a:r>
            <a:r>
              <a:rPr lang="pl-PL" dirty="0" err="1" smtClean="0"/>
              <a:t>with</a:t>
            </a:r>
            <a:r>
              <a:rPr lang="pl-PL" dirty="0" smtClean="0"/>
              <a:t> 3D-HTM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err="1" smtClean="0"/>
              <a:t>in</a:t>
            </a:r>
            <a:r>
              <a:rPr lang="pl-PL" dirty="0" smtClean="0"/>
              <a:t> </a:t>
            </a:r>
            <a:r>
              <a:rPr lang="pl-PL" dirty="0" err="1" smtClean="0"/>
              <a:t>two</a:t>
            </a:r>
            <a:r>
              <a:rPr lang="pl-PL" dirty="0" smtClean="0"/>
              <a:t> </a:t>
            </a:r>
            <a:r>
              <a:rPr lang="pl-PL" dirty="0" err="1" smtClean="0"/>
              <a:t>cases</a:t>
            </a:r>
            <a:r>
              <a:rPr lang="pl-PL" dirty="0" smtClean="0"/>
              <a:t>:</a:t>
            </a:r>
          </a:p>
          <a:p>
            <a:pPr lvl="1"/>
            <a:r>
              <a:rPr lang="pl-PL" dirty="0" smtClean="0"/>
              <a:t>VSO </a:t>
            </a:r>
            <a:r>
              <a:rPr lang="pl-PL" dirty="0" err="1" smtClean="0"/>
              <a:t>is</a:t>
            </a:r>
            <a:r>
              <a:rPr lang="pl-PL" dirty="0" smtClean="0"/>
              <a:t> ON (CTC </a:t>
            </a:r>
            <a:r>
              <a:rPr lang="pl-PL" dirty="0" err="1" smtClean="0"/>
              <a:t>anchor</a:t>
            </a:r>
            <a:r>
              <a:rPr lang="pl-PL" dirty="0" smtClean="0"/>
              <a:t>)</a:t>
            </a:r>
          </a:p>
          <a:p>
            <a:pPr lvl="1"/>
            <a:r>
              <a:rPr lang="pl-PL" dirty="0" smtClean="0"/>
              <a:t>VSO </a:t>
            </a:r>
            <a:r>
              <a:rPr lang="pl-PL" dirty="0" err="1" smtClean="0"/>
              <a:t>is</a:t>
            </a:r>
            <a:r>
              <a:rPr lang="pl-PL" dirty="0" smtClean="0"/>
              <a:t> OFF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643446"/>
            <a:ext cx="877250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10343" y="2112968"/>
            <a:ext cx="2690813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027" name="Obraz 1" descr="H:\HTM - TestPack-ores4\hhi0.4_anchorx\3View\rec\dancer_00_1920x1088_rec_depth_cam05_qp2515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000240"/>
            <a:ext cx="4320000" cy="243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Obraz 2" descr="H:\HTM - TestPack-ores4\hhi0.4_anchorx_bezVSO\3View\rec\dancer_00_1920x1088_rec_depth_cam05_qp2515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000240"/>
            <a:ext cx="4320000" cy="243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214282" y="4572008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Coded depth of "</a:t>
            </a:r>
            <a:r>
              <a:rPr lang="en-US" b="1" dirty="0" err="1" smtClean="0"/>
              <a:t>Undo_Dancer</a:t>
            </a:r>
            <a:r>
              <a:rPr lang="en-US" b="1" dirty="0" smtClean="0"/>
              <a:t>" sequence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en-US" b="1" dirty="0" smtClean="0"/>
              <a:t>with VSO turned on (left) and off (right).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8" name="Prostokąt 7"/>
          <p:cNvSpPr/>
          <p:nvPr/>
        </p:nvSpPr>
        <p:spPr>
          <a:xfrm>
            <a:off x="214282" y="4572008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Coded depth of "</a:t>
            </a:r>
            <a:r>
              <a:rPr lang="en-US" b="1" dirty="0" err="1" smtClean="0"/>
              <a:t>GT_Fly</a:t>
            </a:r>
            <a:r>
              <a:rPr lang="en-US" b="1" dirty="0" smtClean="0"/>
              <a:t>" sequence with VSO turned on (left) and off (right).</a:t>
            </a:r>
            <a:endParaRPr lang="pl-PL" dirty="0"/>
          </a:p>
        </p:txBody>
      </p:sp>
      <p:pic>
        <p:nvPicPr>
          <p:cNvPr id="2050" name="Obraz 3" descr="H:\HTM - TestPack-ores4\hhi0.4_anchorx\3View\rec\gt_fly_00_1920x1088_rec_depth_cam09_qp4006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84702"/>
            <a:ext cx="4320000" cy="244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Obraz 4" descr="H:\HTM - TestPack-ores4\hhi0.4_anchorx_bezVSO\3View\rec\gt_fly_00_1920x1088_rec_depth_cam09_qp4006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1156" y="2000240"/>
            <a:ext cx="4320000" cy="2444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8" name="Prostokąt 7"/>
          <p:cNvSpPr/>
          <p:nvPr/>
        </p:nvSpPr>
        <p:spPr>
          <a:xfrm>
            <a:off x="214282" y="4572008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Coded depth of "Balloons" sequence with VSO turned on (left) and off (right).</a:t>
            </a:r>
            <a:endParaRPr lang="pl-PL" dirty="0"/>
          </a:p>
        </p:txBody>
      </p:sp>
      <p:pic>
        <p:nvPicPr>
          <p:cNvPr id="3074" name="Picture 2" descr="balloons_00_1024x768_rec_depth_cam01_qp301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68306"/>
            <a:ext cx="4320000" cy="32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balloons_00_1024x768_rec_depth_cam01_qp30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1156" y="1268306"/>
            <a:ext cx="4320000" cy="32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Experimental</a:t>
            </a:r>
            <a:r>
              <a:rPr lang="pl-PL" dirty="0" smtClean="0"/>
              <a:t> </a:t>
            </a:r>
            <a:r>
              <a:rPr lang="pl-PL" dirty="0" err="1" smtClean="0"/>
              <a:t>results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72146B-B3D8-421F-9D69-31CE7FE5FD9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Prostokąt 7"/>
          <p:cNvSpPr/>
          <p:nvPr/>
        </p:nvSpPr>
        <p:spPr>
          <a:xfrm>
            <a:off x="214282" y="4572008"/>
            <a:ext cx="8715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Coded depth of "Kendo" sequence with VSO turned on (left) and off (right)</a:t>
            </a:r>
            <a:r>
              <a:rPr lang="pl-PL" b="1" dirty="0" smtClean="0"/>
              <a:t>.</a:t>
            </a:r>
            <a:endParaRPr lang="pl-PL" dirty="0"/>
          </a:p>
        </p:txBody>
      </p:sp>
      <p:pic>
        <p:nvPicPr>
          <p:cNvPr id="4098" name="Picture 2" descr="kendo_00_1024x768_rec_depth_cam05_qp251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562" y="1285860"/>
            <a:ext cx="4320000" cy="32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kendo_00_1024x768_rec_depth_cam05_qp25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85860"/>
            <a:ext cx="4320000" cy="323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ctr">
          <a:defRPr dirty="0" smtClean="0"/>
        </a:defPPr>
      </a:lstStyle>
    </a:tx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11240</TotalTime>
  <Words>345</Words>
  <Application>Microsoft Office PowerPoint</Application>
  <PresentationFormat>Pokaz na ekranie (4:3)</PresentationFormat>
  <Paragraphs>51</Paragraphs>
  <Slides>10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Blends</vt:lpstr>
      <vt:lpstr>  JCT2-A0090 / M26046 Impact of View Synthesis Optimization (VSO)  on depth quality</vt:lpstr>
      <vt:lpstr>View Synthesis Optimization</vt:lpstr>
      <vt:lpstr>View Synthesis Optimization</vt:lpstr>
      <vt:lpstr>Observations</vt:lpstr>
      <vt:lpstr>Experimental results</vt:lpstr>
      <vt:lpstr>Experimental results</vt:lpstr>
      <vt:lpstr>Experimental results</vt:lpstr>
      <vt:lpstr>Experimental results</vt:lpstr>
      <vt:lpstr>Experimental results</vt:lpstr>
      <vt:lpstr>Conclusions and recommendations</vt:lpstr>
    </vt:vector>
  </TitlesOfParts>
  <Company>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ostank</dc:creator>
  <cp:lastModifiedBy>Poznan</cp:lastModifiedBy>
  <cp:revision>896</cp:revision>
  <dcterms:created xsi:type="dcterms:W3CDTF">2007-11-15T10:47:18Z</dcterms:created>
  <dcterms:modified xsi:type="dcterms:W3CDTF">2012-07-14T07:42:31Z</dcterms:modified>
</cp:coreProperties>
</file>