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3"/>
  </p:notesMasterIdLst>
  <p:sldIdLst>
    <p:sldId id="257" r:id="rId2"/>
    <p:sldId id="256" r:id="rId3"/>
    <p:sldId id="282" r:id="rId4"/>
    <p:sldId id="280" r:id="rId5"/>
    <p:sldId id="279" r:id="rId6"/>
    <p:sldId id="281" r:id="rId7"/>
    <p:sldId id="258" r:id="rId8"/>
    <p:sldId id="259" r:id="rId9"/>
    <p:sldId id="260" r:id="rId10"/>
    <p:sldId id="278" r:id="rId11"/>
    <p:sldId id="283" r:id="rId12"/>
  </p:sldIdLst>
  <p:sldSz cx="9144000" cy="6858000" type="screen4x3"/>
  <p:notesSz cx="6805613" cy="99393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180" autoAdjust="0"/>
    <p:restoredTop sz="94660"/>
  </p:normalViewPr>
  <p:slideViewPr>
    <p:cSldViewPr>
      <p:cViewPr>
        <p:scale>
          <a:sx n="70" d="100"/>
          <a:sy n="70" d="100"/>
        </p:scale>
        <p:origin x="-62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099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4939" y="0"/>
            <a:ext cx="2949099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22D3F5-A3A2-4D92-8BC9-49A806B74B18}" type="datetimeFigureOut">
              <a:rPr kumimoji="1" lang="ja-JP" altLang="en-US" smtClean="0"/>
              <a:t>2012/7/11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65700" cy="3725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0562" y="4721186"/>
            <a:ext cx="5444490" cy="447270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40646"/>
            <a:ext cx="2949099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4939" y="9440646"/>
            <a:ext cx="2949099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A5005A-8CEF-420D-8989-727741F0DFA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54823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60474-0567-4AC5-B4C8-F924973EFA3C}" type="datetime1">
              <a:rPr kumimoji="1" lang="ja-JP" altLang="en-US" smtClean="0"/>
              <a:t>2012/7/11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16200000">
            <a:off x="8273355" y="6017577"/>
            <a:ext cx="131572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4CE80A0E-6161-416B-BBE3-1C0EF7C078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BC329-006D-4A3A-AF34-3D6514A9655E}" type="datetime1">
              <a:rPr kumimoji="1" lang="ja-JP" altLang="en-US" smtClean="0"/>
              <a:t>2012/7/11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80A0E-6161-416B-BBE3-1C0EF7C078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63B43-34AA-4289-8BB2-089CDD23B6A0}" type="datetime1">
              <a:rPr kumimoji="1" lang="ja-JP" altLang="en-US" smtClean="0"/>
              <a:t>2012/7/11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80A0E-6161-416B-BBE3-1C0EF7C078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A6CA9-1307-4F4B-BB11-08A420DCA6AE}" type="datetime1">
              <a:rPr kumimoji="1" lang="ja-JP" altLang="en-US" smtClean="0"/>
              <a:t>2012/7/11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80A0E-6161-416B-BBE3-1C0EF7C078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8D9110-C1A0-450D-9C84-D7BA26708FD1}" type="datetime1">
              <a:rPr kumimoji="1" lang="ja-JP" altLang="en-US" smtClean="0"/>
              <a:t>2012/7/11</a:t>
            </a:fld>
            <a:endParaRPr kumimoji="1" lang="ja-JP" alt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CE80A0E-6161-416B-BBE3-1C0EF7C0780A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9AB7F-F72B-4857-A2FD-F080431D8DFF}" type="datetime1">
              <a:rPr kumimoji="1" lang="ja-JP" altLang="en-US" smtClean="0"/>
              <a:t>2012/7/11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80A0E-6161-416B-BBE3-1C0EF7C078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E5BA5-591C-40F8-9543-CD9DE5A9495F}" type="datetime1">
              <a:rPr kumimoji="1" lang="ja-JP" altLang="en-US" smtClean="0"/>
              <a:t>2012/7/11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80A0E-6161-416B-BBE3-1C0EF7C078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51520" y="152718"/>
            <a:ext cx="8640960" cy="683994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altLang="ja-JP" dirty="0" smtClean="0"/>
              <a:t>Introduction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E4645-6E5C-489A-916A-C4377EE668BF}" type="datetime1">
              <a:rPr kumimoji="1" lang="ja-JP" altLang="en-US" smtClean="0"/>
              <a:t>2012/7/11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478897" y="6093296"/>
            <a:ext cx="665103" cy="365125"/>
          </a:xfrm>
        </p:spPr>
        <p:txBody>
          <a:bodyPr/>
          <a:lstStyle/>
          <a:p>
            <a:fld id="{4CE80A0E-6161-416B-BBE3-1C0EF7C0780A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grpSp>
        <p:nvGrpSpPr>
          <p:cNvPr id="6" name="グループ化 6"/>
          <p:cNvGrpSpPr>
            <a:grpSpLocks/>
          </p:cNvGrpSpPr>
          <p:nvPr userDrawn="1"/>
        </p:nvGrpSpPr>
        <p:grpSpPr bwMode="auto">
          <a:xfrm>
            <a:off x="179388" y="6092825"/>
            <a:ext cx="8559800" cy="620713"/>
            <a:chOff x="179512" y="6093296"/>
            <a:chExt cx="8560246" cy="619765"/>
          </a:xfrm>
        </p:grpSpPr>
        <p:pic>
          <p:nvPicPr>
            <p:cNvPr id="7" name="Picture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9512" y="6093296"/>
              <a:ext cx="929647" cy="6197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8" name="直線コネクタ 7"/>
            <p:cNvCxnSpPr/>
            <p:nvPr/>
          </p:nvCxnSpPr>
          <p:spPr>
            <a:xfrm>
              <a:off x="1043157" y="6526022"/>
              <a:ext cx="7633098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円/楕円 8"/>
            <p:cNvSpPr/>
            <p:nvPr/>
          </p:nvSpPr>
          <p:spPr>
            <a:xfrm>
              <a:off x="8668316" y="6484810"/>
              <a:ext cx="71442" cy="7132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/>
            </a:p>
          </p:txBody>
        </p: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428D6A-CAD9-459F-9374-4CA3E6C22A68}" type="datetime1">
              <a:rPr kumimoji="1" lang="ja-JP" altLang="en-US" smtClean="0"/>
              <a:t>2012/7/11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72400" y="6165304"/>
            <a:ext cx="811665" cy="365125"/>
          </a:xfrm>
        </p:spPr>
        <p:txBody>
          <a:bodyPr/>
          <a:lstStyle>
            <a:lvl1pPr algn="r">
              <a:defRPr sz="1600">
                <a:solidFill>
                  <a:schemeClr val="tx1"/>
                </a:solidFill>
              </a:defRPr>
            </a:lvl1pPr>
          </a:lstStyle>
          <a:p>
            <a:fld id="{4CE80A0E-6161-416B-BBE3-1C0EF7C0780A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251520" y="152718"/>
            <a:ext cx="8640960" cy="683994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altLang="ja-JP" dirty="0" smtClean="0"/>
              <a:t>Introduction</a:t>
            </a:r>
            <a:endParaRPr lang="en-US" dirty="0"/>
          </a:p>
        </p:txBody>
      </p:sp>
      <p:cxnSp>
        <p:nvCxnSpPr>
          <p:cNvPr id="10" name="直線コネクタ 9"/>
          <p:cNvCxnSpPr/>
          <p:nvPr userDrawn="1"/>
        </p:nvCxnSpPr>
        <p:spPr>
          <a:xfrm>
            <a:off x="323850" y="260350"/>
            <a:ext cx="84963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/>
          <p:cNvCxnSpPr/>
          <p:nvPr userDrawn="1"/>
        </p:nvCxnSpPr>
        <p:spPr>
          <a:xfrm>
            <a:off x="323850" y="765175"/>
            <a:ext cx="84963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2450" y="333375"/>
            <a:ext cx="569913" cy="379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4" name="直線コネクタ 13"/>
          <p:cNvCxnSpPr/>
          <p:nvPr userDrawn="1"/>
        </p:nvCxnSpPr>
        <p:spPr>
          <a:xfrm>
            <a:off x="323850" y="6524625"/>
            <a:ext cx="84963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テキスト ボックス 14"/>
          <p:cNvSpPr txBox="1"/>
          <p:nvPr userDrawn="1"/>
        </p:nvSpPr>
        <p:spPr>
          <a:xfrm>
            <a:off x="4860032" y="6510338"/>
            <a:ext cx="4092787" cy="25391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050" dirty="0">
                <a:solidFill>
                  <a:srgbClr val="0070C0"/>
                </a:solidFill>
                <a:latin typeface="+mn-lt"/>
                <a:ea typeface="+mn-ea"/>
              </a:rPr>
              <a:t>National Institute of Information and Communications Technology</a:t>
            </a:r>
            <a:endParaRPr lang="ja-JP" altLang="en-US" sz="1050" dirty="0">
              <a:solidFill>
                <a:srgbClr val="0070C0"/>
              </a:solidFill>
              <a:latin typeface="+mn-lt"/>
              <a:ea typeface="+mn-ea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34EFF0-13A3-499C-8187-BDA2EB9A194A}" type="datetime1">
              <a:rPr kumimoji="1" lang="ja-JP" altLang="en-US" smtClean="0"/>
              <a:t>2012/7/11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80A0E-6161-416B-BBE3-1C0EF7C0780A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アイコンをクリックして図を追加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F79FAD-7100-4C26-993E-97749A8B90BA}" type="datetime1">
              <a:rPr kumimoji="1" lang="ja-JP" altLang="en-US" smtClean="0"/>
              <a:t>2012/7/11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4CE80A0E-6161-416B-BBE3-1C0EF7C0780A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2C74B3A5-009E-4535-8337-DB2FA93D54A4}" type="datetime1">
              <a:rPr kumimoji="1" lang="ja-JP" altLang="en-US" smtClean="0"/>
              <a:t>2012/7/11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4CE80A0E-6161-416B-BBE3-1C0EF7C0780A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kumimoji="1"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spcAft>
          <a:spcPts val="600"/>
        </a:spcAft>
        <a:buFont typeface="Arial" pitchFamily="34" charset="0"/>
        <a:buNone/>
        <a:defRPr kumimoji="1"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kumimoji="1"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wmf"/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hyperlink" Target="../3DV/3DV-AVC/VC1movie/Dancer_d5_Q34_HTM.wmv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457200" y="228601"/>
            <a:ext cx="7772400" cy="3560440"/>
          </a:xfrm>
        </p:spPr>
        <p:txBody>
          <a:bodyPr>
            <a:noAutofit/>
          </a:bodyPr>
          <a:lstStyle/>
          <a:p>
            <a:pPr algn="ctr"/>
            <a:r>
              <a:rPr kumimoji="1" lang="en-US" altLang="ja-JP" sz="4800" dirty="0" smtClean="0"/>
              <a:t>M26016/JCT2-A0073</a:t>
            </a:r>
            <a:br>
              <a:rPr kumimoji="1" lang="en-US" altLang="ja-JP" sz="4800" dirty="0" smtClean="0"/>
            </a:br>
            <a:r>
              <a:rPr kumimoji="1" lang="en-US" altLang="ja-JP" sz="4800" dirty="0" smtClean="0"/>
              <a:t>proposal of depth-aware 3DV test condition</a:t>
            </a:r>
            <a:br>
              <a:rPr kumimoji="1" lang="en-US" altLang="ja-JP" sz="4800" dirty="0" smtClean="0"/>
            </a:br>
            <a:r>
              <a:rPr lang="en-US" altLang="ja-JP" sz="2800" dirty="0" smtClean="0">
                <a:solidFill>
                  <a:srgbClr val="0000CC"/>
                </a:solidFill>
              </a:rPr>
              <a:t>and evaluation</a:t>
            </a:r>
            <a:endParaRPr kumimoji="1" lang="ja-JP" altLang="en-US" sz="6600" dirty="0">
              <a:solidFill>
                <a:srgbClr val="0000CC"/>
              </a:solidFill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971600" y="4149080"/>
            <a:ext cx="7200800" cy="2138536"/>
          </a:xfrm>
        </p:spPr>
        <p:txBody>
          <a:bodyPr>
            <a:noAutofit/>
          </a:bodyPr>
          <a:lstStyle/>
          <a:p>
            <a:pPr algn="ctr"/>
            <a:r>
              <a:rPr kumimoji="1" lang="en-US" altLang="ja-JP" sz="2400" dirty="0" smtClean="0">
                <a:solidFill>
                  <a:srgbClr val="0000CC"/>
                </a:solidFill>
              </a:rPr>
              <a:t>July 14, 2012</a:t>
            </a:r>
          </a:p>
          <a:p>
            <a:pPr algn="ctr"/>
            <a:endParaRPr lang="en-US" altLang="ja-JP" sz="2400" dirty="0">
              <a:solidFill>
                <a:srgbClr val="0000CC"/>
              </a:solidFill>
            </a:endParaRPr>
          </a:p>
          <a:p>
            <a:pPr algn="ctr"/>
            <a:r>
              <a:rPr kumimoji="1" lang="en-US" altLang="ja-JP" sz="2400" dirty="0" err="1" smtClean="0">
                <a:solidFill>
                  <a:srgbClr val="0000CC"/>
                </a:solidFill>
              </a:rPr>
              <a:t>Takanori</a:t>
            </a:r>
            <a:r>
              <a:rPr kumimoji="1" lang="en-US" altLang="ja-JP" sz="2400" dirty="0" smtClean="0">
                <a:solidFill>
                  <a:srgbClr val="0000CC"/>
                </a:solidFill>
              </a:rPr>
              <a:t> </a:t>
            </a:r>
            <a:r>
              <a:rPr kumimoji="1" lang="en-US" altLang="ja-JP" sz="2400" dirty="0" err="1" smtClean="0">
                <a:solidFill>
                  <a:srgbClr val="0000CC"/>
                </a:solidFill>
              </a:rPr>
              <a:t>Senoh</a:t>
            </a:r>
            <a:r>
              <a:rPr kumimoji="1" lang="en-US" altLang="ja-JP" sz="2400" dirty="0" smtClean="0">
                <a:solidFill>
                  <a:srgbClr val="0000CC"/>
                </a:solidFill>
              </a:rPr>
              <a:t>, et al. (NICT)</a:t>
            </a:r>
          </a:p>
          <a:p>
            <a:pPr algn="ctr"/>
            <a:r>
              <a:rPr lang="en-US" altLang="ja-JP" sz="2400" dirty="0" smtClean="0">
                <a:solidFill>
                  <a:srgbClr val="0000CC"/>
                </a:solidFill>
              </a:rPr>
              <a:t>Masayuki </a:t>
            </a:r>
            <a:r>
              <a:rPr lang="en-US" altLang="ja-JP" sz="2400" dirty="0" err="1" smtClean="0">
                <a:solidFill>
                  <a:srgbClr val="0000CC"/>
                </a:solidFill>
              </a:rPr>
              <a:t>tanimoto</a:t>
            </a:r>
            <a:r>
              <a:rPr lang="en-US" altLang="ja-JP" sz="2400" dirty="0" smtClean="0">
                <a:solidFill>
                  <a:srgbClr val="0000CC"/>
                </a:solidFill>
              </a:rPr>
              <a:t>, et al.(NISRI)</a:t>
            </a:r>
            <a:endParaRPr kumimoji="1" lang="ja-JP" altLang="en-US" sz="2400" dirty="0">
              <a:solidFill>
                <a:srgbClr val="0000CC"/>
              </a:solidFill>
            </a:endParaRPr>
          </a:p>
        </p:txBody>
      </p:sp>
      <p:sp>
        <p:nvSpPr>
          <p:cNvPr id="8" name="スライド番号プレースホルダー 7"/>
          <p:cNvSpPr>
            <a:spLocks noGrp="1"/>
          </p:cNvSpPr>
          <p:nvPr>
            <p:ph type="sldNum" sz="quarter" idx="12"/>
          </p:nvPr>
        </p:nvSpPr>
        <p:spPr>
          <a:xfrm>
            <a:off x="8452867" y="6093296"/>
            <a:ext cx="691133" cy="365125"/>
          </a:xfrm>
        </p:spPr>
        <p:txBody>
          <a:bodyPr/>
          <a:lstStyle/>
          <a:p>
            <a:fld id="{4CE80A0E-6161-416B-BBE3-1C0EF7C0780A}" type="slidenum">
              <a:rPr kumimoji="1" lang="ja-JP" altLang="en-US" smtClean="0"/>
              <a:t>1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545701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スライド番号プレースホルダー 45"/>
          <p:cNvSpPr>
            <a:spLocks noGrp="1"/>
          </p:cNvSpPr>
          <p:nvPr>
            <p:ph type="sldNum" sz="quarter" idx="12"/>
          </p:nvPr>
        </p:nvSpPr>
        <p:spPr>
          <a:xfrm>
            <a:off x="8388424" y="6165304"/>
            <a:ext cx="595641" cy="365125"/>
          </a:xfrm>
        </p:spPr>
        <p:txBody>
          <a:bodyPr/>
          <a:lstStyle/>
          <a:p>
            <a:fld id="{4CE80A0E-6161-416B-BBE3-1C0EF7C0780A}" type="slidenum">
              <a:rPr lang="ja-JP" altLang="en-US" smtClean="0">
                <a:solidFill>
                  <a:srgbClr val="000000"/>
                </a:solidFill>
              </a:rPr>
              <a:pPr/>
              <a:t>10</a:t>
            </a:fld>
            <a:endParaRPr lang="ja-JP" altLang="en-US" dirty="0">
              <a:solidFill>
                <a:srgbClr val="000000"/>
              </a:solidFill>
            </a:endParaRPr>
          </a:p>
        </p:txBody>
      </p:sp>
      <p:sp>
        <p:nvSpPr>
          <p:cNvPr id="47" name="タイトル 1"/>
          <p:cNvSpPr txBox="1">
            <a:spLocks/>
          </p:cNvSpPr>
          <p:nvPr/>
        </p:nvSpPr>
        <p:spPr>
          <a:xfrm>
            <a:off x="395536" y="260649"/>
            <a:ext cx="7772400" cy="648072"/>
          </a:xfrm>
          <a:prstGeom prst="rect">
            <a:avLst/>
          </a:prstGeom>
        </p:spPr>
        <p:txBody>
          <a:bodyPr>
            <a:normAutofit fontScale="77500" lnSpcReduction="2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kumimoji="1" sz="3600" kern="1200" cap="all" spc="-6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ja-JP" dirty="0" smtClean="0">
                <a:solidFill>
                  <a:srgbClr val="000000"/>
                </a:solidFill>
              </a:rPr>
              <a:t>Proposed Common test condition</a:t>
            </a:r>
            <a:endParaRPr lang="ja-JP" altLang="en-US" dirty="0">
              <a:solidFill>
                <a:srgbClr val="000000"/>
              </a:solidFill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755576" y="908720"/>
            <a:ext cx="775084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The same QP values:  </a:t>
            </a:r>
            <a:r>
              <a:rPr lang="en-US" altLang="ja-JP" dirty="0" smtClean="0">
                <a:solidFill>
                  <a:srgbClr val="0000CC"/>
                </a:solidFill>
              </a:rPr>
              <a:t>should be </a:t>
            </a:r>
            <a:r>
              <a:rPr lang="en-US" altLang="ja-JP" dirty="0" smtClean="0">
                <a:solidFill>
                  <a:srgbClr val="0000CC"/>
                </a:solidFill>
                <a:sym typeface="Wingdings" pitchFamily="2" charset="2"/>
              </a:rPr>
              <a:t>used between view and depth.</a:t>
            </a:r>
          </a:p>
          <a:p>
            <a:r>
              <a:rPr lang="en-US" altLang="ja-JP" dirty="0" smtClean="0">
                <a:sym typeface="Wingdings" pitchFamily="2" charset="2"/>
              </a:rPr>
              <a:t>If low bit rate for depth map is required</a:t>
            </a:r>
            <a:r>
              <a:rPr lang="en-US" altLang="ja-JP" dirty="0" smtClean="0">
                <a:solidFill>
                  <a:srgbClr val="0000CC"/>
                </a:solidFill>
                <a:sym typeface="Wingdings" pitchFamily="2" charset="2"/>
              </a:rPr>
              <a:t>:  sub-sampling is a good candidate.</a:t>
            </a:r>
            <a:endParaRPr lang="en-US" altLang="ja-JP" dirty="0">
              <a:solidFill>
                <a:srgbClr val="0000CC"/>
              </a:solidFill>
            </a:endParaRPr>
          </a:p>
        </p:txBody>
      </p:sp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5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10" name="Rectangle 5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19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20" name="Rectangle 11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26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27" name="Rectangle 11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3212976"/>
            <a:ext cx="4608512" cy="26178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テキスト ボックス 20"/>
          <p:cNvSpPr txBox="1"/>
          <p:nvPr/>
        </p:nvSpPr>
        <p:spPr>
          <a:xfrm>
            <a:off x="1763688" y="6093296"/>
            <a:ext cx="60805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Decoded depth map: QP=35(2</a:t>
            </a:r>
            <a:r>
              <a:rPr kumimoji="1" lang="en-US" altLang="ja-JP" baseline="30000" dirty="0" smtClean="0"/>
              <a:t>nd</a:t>
            </a:r>
            <a:r>
              <a:rPr kumimoji="1" lang="en-US" altLang="ja-JP" dirty="0" smtClean="0"/>
              <a:t> low rate), 51dB/144Kbps</a:t>
            </a:r>
            <a:endParaRPr kumimoji="1" lang="ja-JP" altLang="en-US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3635896" y="2852936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Sub-sampling</a:t>
            </a:r>
            <a:endParaRPr kumimoji="1" lang="ja-JP" altLang="en-US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691680" y="4221088"/>
            <a:ext cx="505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1/2</a:t>
            </a:r>
            <a:endParaRPr kumimoji="1" lang="ja-JP" altLang="en-US" dirty="0"/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4355976" y="5805264"/>
            <a:ext cx="505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1/2</a:t>
            </a:r>
            <a:endParaRPr kumimoji="1" lang="ja-JP" altLang="en-US" dirty="0"/>
          </a:p>
        </p:txBody>
      </p:sp>
      <p:graphicFrame>
        <p:nvGraphicFramePr>
          <p:cNvPr id="29" name="表 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4664866"/>
              </p:ext>
            </p:extLst>
          </p:nvPr>
        </p:nvGraphicFramePr>
        <p:xfrm>
          <a:off x="3389083" y="1988840"/>
          <a:ext cx="2335045" cy="84337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74366"/>
                <a:gridCol w="292965"/>
                <a:gridCol w="293928"/>
                <a:gridCol w="292965"/>
                <a:gridCol w="293928"/>
                <a:gridCol w="292965"/>
                <a:gridCol w="293928"/>
              </a:tblGrid>
              <a:tr h="421688">
                <a:tc>
                  <a:txBody>
                    <a:bodyPr/>
                    <a:lstStyle/>
                    <a:p>
                      <a:pPr hangingPunct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QP</a:t>
                      </a:r>
                      <a:r>
                        <a:rPr lang="en-US" sz="1400" baseline="-25000" dirty="0">
                          <a:effectLst/>
                        </a:rPr>
                        <a:t>V0</a:t>
                      </a:r>
                      <a:endParaRPr lang="ja-JP" sz="2000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hangingPunct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50</a:t>
                      </a:r>
                      <a:endParaRPr lang="ja-JP" sz="2000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hangingPunct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45</a:t>
                      </a:r>
                      <a:endParaRPr lang="ja-JP" sz="2000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hangingPunct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40</a:t>
                      </a:r>
                      <a:endParaRPr lang="ja-JP" sz="2000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hangingPunct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35</a:t>
                      </a:r>
                      <a:endParaRPr lang="ja-JP" sz="2000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hangingPunct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30</a:t>
                      </a:r>
                      <a:endParaRPr lang="ja-JP" sz="2000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hangingPunct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25</a:t>
                      </a:r>
                      <a:endParaRPr lang="ja-JP" sz="2000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0" marR="0" marT="0" marB="0"/>
                </a:tc>
              </a:tr>
              <a:tr h="421688">
                <a:tc>
                  <a:txBody>
                    <a:bodyPr/>
                    <a:lstStyle/>
                    <a:p>
                      <a:pPr hangingPunct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QP</a:t>
                      </a:r>
                      <a:r>
                        <a:rPr lang="en-US" sz="1400" baseline="-25000">
                          <a:effectLst/>
                        </a:rPr>
                        <a:t>D0</a:t>
                      </a:r>
                      <a:endParaRPr lang="ja-JP" sz="20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hangingPunct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50</a:t>
                      </a:r>
                      <a:endParaRPr lang="ja-JP" sz="20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hangingPunct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 smtClean="0">
                          <a:effectLst/>
                        </a:rPr>
                        <a:t>45</a:t>
                      </a:r>
                      <a:endParaRPr lang="ja-JP" sz="2000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hangingPunct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 smtClean="0">
                          <a:effectLst/>
                        </a:rPr>
                        <a:t>40</a:t>
                      </a:r>
                      <a:endParaRPr lang="ja-JP" sz="2000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hangingPunct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 smtClean="0">
                          <a:effectLst/>
                        </a:rPr>
                        <a:t>35</a:t>
                      </a:r>
                      <a:endParaRPr lang="ja-JP" sz="2000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hangingPunct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 smtClean="0">
                          <a:effectLst/>
                        </a:rPr>
                        <a:t>30</a:t>
                      </a:r>
                      <a:endParaRPr lang="ja-JP" sz="2000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hangingPunct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 smtClean="0">
                          <a:effectLst/>
                        </a:rPr>
                        <a:t>25</a:t>
                      </a:r>
                      <a:endParaRPr lang="ja-JP" sz="2000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  <p:sp>
        <p:nvSpPr>
          <p:cNvPr id="30" name="テキスト ボックス 29"/>
          <p:cNvSpPr txBox="1"/>
          <p:nvPr/>
        </p:nvSpPr>
        <p:spPr>
          <a:xfrm>
            <a:off x="3707904" y="1628800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Use same QP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471368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スライド番号プレースホルダー 45"/>
          <p:cNvSpPr>
            <a:spLocks noGrp="1"/>
          </p:cNvSpPr>
          <p:nvPr>
            <p:ph type="sldNum" sz="quarter" idx="12"/>
          </p:nvPr>
        </p:nvSpPr>
        <p:spPr>
          <a:xfrm>
            <a:off x="8388424" y="6165304"/>
            <a:ext cx="595641" cy="365125"/>
          </a:xfrm>
        </p:spPr>
        <p:txBody>
          <a:bodyPr/>
          <a:lstStyle/>
          <a:p>
            <a:fld id="{4CE80A0E-6161-416B-BBE3-1C0EF7C0780A}" type="slidenum">
              <a:rPr lang="ja-JP" altLang="en-US" smtClean="0">
                <a:solidFill>
                  <a:srgbClr val="000000"/>
                </a:solidFill>
              </a:rPr>
              <a:pPr/>
              <a:t>11</a:t>
            </a:fld>
            <a:endParaRPr lang="ja-JP" altLang="en-US" dirty="0">
              <a:solidFill>
                <a:srgbClr val="000000"/>
              </a:solidFill>
            </a:endParaRPr>
          </a:p>
        </p:txBody>
      </p:sp>
      <p:sp>
        <p:nvSpPr>
          <p:cNvPr id="47" name="タイトル 1"/>
          <p:cNvSpPr txBox="1">
            <a:spLocks/>
          </p:cNvSpPr>
          <p:nvPr/>
        </p:nvSpPr>
        <p:spPr>
          <a:xfrm>
            <a:off x="395536" y="260649"/>
            <a:ext cx="7772400" cy="648072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kumimoji="1" sz="3600" kern="1200" cap="all" spc="-6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ja-JP" dirty="0" smtClean="0">
                <a:solidFill>
                  <a:srgbClr val="000000"/>
                </a:solidFill>
              </a:rPr>
              <a:t>CE evaluation chart</a:t>
            </a:r>
            <a:endParaRPr lang="ja-JP" altLang="en-US" dirty="0">
              <a:solidFill>
                <a:srgbClr val="000000"/>
              </a:solidFill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323528" y="908720"/>
            <a:ext cx="82338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000000"/>
                </a:solidFill>
              </a:rPr>
              <a:t>Current chart:  </a:t>
            </a:r>
            <a:r>
              <a:rPr lang="en-US" altLang="ja-JP" dirty="0" smtClean="0">
                <a:solidFill>
                  <a:srgbClr val="0000CC"/>
                </a:solidFill>
              </a:rPr>
              <a:t>has no </a:t>
            </a:r>
            <a:r>
              <a:rPr lang="en-US" altLang="ja-JP" dirty="0" smtClean="0">
                <a:solidFill>
                  <a:srgbClr val="0000CC"/>
                </a:solidFill>
                <a:sym typeface="Wingdings" pitchFamily="2" charset="2"/>
              </a:rPr>
              <a:t>depth coding summary.</a:t>
            </a:r>
          </a:p>
          <a:p>
            <a:r>
              <a:rPr lang="en-US" altLang="ja-JP" dirty="0" smtClean="0">
                <a:solidFill>
                  <a:srgbClr val="000000"/>
                </a:solidFill>
                <a:sym typeface="Wingdings" pitchFamily="2" charset="2"/>
              </a:rPr>
              <a:t>PSNR and bit rate evaluation for depth maps: </a:t>
            </a:r>
            <a:r>
              <a:rPr lang="en-US" altLang="ja-JP" dirty="0" smtClean="0">
                <a:solidFill>
                  <a:srgbClr val="0000CC"/>
                </a:solidFill>
                <a:sym typeface="Wingdings" pitchFamily="2" charset="2"/>
              </a:rPr>
              <a:t>should be added to the summary.</a:t>
            </a:r>
            <a:endParaRPr lang="en-US" altLang="ja-JP" dirty="0">
              <a:solidFill>
                <a:srgbClr val="0000CC"/>
              </a:solidFill>
            </a:endParaRPr>
          </a:p>
        </p:txBody>
      </p:sp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5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10" name="Rectangle 5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19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20" name="Rectangle 11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27" name="Rectangle 11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3203848" y="1866900"/>
            <a:ext cx="26340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000000"/>
                </a:solidFill>
              </a:rPr>
              <a:t>CE evaluation summary</a:t>
            </a:r>
            <a:endParaRPr lang="ja-JP" altLang="en-US" dirty="0">
              <a:solidFill>
                <a:srgbClr val="000000"/>
              </a:solidFill>
            </a:endParaRP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4531196"/>
            <a:ext cx="7028245" cy="18501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2226940"/>
            <a:ext cx="6984776" cy="18857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テキスト ボックス 15"/>
          <p:cNvSpPr txBox="1"/>
          <p:nvPr/>
        </p:nvSpPr>
        <p:spPr>
          <a:xfrm>
            <a:off x="4139952" y="4099148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solidFill>
                  <a:srgbClr val="0000CC"/>
                </a:solidFill>
              </a:rPr>
              <a:t>Add depth column</a:t>
            </a:r>
            <a:endParaRPr kumimoji="1" lang="ja-JP" altLang="en-US" dirty="0">
              <a:solidFill>
                <a:srgbClr val="0000CC"/>
              </a:solidFill>
            </a:endParaRPr>
          </a:p>
        </p:txBody>
      </p:sp>
      <p:sp>
        <p:nvSpPr>
          <p:cNvPr id="17" name="二等辺三角形 16"/>
          <p:cNvSpPr/>
          <p:nvPr/>
        </p:nvSpPr>
        <p:spPr>
          <a:xfrm>
            <a:off x="3563888" y="4099148"/>
            <a:ext cx="648072" cy="432048"/>
          </a:xfrm>
          <a:prstGeom prst="triangle">
            <a:avLst/>
          </a:prstGeom>
          <a:gradFill flip="none" rotWithShape="1">
            <a:gsLst>
              <a:gs pos="0">
                <a:srgbClr val="FF0000">
                  <a:tint val="66000"/>
                  <a:satMod val="160000"/>
                </a:srgbClr>
              </a:gs>
              <a:gs pos="50000">
                <a:srgbClr val="FF0000">
                  <a:tint val="44500"/>
                  <a:satMod val="160000"/>
                </a:srgbClr>
              </a:gs>
              <a:gs pos="100000">
                <a:srgbClr val="FF0000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323528" y="3068960"/>
            <a:ext cx="10182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Current:</a:t>
            </a:r>
            <a:endParaRPr kumimoji="1" lang="ja-JP" altLang="en-US" dirty="0"/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107504" y="5301208"/>
            <a:ext cx="12105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proposed: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412510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スライド番号プレースホルダー 45"/>
          <p:cNvSpPr>
            <a:spLocks noGrp="1"/>
          </p:cNvSpPr>
          <p:nvPr>
            <p:ph type="sldNum" sz="quarter" idx="12"/>
          </p:nvPr>
        </p:nvSpPr>
        <p:spPr>
          <a:xfrm>
            <a:off x="8604448" y="6165304"/>
            <a:ext cx="379617" cy="365125"/>
          </a:xfrm>
        </p:spPr>
        <p:txBody>
          <a:bodyPr/>
          <a:lstStyle/>
          <a:p>
            <a:fld id="{4CE80A0E-6161-416B-BBE3-1C0EF7C0780A}" type="slidenum">
              <a:rPr kumimoji="1" lang="ja-JP" altLang="en-US" smtClean="0">
                <a:solidFill>
                  <a:schemeClr val="tx1"/>
                </a:solidFill>
              </a:rPr>
              <a:t>2</a:t>
            </a:fld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47" name="タイトル 1"/>
          <p:cNvSpPr txBox="1">
            <a:spLocks/>
          </p:cNvSpPr>
          <p:nvPr/>
        </p:nvSpPr>
        <p:spPr>
          <a:xfrm>
            <a:off x="395536" y="260649"/>
            <a:ext cx="7772400" cy="648072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kumimoji="1" sz="3600" kern="1200" cap="all" spc="-6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ja-JP" dirty="0" smtClean="0">
                <a:solidFill>
                  <a:schemeClr val="tx1"/>
                </a:solidFill>
              </a:rPr>
              <a:t>Introduction</a:t>
            </a:r>
            <a:endParaRPr lang="ja-JP" altLang="en-US" dirty="0">
              <a:solidFill>
                <a:schemeClr val="tx1"/>
              </a:solidFill>
            </a:endParaRPr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395536" y="908720"/>
            <a:ext cx="566918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3DV </a:t>
            </a:r>
            <a:r>
              <a:rPr lang="en-US" altLang="ja-JP" dirty="0" smtClean="0"/>
              <a:t>coding: </a:t>
            </a:r>
            <a:endParaRPr kumimoji="1" lang="en-US" altLang="ja-JP" dirty="0" smtClean="0"/>
          </a:p>
          <a:p>
            <a:r>
              <a:rPr lang="en-US" altLang="ja-JP" dirty="0"/>
              <a:t>	</a:t>
            </a:r>
            <a:r>
              <a:rPr lang="en-US" altLang="ja-JP" dirty="0" smtClean="0"/>
              <a:t>originally: </a:t>
            </a:r>
            <a:r>
              <a:rPr lang="en-US" altLang="ja-JP" dirty="0" smtClean="0">
                <a:solidFill>
                  <a:srgbClr val="0000CC"/>
                </a:solidFill>
              </a:rPr>
              <a:t>for FTV and 3D Images</a:t>
            </a:r>
          </a:p>
          <a:p>
            <a:r>
              <a:rPr lang="en-US" altLang="ja-JP" dirty="0"/>
              <a:t>	</a:t>
            </a:r>
            <a:r>
              <a:rPr lang="en-US" altLang="ja-JP" dirty="0" smtClean="0"/>
              <a:t>currently:  </a:t>
            </a:r>
            <a:r>
              <a:rPr lang="en-US" altLang="ja-JP" dirty="0" smtClean="0">
                <a:solidFill>
                  <a:srgbClr val="0000CC"/>
                </a:solidFill>
              </a:rPr>
              <a:t>focused on auto-stereoscopic TVs</a:t>
            </a:r>
            <a:endParaRPr kumimoji="1" lang="ja-JP" altLang="en-US" dirty="0">
              <a:solidFill>
                <a:srgbClr val="0000CC"/>
              </a:solidFill>
            </a:endParaRPr>
          </a:p>
        </p:txBody>
      </p:sp>
      <p:grpSp>
        <p:nvGrpSpPr>
          <p:cNvPr id="95" name="グループ化 94"/>
          <p:cNvGrpSpPr/>
          <p:nvPr/>
        </p:nvGrpSpPr>
        <p:grpSpPr>
          <a:xfrm>
            <a:off x="395536" y="2060848"/>
            <a:ext cx="8244780" cy="4586287"/>
            <a:chOff x="647700" y="2195513"/>
            <a:chExt cx="8244780" cy="4586287"/>
          </a:xfrm>
        </p:grpSpPr>
        <p:pic>
          <p:nvPicPr>
            <p:cNvPr id="96" name="Picture 7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20940" y="4005402"/>
              <a:ext cx="2946124" cy="56347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97" name="Picture 9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3413" y="4005402"/>
              <a:ext cx="3017554" cy="57616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98" name="Rectangle 11"/>
            <p:cNvSpPr>
              <a:spLocks noChangeArrowheads="1"/>
            </p:cNvSpPr>
            <p:nvPr/>
          </p:nvSpPr>
          <p:spPr bwMode="auto">
            <a:xfrm rot="1133098">
              <a:off x="1873250" y="3573463"/>
              <a:ext cx="360363" cy="287337"/>
            </a:xfrm>
            <a:prstGeom prst="rect">
              <a:avLst/>
            </a:prstGeom>
            <a:solidFill>
              <a:srgbClr val="BBE0E3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99" name="Rectangle 12"/>
            <p:cNvSpPr>
              <a:spLocks noChangeArrowheads="1"/>
            </p:cNvSpPr>
            <p:nvPr/>
          </p:nvSpPr>
          <p:spPr bwMode="auto">
            <a:xfrm rot="833170">
              <a:off x="2555875" y="3575050"/>
              <a:ext cx="360363" cy="287338"/>
            </a:xfrm>
            <a:prstGeom prst="rect">
              <a:avLst/>
            </a:prstGeom>
            <a:solidFill>
              <a:srgbClr val="BBE0E3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00" name="Rectangle 13"/>
            <p:cNvSpPr>
              <a:spLocks noChangeArrowheads="1"/>
            </p:cNvSpPr>
            <p:nvPr/>
          </p:nvSpPr>
          <p:spPr bwMode="auto">
            <a:xfrm rot="640740">
              <a:off x="3275013" y="3575050"/>
              <a:ext cx="360362" cy="287338"/>
            </a:xfrm>
            <a:prstGeom prst="rect">
              <a:avLst/>
            </a:prstGeom>
            <a:solidFill>
              <a:srgbClr val="BBE0E3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01" name="Rectangle 14"/>
            <p:cNvSpPr>
              <a:spLocks noChangeArrowheads="1"/>
            </p:cNvSpPr>
            <p:nvPr/>
          </p:nvSpPr>
          <p:spPr bwMode="auto">
            <a:xfrm rot="226473">
              <a:off x="3995738" y="3575050"/>
              <a:ext cx="360362" cy="287338"/>
            </a:xfrm>
            <a:prstGeom prst="rect">
              <a:avLst/>
            </a:prstGeom>
            <a:solidFill>
              <a:srgbClr val="BBE0E3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02" name="Rectangle 15"/>
            <p:cNvSpPr>
              <a:spLocks noChangeArrowheads="1"/>
            </p:cNvSpPr>
            <p:nvPr/>
          </p:nvSpPr>
          <p:spPr bwMode="auto">
            <a:xfrm rot="21336331">
              <a:off x="4716463" y="3575050"/>
              <a:ext cx="360362" cy="287338"/>
            </a:xfrm>
            <a:prstGeom prst="rect">
              <a:avLst/>
            </a:prstGeom>
            <a:solidFill>
              <a:srgbClr val="BBE0E3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03" name="Rectangle 16"/>
            <p:cNvSpPr>
              <a:spLocks noChangeArrowheads="1"/>
            </p:cNvSpPr>
            <p:nvPr/>
          </p:nvSpPr>
          <p:spPr bwMode="auto">
            <a:xfrm rot="21070036">
              <a:off x="5435600" y="3575050"/>
              <a:ext cx="360363" cy="287338"/>
            </a:xfrm>
            <a:prstGeom prst="rect">
              <a:avLst/>
            </a:prstGeom>
            <a:solidFill>
              <a:srgbClr val="BBE0E3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04" name="Rectangle 17"/>
            <p:cNvSpPr>
              <a:spLocks noChangeArrowheads="1"/>
            </p:cNvSpPr>
            <p:nvPr/>
          </p:nvSpPr>
          <p:spPr bwMode="auto">
            <a:xfrm rot="20762175">
              <a:off x="6156325" y="3575050"/>
              <a:ext cx="360363" cy="287338"/>
            </a:xfrm>
            <a:prstGeom prst="rect">
              <a:avLst/>
            </a:prstGeom>
            <a:solidFill>
              <a:srgbClr val="BBE0E3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05" name="Rectangle 18"/>
            <p:cNvSpPr>
              <a:spLocks noChangeArrowheads="1"/>
            </p:cNvSpPr>
            <p:nvPr/>
          </p:nvSpPr>
          <p:spPr bwMode="auto">
            <a:xfrm rot="20276910">
              <a:off x="6875463" y="3575050"/>
              <a:ext cx="360362" cy="287338"/>
            </a:xfrm>
            <a:prstGeom prst="rect">
              <a:avLst/>
            </a:prstGeom>
            <a:solidFill>
              <a:srgbClr val="BBE0E3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pic>
          <p:nvPicPr>
            <p:cNvPr id="106" name="Picture 20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33710" y="2195513"/>
              <a:ext cx="1295279" cy="92694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07" name="Text Box 21"/>
            <p:cNvSpPr txBox="1">
              <a:spLocks noChangeArrowheads="1"/>
            </p:cNvSpPr>
            <p:nvPr/>
          </p:nvSpPr>
          <p:spPr bwMode="auto">
            <a:xfrm>
              <a:off x="1931988" y="3074988"/>
              <a:ext cx="296862" cy="304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Verdana" pitchFamily="34" charset="0"/>
                </a:rPr>
                <a:t>1</a:t>
              </a:r>
            </a:p>
          </p:txBody>
        </p:sp>
        <p:sp>
          <p:nvSpPr>
            <p:cNvPr id="108" name="Text Box 22"/>
            <p:cNvSpPr txBox="1">
              <a:spLocks noChangeArrowheads="1"/>
            </p:cNvSpPr>
            <p:nvPr/>
          </p:nvSpPr>
          <p:spPr bwMode="auto">
            <a:xfrm>
              <a:off x="2643188" y="3074988"/>
              <a:ext cx="296862" cy="304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Verdana" pitchFamily="34" charset="0"/>
                </a:rPr>
                <a:t>2</a:t>
              </a:r>
            </a:p>
          </p:txBody>
        </p:sp>
        <p:sp>
          <p:nvSpPr>
            <p:cNvPr id="109" name="Text Box 23"/>
            <p:cNvSpPr txBox="1">
              <a:spLocks noChangeArrowheads="1"/>
            </p:cNvSpPr>
            <p:nvPr/>
          </p:nvSpPr>
          <p:spPr bwMode="auto">
            <a:xfrm>
              <a:off x="3367088" y="3100388"/>
              <a:ext cx="296862" cy="304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Verdana" pitchFamily="34" charset="0"/>
                </a:rPr>
                <a:t>3</a:t>
              </a:r>
            </a:p>
          </p:txBody>
        </p:sp>
        <p:sp>
          <p:nvSpPr>
            <p:cNvPr id="110" name="Text Box 24"/>
            <p:cNvSpPr txBox="1">
              <a:spLocks noChangeArrowheads="1"/>
            </p:cNvSpPr>
            <p:nvPr/>
          </p:nvSpPr>
          <p:spPr bwMode="auto">
            <a:xfrm>
              <a:off x="4052888" y="3087688"/>
              <a:ext cx="296862" cy="304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Verdana" pitchFamily="34" charset="0"/>
                </a:rPr>
                <a:t>4</a:t>
              </a:r>
            </a:p>
          </p:txBody>
        </p:sp>
        <p:sp>
          <p:nvSpPr>
            <p:cNvPr id="111" name="Text Box 25"/>
            <p:cNvSpPr txBox="1">
              <a:spLocks noChangeArrowheads="1"/>
            </p:cNvSpPr>
            <p:nvPr/>
          </p:nvSpPr>
          <p:spPr bwMode="auto">
            <a:xfrm>
              <a:off x="4713288" y="3113088"/>
              <a:ext cx="296862" cy="304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Verdana" pitchFamily="34" charset="0"/>
                </a:rPr>
                <a:t>5</a:t>
              </a:r>
            </a:p>
          </p:txBody>
        </p:sp>
        <p:sp>
          <p:nvSpPr>
            <p:cNvPr id="112" name="Text Box 26"/>
            <p:cNvSpPr txBox="1">
              <a:spLocks noChangeArrowheads="1"/>
            </p:cNvSpPr>
            <p:nvPr/>
          </p:nvSpPr>
          <p:spPr bwMode="auto">
            <a:xfrm>
              <a:off x="5475288" y="3125788"/>
              <a:ext cx="296862" cy="304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Verdana" pitchFamily="34" charset="0"/>
                </a:rPr>
                <a:t>6</a:t>
              </a:r>
            </a:p>
          </p:txBody>
        </p:sp>
        <p:sp>
          <p:nvSpPr>
            <p:cNvPr id="113" name="Text Box 27"/>
            <p:cNvSpPr txBox="1">
              <a:spLocks noChangeArrowheads="1"/>
            </p:cNvSpPr>
            <p:nvPr/>
          </p:nvSpPr>
          <p:spPr bwMode="auto">
            <a:xfrm>
              <a:off x="6148388" y="3100388"/>
              <a:ext cx="296862" cy="304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Verdana" pitchFamily="34" charset="0"/>
                </a:rPr>
                <a:t>7</a:t>
              </a:r>
            </a:p>
          </p:txBody>
        </p:sp>
        <p:sp>
          <p:nvSpPr>
            <p:cNvPr id="114" name="Text Box 28"/>
            <p:cNvSpPr txBox="1">
              <a:spLocks noChangeArrowheads="1"/>
            </p:cNvSpPr>
            <p:nvPr/>
          </p:nvSpPr>
          <p:spPr bwMode="auto">
            <a:xfrm>
              <a:off x="6834188" y="3113088"/>
              <a:ext cx="296862" cy="304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Verdana" pitchFamily="34" charset="0"/>
                </a:rPr>
                <a:t>8</a:t>
              </a:r>
            </a:p>
          </p:txBody>
        </p:sp>
        <p:sp>
          <p:nvSpPr>
            <p:cNvPr id="115" name="Rectangle 29"/>
            <p:cNvSpPr>
              <a:spLocks noChangeArrowheads="1"/>
            </p:cNvSpPr>
            <p:nvPr/>
          </p:nvSpPr>
          <p:spPr bwMode="auto">
            <a:xfrm rot="1133098">
              <a:off x="2027238" y="3433763"/>
              <a:ext cx="190500" cy="142875"/>
            </a:xfrm>
            <a:prstGeom prst="rect">
              <a:avLst/>
            </a:prstGeom>
            <a:solidFill>
              <a:srgbClr val="4D4D4D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16" name="Rectangle 30"/>
            <p:cNvSpPr>
              <a:spLocks noChangeArrowheads="1"/>
            </p:cNvSpPr>
            <p:nvPr/>
          </p:nvSpPr>
          <p:spPr bwMode="auto">
            <a:xfrm rot="833170">
              <a:off x="2689225" y="3441700"/>
              <a:ext cx="193675" cy="144463"/>
            </a:xfrm>
            <a:prstGeom prst="rect">
              <a:avLst/>
            </a:prstGeom>
            <a:solidFill>
              <a:srgbClr val="4D4D4D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17" name="Rectangle 31"/>
            <p:cNvSpPr>
              <a:spLocks noChangeArrowheads="1"/>
            </p:cNvSpPr>
            <p:nvPr/>
          </p:nvSpPr>
          <p:spPr bwMode="auto">
            <a:xfrm rot="640740">
              <a:off x="3400425" y="3441700"/>
              <a:ext cx="193675" cy="139700"/>
            </a:xfrm>
            <a:prstGeom prst="rect">
              <a:avLst/>
            </a:prstGeom>
            <a:solidFill>
              <a:srgbClr val="4D4D4D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18" name="Rectangle 32"/>
            <p:cNvSpPr>
              <a:spLocks noChangeArrowheads="1"/>
            </p:cNvSpPr>
            <p:nvPr/>
          </p:nvSpPr>
          <p:spPr bwMode="auto">
            <a:xfrm rot="226473">
              <a:off x="4089400" y="3427413"/>
              <a:ext cx="196850" cy="146050"/>
            </a:xfrm>
            <a:prstGeom prst="rect">
              <a:avLst/>
            </a:prstGeom>
            <a:solidFill>
              <a:srgbClr val="4D4D4D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19" name="Rectangle 33"/>
            <p:cNvSpPr>
              <a:spLocks noChangeArrowheads="1"/>
            </p:cNvSpPr>
            <p:nvPr/>
          </p:nvSpPr>
          <p:spPr bwMode="auto">
            <a:xfrm rot="21336331">
              <a:off x="4781550" y="3424238"/>
              <a:ext cx="187325" cy="149225"/>
            </a:xfrm>
            <a:prstGeom prst="rect">
              <a:avLst/>
            </a:prstGeom>
            <a:solidFill>
              <a:srgbClr val="4D4D4D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20" name="Rectangle 34"/>
            <p:cNvSpPr>
              <a:spLocks noChangeArrowheads="1"/>
            </p:cNvSpPr>
            <p:nvPr/>
          </p:nvSpPr>
          <p:spPr bwMode="auto">
            <a:xfrm rot="21070036">
              <a:off x="5478463" y="3430588"/>
              <a:ext cx="207962" cy="147637"/>
            </a:xfrm>
            <a:prstGeom prst="rect">
              <a:avLst/>
            </a:prstGeom>
            <a:solidFill>
              <a:srgbClr val="4D4D4D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21" name="Rectangle 35"/>
            <p:cNvSpPr>
              <a:spLocks noChangeArrowheads="1"/>
            </p:cNvSpPr>
            <p:nvPr/>
          </p:nvSpPr>
          <p:spPr bwMode="auto">
            <a:xfrm rot="20762175">
              <a:off x="6173788" y="3459163"/>
              <a:ext cx="201612" cy="130175"/>
            </a:xfrm>
            <a:prstGeom prst="rect">
              <a:avLst/>
            </a:prstGeom>
            <a:solidFill>
              <a:srgbClr val="4D4D4D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22" name="Rectangle 36"/>
            <p:cNvSpPr>
              <a:spLocks noChangeArrowheads="1"/>
            </p:cNvSpPr>
            <p:nvPr/>
          </p:nvSpPr>
          <p:spPr bwMode="auto">
            <a:xfrm rot="20276910">
              <a:off x="6873875" y="3454400"/>
              <a:ext cx="196850" cy="127000"/>
            </a:xfrm>
            <a:prstGeom prst="rect">
              <a:avLst/>
            </a:prstGeom>
            <a:solidFill>
              <a:srgbClr val="4D4D4D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23" name="Text Box 38"/>
            <p:cNvSpPr txBox="1">
              <a:spLocks noChangeArrowheads="1"/>
            </p:cNvSpPr>
            <p:nvPr/>
          </p:nvSpPr>
          <p:spPr bwMode="auto">
            <a:xfrm>
              <a:off x="647700" y="2327275"/>
              <a:ext cx="3043238" cy="646113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3D image capturing system</a:t>
              </a:r>
              <a:r>
                <a: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 </a:t>
              </a:r>
              <a:endParaRPr kumimoji="0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with </a:t>
              </a:r>
              <a:r>
                <a:rPr kumimoji="0" lang="en-US" altLang="ja-JP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multiple cameras</a:t>
              </a: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24" name="テキスト ボックス 123"/>
            <p:cNvSpPr txBox="1"/>
            <p:nvPr/>
          </p:nvSpPr>
          <p:spPr bwMode="auto">
            <a:xfrm>
              <a:off x="5300663" y="2535238"/>
              <a:ext cx="846707" cy="369332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Object</a:t>
              </a: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cxnSp>
          <p:nvCxnSpPr>
            <p:cNvPr id="125" name="直線コネクタ 97"/>
            <p:cNvCxnSpPr>
              <a:cxnSpLocks noChangeShapeType="1"/>
            </p:cNvCxnSpPr>
            <p:nvPr/>
          </p:nvCxnSpPr>
          <p:spPr bwMode="auto">
            <a:xfrm>
              <a:off x="2009308" y="3862551"/>
              <a:ext cx="0" cy="142851"/>
            </a:xfrm>
            <a:prstGeom prst="line">
              <a:avLst/>
            </a:prstGeom>
            <a:noFill/>
            <a:ln w="9525" algn="ctr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6" name="直線コネクタ 98"/>
            <p:cNvCxnSpPr>
              <a:cxnSpLocks noChangeShapeType="1"/>
            </p:cNvCxnSpPr>
            <p:nvPr/>
          </p:nvCxnSpPr>
          <p:spPr bwMode="auto">
            <a:xfrm>
              <a:off x="2674723" y="3846666"/>
              <a:ext cx="0" cy="142851"/>
            </a:xfrm>
            <a:prstGeom prst="line">
              <a:avLst/>
            </a:prstGeom>
            <a:noFill/>
            <a:ln w="9525" algn="ctr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7" name="直線コネクタ 99"/>
            <p:cNvCxnSpPr>
              <a:cxnSpLocks noChangeShapeType="1"/>
            </p:cNvCxnSpPr>
            <p:nvPr/>
          </p:nvCxnSpPr>
          <p:spPr bwMode="auto">
            <a:xfrm>
              <a:off x="3435544" y="3860114"/>
              <a:ext cx="0" cy="142851"/>
            </a:xfrm>
            <a:prstGeom prst="line">
              <a:avLst/>
            </a:prstGeom>
            <a:noFill/>
            <a:ln w="9525" algn="ctr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8" name="直線コネクタ 100"/>
            <p:cNvCxnSpPr>
              <a:cxnSpLocks noChangeShapeType="1"/>
            </p:cNvCxnSpPr>
            <p:nvPr/>
          </p:nvCxnSpPr>
          <p:spPr bwMode="auto">
            <a:xfrm>
              <a:off x="4175249" y="3851439"/>
              <a:ext cx="0" cy="142851"/>
            </a:xfrm>
            <a:prstGeom prst="line">
              <a:avLst/>
            </a:prstGeom>
            <a:noFill/>
            <a:ln w="9525" algn="ctr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9" name="直線コネクタ 101"/>
            <p:cNvCxnSpPr>
              <a:cxnSpLocks noChangeShapeType="1"/>
            </p:cNvCxnSpPr>
            <p:nvPr/>
          </p:nvCxnSpPr>
          <p:spPr bwMode="auto">
            <a:xfrm>
              <a:off x="4936008" y="3872074"/>
              <a:ext cx="0" cy="142851"/>
            </a:xfrm>
            <a:prstGeom prst="line">
              <a:avLst/>
            </a:prstGeom>
            <a:noFill/>
            <a:ln w="9525" algn="ctr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0" name="直線コネクタ 102"/>
            <p:cNvCxnSpPr>
              <a:cxnSpLocks noChangeShapeType="1"/>
            </p:cNvCxnSpPr>
            <p:nvPr/>
          </p:nvCxnSpPr>
          <p:spPr bwMode="auto">
            <a:xfrm>
              <a:off x="5661009" y="3862551"/>
              <a:ext cx="0" cy="142851"/>
            </a:xfrm>
            <a:prstGeom prst="line">
              <a:avLst/>
            </a:prstGeom>
            <a:noFill/>
            <a:ln w="9525" algn="ctr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1" name="直線コネクタ 103"/>
            <p:cNvCxnSpPr>
              <a:cxnSpLocks noChangeShapeType="1"/>
            </p:cNvCxnSpPr>
            <p:nvPr/>
          </p:nvCxnSpPr>
          <p:spPr bwMode="auto">
            <a:xfrm>
              <a:off x="6368203" y="3854602"/>
              <a:ext cx="0" cy="142851"/>
            </a:xfrm>
            <a:prstGeom prst="line">
              <a:avLst/>
            </a:prstGeom>
            <a:noFill/>
            <a:ln w="9525" algn="ctr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2" name="直線コネクタ 104"/>
            <p:cNvCxnSpPr>
              <a:cxnSpLocks noChangeShapeType="1"/>
            </p:cNvCxnSpPr>
            <p:nvPr/>
          </p:nvCxnSpPr>
          <p:spPr bwMode="auto">
            <a:xfrm>
              <a:off x="7130103" y="3846665"/>
              <a:ext cx="0" cy="142851"/>
            </a:xfrm>
            <a:prstGeom prst="line">
              <a:avLst/>
            </a:prstGeom>
            <a:noFill/>
            <a:ln w="9525" algn="ctr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grpSp>
          <p:nvGrpSpPr>
            <p:cNvPr id="133" name="グループ化 105"/>
            <p:cNvGrpSpPr>
              <a:grpSpLocks/>
            </p:cNvGrpSpPr>
            <p:nvPr/>
          </p:nvGrpSpPr>
          <p:grpSpPr bwMode="auto">
            <a:xfrm rot="940467">
              <a:off x="4045089" y="5962077"/>
              <a:ext cx="371440" cy="371414"/>
              <a:chOff x="1695450" y="5581650"/>
              <a:chExt cx="371475" cy="371475"/>
            </a:xfrm>
          </p:grpSpPr>
          <p:sp>
            <p:nvSpPr>
              <p:cNvPr id="195" name="円/楕円 194"/>
              <p:cNvSpPr/>
              <p:nvPr/>
            </p:nvSpPr>
            <p:spPr>
              <a:xfrm>
                <a:off x="1695479" y="5582233"/>
                <a:ext cx="371510" cy="371536"/>
              </a:xfrm>
              <a:prstGeom prst="ellipse">
                <a:avLst/>
              </a:prstGeom>
              <a:noFill/>
              <a:ln w="127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196" name="円/楕円 195"/>
              <p:cNvSpPr/>
              <p:nvPr/>
            </p:nvSpPr>
            <p:spPr>
              <a:xfrm>
                <a:off x="1755320" y="5609628"/>
                <a:ext cx="244498" cy="114319"/>
              </a:xfrm>
              <a:prstGeom prst="ellipse">
                <a:avLst/>
              </a:prstGeom>
              <a:solidFill>
                <a:srgbClr val="000000"/>
              </a:solidFill>
              <a:ln w="25400" cap="flat" cmpd="sng" algn="ctr">
                <a:solidFill>
                  <a:srgbClr val="BBE0E3">
                    <a:shade val="50000"/>
                  </a:srgb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</a:endParaRPr>
              </a:p>
            </p:txBody>
          </p:sp>
        </p:grpSp>
        <p:grpSp>
          <p:nvGrpSpPr>
            <p:cNvPr id="134" name="グループ化 106"/>
            <p:cNvGrpSpPr>
              <a:grpSpLocks/>
            </p:cNvGrpSpPr>
            <p:nvPr/>
          </p:nvGrpSpPr>
          <p:grpSpPr bwMode="auto">
            <a:xfrm rot="20691818">
              <a:off x="4776651" y="5962077"/>
              <a:ext cx="371440" cy="371414"/>
              <a:chOff x="1695450" y="5581650"/>
              <a:chExt cx="371475" cy="371475"/>
            </a:xfrm>
          </p:grpSpPr>
          <p:sp>
            <p:nvSpPr>
              <p:cNvPr id="193" name="円/楕円 192"/>
              <p:cNvSpPr/>
              <p:nvPr/>
            </p:nvSpPr>
            <p:spPr>
              <a:xfrm>
                <a:off x="1695424" y="5582243"/>
                <a:ext cx="371510" cy="371536"/>
              </a:xfrm>
              <a:prstGeom prst="ellipse">
                <a:avLst/>
              </a:prstGeom>
              <a:noFill/>
              <a:ln w="127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194" name="円/楕円 193"/>
              <p:cNvSpPr/>
              <p:nvPr/>
            </p:nvSpPr>
            <p:spPr>
              <a:xfrm>
                <a:off x="1755099" y="5609480"/>
                <a:ext cx="244498" cy="114319"/>
              </a:xfrm>
              <a:prstGeom prst="ellipse">
                <a:avLst/>
              </a:prstGeom>
              <a:solidFill>
                <a:srgbClr val="000000"/>
              </a:solidFill>
              <a:ln w="25400" cap="flat" cmpd="sng" algn="ctr">
                <a:solidFill>
                  <a:srgbClr val="BBE0E3">
                    <a:shade val="50000"/>
                  </a:srgb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</a:endParaRPr>
              </a:p>
            </p:txBody>
          </p:sp>
        </p:grpSp>
        <p:grpSp>
          <p:nvGrpSpPr>
            <p:cNvPr id="135" name="グループ化 107"/>
            <p:cNvGrpSpPr>
              <a:grpSpLocks/>
            </p:cNvGrpSpPr>
            <p:nvPr/>
          </p:nvGrpSpPr>
          <p:grpSpPr bwMode="auto">
            <a:xfrm rot="19387734">
              <a:off x="5470519" y="5966838"/>
              <a:ext cx="371440" cy="371414"/>
              <a:chOff x="1695450" y="5581650"/>
              <a:chExt cx="371475" cy="371475"/>
            </a:xfrm>
          </p:grpSpPr>
          <p:sp>
            <p:nvSpPr>
              <p:cNvPr id="191" name="円/楕円 190"/>
              <p:cNvSpPr/>
              <p:nvPr/>
            </p:nvSpPr>
            <p:spPr>
              <a:xfrm>
                <a:off x="1695088" y="5582118"/>
                <a:ext cx="371510" cy="371536"/>
              </a:xfrm>
              <a:prstGeom prst="ellipse">
                <a:avLst/>
              </a:prstGeom>
              <a:noFill/>
              <a:ln w="127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192" name="円/楕円 191"/>
              <p:cNvSpPr/>
              <p:nvPr/>
            </p:nvSpPr>
            <p:spPr>
              <a:xfrm>
                <a:off x="1754151" y="5608157"/>
                <a:ext cx="244498" cy="114319"/>
              </a:xfrm>
              <a:prstGeom prst="ellipse">
                <a:avLst/>
              </a:prstGeom>
              <a:solidFill>
                <a:srgbClr val="000000"/>
              </a:solidFill>
              <a:ln w="25400" cap="flat" cmpd="sng" algn="ctr">
                <a:solidFill>
                  <a:srgbClr val="BBE0E3">
                    <a:shade val="50000"/>
                  </a:srgb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</a:endParaRPr>
              </a:p>
            </p:txBody>
          </p:sp>
        </p:grpSp>
        <p:grpSp>
          <p:nvGrpSpPr>
            <p:cNvPr id="136" name="グループ化 108"/>
            <p:cNvGrpSpPr>
              <a:grpSpLocks/>
            </p:cNvGrpSpPr>
            <p:nvPr/>
          </p:nvGrpSpPr>
          <p:grpSpPr bwMode="auto">
            <a:xfrm rot="18371905">
              <a:off x="6202093" y="5966825"/>
              <a:ext cx="371414" cy="371440"/>
              <a:chOff x="1695450" y="5581650"/>
              <a:chExt cx="371475" cy="371475"/>
            </a:xfrm>
          </p:grpSpPr>
          <p:sp>
            <p:nvSpPr>
              <p:cNvPr id="189" name="円/楕円 188"/>
              <p:cNvSpPr/>
              <p:nvPr/>
            </p:nvSpPr>
            <p:spPr>
              <a:xfrm>
                <a:off x="1695108" y="5582233"/>
                <a:ext cx="371536" cy="371510"/>
              </a:xfrm>
              <a:prstGeom prst="ellipse">
                <a:avLst/>
              </a:prstGeom>
              <a:noFill/>
              <a:ln w="127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190" name="円/楕円 189"/>
              <p:cNvSpPr/>
              <p:nvPr/>
            </p:nvSpPr>
            <p:spPr>
              <a:xfrm>
                <a:off x="1756328" y="5608236"/>
                <a:ext cx="244515" cy="114311"/>
              </a:xfrm>
              <a:prstGeom prst="ellipse">
                <a:avLst/>
              </a:prstGeom>
              <a:solidFill>
                <a:srgbClr val="000000"/>
              </a:solidFill>
              <a:ln w="25400" cap="flat" cmpd="sng" algn="ctr">
                <a:solidFill>
                  <a:srgbClr val="BBE0E3">
                    <a:shade val="50000"/>
                  </a:srgb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</a:endParaRPr>
              </a:p>
            </p:txBody>
          </p:sp>
        </p:grpSp>
        <p:grpSp>
          <p:nvGrpSpPr>
            <p:cNvPr id="137" name="グループ化 109"/>
            <p:cNvGrpSpPr>
              <a:grpSpLocks/>
            </p:cNvGrpSpPr>
            <p:nvPr/>
          </p:nvGrpSpPr>
          <p:grpSpPr bwMode="auto">
            <a:xfrm rot="3345682">
              <a:off x="2605282" y="5966825"/>
              <a:ext cx="371414" cy="371440"/>
              <a:chOff x="1695450" y="5581650"/>
              <a:chExt cx="371475" cy="371475"/>
            </a:xfrm>
          </p:grpSpPr>
          <p:sp>
            <p:nvSpPr>
              <p:cNvPr id="187" name="円/楕円 186"/>
              <p:cNvSpPr/>
              <p:nvPr/>
            </p:nvSpPr>
            <p:spPr>
              <a:xfrm>
                <a:off x="1695828" y="5582108"/>
                <a:ext cx="371536" cy="371510"/>
              </a:xfrm>
              <a:prstGeom prst="ellipse">
                <a:avLst/>
              </a:prstGeom>
              <a:noFill/>
              <a:ln w="127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188" name="円/楕円 187"/>
              <p:cNvSpPr/>
              <p:nvPr/>
            </p:nvSpPr>
            <p:spPr>
              <a:xfrm>
                <a:off x="1751920" y="5611558"/>
                <a:ext cx="244515" cy="114311"/>
              </a:xfrm>
              <a:prstGeom prst="ellipse">
                <a:avLst/>
              </a:prstGeom>
              <a:solidFill>
                <a:srgbClr val="000000"/>
              </a:solidFill>
              <a:ln w="25400" cap="flat" cmpd="sng" algn="ctr">
                <a:solidFill>
                  <a:srgbClr val="BBE0E3">
                    <a:shade val="50000"/>
                  </a:srgb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</a:endParaRPr>
              </a:p>
            </p:txBody>
          </p:sp>
        </p:grpSp>
        <p:grpSp>
          <p:nvGrpSpPr>
            <p:cNvPr id="138" name="グループ化 110"/>
            <p:cNvGrpSpPr>
              <a:grpSpLocks/>
            </p:cNvGrpSpPr>
            <p:nvPr/>
          </p:nvGrpSpPr>
          <p:grpSpPr bwMode="auto">
            <a:xfrm rot="2483721">
              <a:off x="3308258" y="5966838"/>
              <a:ext cx="371440" cy="371414"/>
              <a:chOff x="1695450" y="5581650"/>
              <a:chExt cx="371475" cy="371475"/>
            </a:xfrm>
          </p:grpSpPr>
          <p:sp>
            <p:nvSpPr>
              <p:cNvPr id="185" name="円/楕円 184"/>
              <p:cNvSpPr/>
              <p:nvPr/>
            </p:nvSpPr>
            <p:spPr>
              <a:xfrm>
                <a:off x="1695915" y="5582001"/>
                <a:ext cx="371510" cy="371536"/>
              </a:xfrm>
              <a:prstGeom prst="ellipse">
                <a:avLst/>
              </a:prstGeom>
              <a:noFill/>
              <a:ln w="127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186" name="円/楕円 185"/>
              <p:cNvSpPr/>
              <p:nvPr/>
            </p:nvSpPr>
            <p:spPr>
              <a:xfrm>
                <a:off x="1755619" y="5610251"/>
                <a:ext cx="244498" cy="114319"/>
              </a:xfrm>
              <a:prstGeom prst="ellipse">
                <a:avLst/>
              </a:prstGeom>
              <a:solidFill>
                <a:srgbClr val="000000"/>
              </a:solidFill>
              <a:ln w="25400" cap="flat" cmpd="sng" algn="ctr">
                <a:solidFill>
                  <a:srgbClr val="BBE0E3">
                    <a:shade val="50000"/>
                  </a:srgb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</a:endParaRPr>
              </a:p>
            </p:txBody>
          </p:sp>
        </p:grpSp>
        <p:grpSp>
          <p:nvGrpSpPr>
            <p:cNvPr id="139" name="グループ化 111"/>
            <p:cNvGrpSpPr>
              <a:grpSpLocks/>
            </p:cNvGrpSpPr>
            <p:nvPr/>
          </p:nvGrpSpPr>
          <p:grpSpPr bwMode="auto">
            <a:xfrm rot="17907664">
              <a:off x="6927945" y="5966825"/>
              <a:ext cx="371414" cy="371440"/>
              <a:chOff x="1695450" y="5581650"/>
              <a:chExt cx="371475" cy="371475"/>
            </a:xfrm>
          </p:grpSpPr>
          <p:sp>
            <p:nvSpPr>
              <p:cNvPr id="183" name="円/楕円 182"/>
              <p:cNvSpPr/>
              <p:nvPr/>
            </p:nvSpPr>
            <p:spPr>
              <a:xfrm>
                <a:off x="1694856" y="5581864"/>
                <a:ext cx="371536" cy="371510"/>
              </a:xfrm>
              <a:prstGeom prst="ellipse">
                <a:avLst/>
              </a:prstGeom>
              <a:noFill/>
              <a:ln w="127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184" name="円/楕円 183"/>
              <p:cNvSpPr/>
              <p:nvPr/>
            </p:nvSpPr>
            <p:spPr>
              <a:xfrm>
                <a:off x="1759692" y="5602767"/>
                <a:ext cx="246102" cy="114311"/>
              </a:xfrm>
              <a:prstGeom prst="ellipse">
                <a:avLst/>
              </a:prstGeom>
              <a:solidFill>
                <a:srgbClr val="000000"/>
              </a:solidFill>
              <a:ln w="25400" cap="flat" cmpd="sng" algn="ctr">
                <a:solidFill>
                  <a:srgbClr val="BBE0E3">
                    <a:shade val="50000"/>
                  </a:srgb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</a:endParaRPr>
              </a:p>
            </p:txBody>
          </p:sp>
        </p:grpSp>
        <p:grpSp>
          <p:nvGrpSpPr>
            <p:cNvPr id="140" name="グループ化 112"/>
            <p:cNvGrpSpPr>
              <a:grpSpLocks/>
            </p:cNvGrpSpPr>
            <p:nvPr/>
          </p:nvGrpSpPr>
          <p:grpSpPr bwMode="auto">
            <a:xfrm rot="3788102">
              <a:off x="1872429" y="5966825"/>
              <a:ext cx="371414" cy="371440"/>
              <a:chOff x="1695450" y="5581650"/>
              <a:chExt cx="371475" cy="371475"/>
            </a:xfrm>
          </p:grpSpPr>
          <p:sp>
            <p:nvSpPr>
              <p:cNvPr id="181" name="円/楕円 180"/>
              <p:cNvSpPr/>
              <p:nvPr/>
            </p:nvSpPr>
            <p:spPr>
              <a:xfrm>
                <a:off x="1694910" y="5583979"/>
                <a:ext cx="371536" cy="371510"/>
              </a:xfrm>
              <a:prstGeom prst="ellipse">
                <a:avLst/>
              </a:prstGeom>
              <a:noFill/>
              <a:ln w="127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182" name="円/楕円 181"/>
              <p:cNvSpPr/>
              <p:nvPr/>
            </p:nvSpPr>
            <p:spPr>
              <a:xfrm>
                <a:off x="1749688" y="5617390"/>
                <a:ext cx="244515" cy="114311"/>
              </a:xfrm>
              <a:prstGeom prst="ellipse">
                <a:avLst/>
              </a:prstGeom>
              <a:solidFill>
                <a:srgbClr val="000000"/>
              </a:solidFill>
              <a:ln w="25400" cap="flat" cmpd="sng" algn="ctr">
                <a:solidFill>
                  <a:srgbClr val="BBE0E3">
                    <a:shade val="50000"/>
                  </a:srgb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</a:endParaRPr>
              </a:p>
            </p:txBody>
          </p:sp>
        </p:grpSp>
        <p:sp>
          <p:nvSpPr>
            <p:cNvPr id="141" name="角丸四角形 140"/>
            <p:cNvSpPr/>
            <p:nvPr/>
          </p:nvSpPr>
          <p:spPr bwMode="auto">
            <a:xfrm>
              <a:off x="3779912" y="4797152"/>
              <a:ext cx="1584176" cy="792087"/>
            </a:xfrm>
            <a:prstGeom prst="roundRect">
              <a:avLst/>
            </a:prstGeom>
            <a:pattFill prst="dkVert">
              <a:fgClr>
                <a:srgbClr val="00B0F0"/>
              </a:fgClr>
              <a:bgClr>
                <a:srgbClr val="FFFFFF"/>
              </a:bgClr>
            </a:patt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</a:endParaRPr>
            </a:p>
          </p:txBody>
        </p:sp>
        <p:sp>
          <p:nvSpPr>
            <p:cNvPr id="142" name="フリーフォーム 141"/>
            <p:cNvSpPr/>
            <p:nvPr/>
          </p:nvSpPr>
          <p:spPr bwMode="auto">
            <a:xfrm>
              <a:off x="2006600" y="4560888"/>
              <a:ext cx="1912938" cy="1476375"/>
            </a:xfrm>
            <a:custGeom>
              <a:avLst/>
              <a:gdLst>
                <a:gd name="connsiteX0" fmla="*/ 0 w 1912759"/>
                <a:gd name="connsiteY0" fmla="*/ 0 h 2173185"/>
                <a:gd name="connsiteX1" fmla="*/ 1911927 w 1912759"/>
                <a:gd name="connsiteY1" fmla="*/ 890650 h 2173185"/>
                <a:gd name="connsiteX2" fmla="*/ 190005 w 1912759"/>
                <a:gd name="connsiteY2" fmla="*/ 2173185 h 21731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12759" h="2173185">
                  <a:moveTo>
                    <a:pt x="0" y="0"/>
                  </a:moveTo>
                  <a:cubicBezTo>
                    <a:pt x="940130" y="264226"/>
                    <a:pt x="1880260" y="528453"/>
                    <a:pt x="1911927" y="890650"/>
                  </a:cubicBezTo>
                  <a:cubicBezTo>
                    <a:pt x="1943595" y="1252848"/>
                    <a:pt x="1066800" y="1713016"/>
                    <a:pt x="190005" y="2173185"/>
                  </a:cubicBezTo>
                </a:path>
              </a:pathLst>
            </a:custGeom>
            <a:noFill/>
            <a:ln w="9525" cap="flat" cmpd="sng" algn="ctr">
              <a:solidFill>
                <a:srgbClr val="000000"/>
              </a:solidFill>
              <a:prstDash val="solid"/>
              <a:headEnd type="none" w="med" len="med"/>
              <a:tailEnd type="triangle" w="med" len="me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endParaRPr>
            </a:p>
          </p:txBody>
        </p:sp>
        <p:sp>
          <p:nvSpPr>
            <p:cNvPr id="143" name="フリーフォーム 142"/>
            <p:cNvSpPr/>
            <p:nvPr/>
          </p:nvSpPr>
          <p:spPr bwMode="auto">
            <a:xfrm>
              <a:off x="2671763" y="4552950"/>
              <a:ext cx="1423987" cy="1460500"/>
            </a:xfrm>
            <a:custGeom>
              <a:avLst/>
              <a:gdLst>
                <a:gd name="connsiteX0" fmla="*/ 0 w 1379629"/>
                <a:gd name="connsiteY0" fmla="*/ 0 h 2149434"/>
                <a:gd name="connsiteX1" fmla="*/ 1377538 w 1379629"/>
                <a:gd name="connsiteY1" fmla="*/ 914400 h 2149434"/>
                <a:gd name="connsiteX2" fmla="*/ 249382 w 1379629"/>
                <a:gd name="connsiteY2" fmla="*/ 2149434 h 21494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379629" h="2149434">
                  <a:moveTo>
                    <a:pt x="0" y="0"/>
                  </a:moveTo>
                  <a:cubicBezTo>
                    <a:pt x="667987" y="278080"/>
                    <a:pt x="1335974" y="556161"/>
                    <a:pt x="1377538" y="914400"/>
                  </a:cubicBezTo>
                  <a:cubicBezTo>
                    <a:pt x="1419102" y="1272639"/>
                    <a:pt x="834242" y="1711036"/>
                    <a:pt x="249382" y="2149434"/>
                  </a:cubicBezTo>
                </a:path>
              </a:pathLst>
            </a:custGeom>
            <a:noFill/>
            <a:ln w="9525" cap="flat" cmpd="sng" algn="ctr">
              <a:solidFill>
                <a:srgbClr val="000000"/>
              </a:solidFill>
              <a:prstDash val="solid"/>
              <a:headEnd type="none" w="med" len="med"/>
              <a:tailEnd type="triangle" w="med" len="me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endParaRPr>
            </a:p>
          </p:txBody>
        </p:sp>
        <p:sp>
          <p:nvSpPr>
            <p:cNvPr id="144" name="フリーフォーム 143"/>
            <p:cNvSpPr/>
            <p:nvPr/>
          </p:nvSpPr>
          <p:spPr bwMode="auto">
            <a:xfrm>
              <a:off x="3443288" y="4552950"/>
              <a:ext cx="847725" cy="1450975"/>
            </a:xfrm>
            <a:custGeom>
              <a:avLst/>
              <a:gdLst>
                <a:gd name="connsiteX0" fmla="*/ 0 w 749902"/>
                <a:gd name="connsiteY0" fmla="*/ 0 h 2137558"/>
                <a:gd name="connsiteX1" fmla="*/ 748146 w 749902"/>
                <a:gd name="connsiteY1" fmla="*/ 938151 h 2137558"/>
                <a:gd name="connsiteX2" fmla="*/ 166255 w 749902"/>
                <a:gd name="connsiteY2" fmla="*/ 2137558 h 21375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49902" h="2137558">
                  <a:moveTo>
                    <a:pt x="0" y="0"/>
                  </a:moveTo>
                  <a:cubicBezTo>
                    <a:pt x="360218" y="290945"/>
                    <a:pt x="720437" y="581891"/>
                    <a:pt x="748146" y="938151"/>
                  </a:cubicBezTo>
                  <a:cubicBezTo>
                    <a:pt x="775855" y="1294411"/>
                    <a:pt x="471055" y="1715984"/>
                    <a:pt x="166255" y="2137558"/>
                  </a:cubicBezTo>
                </a:path>
              </a:pathLst>
            </a:custGeom>
            <a:noFill/>
            <a:ln w="9525" cap="flat" cmpd="sng" algn="ctr">
              <a:solidFill>
                <a:srgbClr val="000000"/>
              </a:solidFill>
              <a:prstDash val="solid"/>
              <a:headEnd type="none" w="med" len="med"/>
              <a:tailEnd type="triangle" w="med" len="me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endParaRPr>
            </a:p>
          </p:txBody>
        </p:sp>
        <p:sp>
          <p:nvSpPr>
            <p:cNvPr id="145" name="フリーフォーム 144"/>
            <p:cNvSpPr/>
            <p:nvPr/>
          </p:nvSpPr>
          <p:spPr bwMode="auto">
            <a:xfrm>
              <a:off x="4179888" y="4545013"/>
              <a:ext cx="277812" cy="1435100"/>
            </a:xfrm>
            <a:custGeom>
              <a:avLst/>
              <a:gdLst>
                <a:gd name="connsiteX0" fmla="*/ 0 w 238576"/>
                <a:gd name="connsiteY0" fmla="*/ 0 h 2113807"/>
                <a:gd name="connsiteX1" fmla="*/ 237507 w 238576"/>
                <a:gd name="connsiteY1" fmla="*/ 950026 h 2113807"/>
                <a:gd name="connsiteX2" fmla="*/ 71252 w 238576"/>
                <a:gd name="connsiteY2" fmla="*/ 2113807 h 2113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38576" h="2113807">
                  <a:moveTo>
                    <a:pt x="0" y="0"/>
                  </a:moveTo>
                  <a:cubicBezTo>
                    <a:pt x="112816" y="298862"/>
                    <a:pt x="225632" y="597725"/>
                    <a:pt x="237507" y="950026"/>
                  </a:cubicBezTo>
                  <a:cubicBezTo>
                    <a:pt x="249382" y="1302327"/>
                    <a:pt x="160317" y="1708067"/>
                    <a:pt x="71252" y="2113807"/>
                  </a:cubicBezTo>
                </a:path>
              </a:pathLst>
            </a:custGeom>
            <a:noFill/>
            <a:ln w="9525" cap="flat" cmpd="sng" algn="ctr">
              <a:solidFill>
                <a:srgbClr val="000000"/>
              </a:solidFill>
              <a:prstDash val="solid"/>
              <a:headEnd type="none" w="med" len="med"/>
              <a:tailEnd type="triangle" w="med" len="me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endParaRPr>
            </a:p>
          </p:txBody>
        </p:sp>
        <p:sp>
          <p:nvSpPr>
            <p:cNvPr id="146" name="フリーフォーム 145"/>
            <p:cNvSpPr/>
            <p:nvPr/>
          </p:nvSpPr>
          <p:spPr bwMode="auto">
            <a:xfrm flipH="1">
              <a:off x="4629150" y="4568825"/>
              <a:ext cx="290513" cy="1435100"/>
            </a:xfrm>
            <a:custGeom>
              <a:avLst/>
              <a:gdLst>
                <a:gd name="connsiteX0" fmla="*/ 0 w 238576"/>
                <a:gd name="connsiteY0" fmla="*/ 0 h 2113807"/>
                <a:gd name="connsiteX1" fmla="*/ 237507 w 238576"/>
                <a:gd name="connsiteY1" fmla="*/ 950026 h 2113807"/>
                <a:gd name="connsiteX2" fmla="*/ 71252 w 238576"/>
                <a:gd name="connsiteY2" fmla="*/ 2113807 h 2113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38576" h="2113807">
                  <a:moveTo>
                    <a:pt x="0" y="0"/>
                  </a:moveTo>
                  <a:cubicBezTo>
                    <a:pt x="112816" y="298862"/>
                    <a:pt x="225632" y="597725"/>
                    <a:pt x="237507" y="950026"/>
                  </a:cubicBezTo>
                  <a:cubicBezTo>
                    <a:pt x="249382" y="1302327"/>
                    <a:pt x="160317" y="1708067"/>
                    <a:pt x="71252" y="2113807"/>
                  </a:cubicBezTo>
                </a:path>
              </a:pathLst>
            </a:custGeom>
            <a:noFill/>
            <a:ln w="9525" cap="flat" cmpd="sng" algn="ctr">
              <a:solidFill>
                <a:srgbClr val="000000"/>
              </a:solidFill>
              <a:prstDash val="solid"/>
              <a:headEnd type="none" w="med" len="med"/>
              <a:tailEnd type="triangle" w="med" len="me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endParaRPr>
            </a:p>
          </p:txBody>
        </p:sp>
        <p:sp>
          <p:nvSpPr>
            <p:cNvPr id="147" name="フリーフォーム 146"/>
            <p:cNvSpPr/>
            <p:nvPr/>
          </p:nvSpPr>
          <p:spPr bwMode="auto">
            <a:xfrm flipH="1">
              <a:off x="4849813" y="4551363"/>
              <a:ext cx="846137" cy="1452562"/>
            </a:xfrm>
            <a:custGeom>
              <a:avLst/>
              <a:gdLst>
                <a:gd name="connsiteX0" fmla="*/ 0 w 749902"/>
                <a:gd name="connsiteY0" fmla="*/ 0 h 2137558"/>
                <a:gd name="connsiteX1" fmla="*/ 748146 w 749902"/>
                <a:gd name="connsiteY1" fmla="*/ 938151 h 2137558"/>
                <a:gd name="connsiteX2" fmla="*/ 166255 w 749902"/>
                <a:gd name="connsiteY2" fmla="*/ 2137558 h 21375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49902" h="2137558">
                  <a:moveTo>
                    <a:pt x="0" y="0"/>
                  </a:moveTo>
                  <a:cubicBezTo>
                    <a:pt x="360218" y="290945"/>
                    <a:pt x="720437" y="581891"/>
                    <a:pt x="748146" y="938151"/>
                  </a:cubicBezTo>
                  <a:cubicBezTo>
                    <a:pt x="775855" y="1294411"/>
                    <a:pt x="471055" y="1715984"/>
                    <a:pt x="166255" y="2137558"/>
                  </a:cubicBezTo>
                </a:path>
              </a:pathLst>
            </a:custGeom>
            <a:noFill/>
            <a:ln w="9525" cap="flat" cmpd="sng" algn="ctr">
              <a:solidFill>
                <a:srgbClr val="000000"/>
              </a:solidFill>
              <a:prstDash val="solid"/>
              <a:headEnd type="none" w="med" len="med"/>
              <a:tailEnd type="triangle" w="med" len="me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endParaRPr>
            </a:p>
          </p:txBody>
        </p:sp>
        <p:sp>
          <p:nvSpPr>
            <p:cNvPr id="148" name="フリーフォーム 147"/>
            <p:cNvSpPr/>
            <p:nvPr/>
          </p:nvSpPr>
          <p:spPr bwMode="auto">
            <a:xfrm flipH="1">
              <a:off x="5043488" y="4576763"/>
              <a:ext cx="1423987" cy="1460500"/>
            </a:xfrm>
            <a:custGeom>
              <a:avLst/>
              <a:gdLst>
                <a:gd name="connsiteX0" fmla="*/ 0 w 1379629"/>
                <a:gd name="connsiteY0" fmla="*/ 0 h 2149434"/>
                <a:gd name="connsiteX1" fmla="*/ 1377538 w 1379629"/>
                <a:gd name="connsiteY1" fmla="*/ 914400 h 2149434"/>
                <a:gd name="connsiteX2" fmla="*/ 249382 w 1379629"/>
                <a:gd name="connsiteY2" fmla="*/ 2149434 h 21494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379629" h="2149434">
                  <a:moveTo>
                    <a:pt x="0" y="0"/>
                  </a:moveTo>
                  <a:cubicBezTo>
                    <a:pt x="667987" y="278080"/>
                    <a:pt x="1335974" y="556161"/>
                    <a:pt x="1377538" y="914400"/>
                  </a:cubicBezTo>
                  <a:cubicBezTo>
                    <a:pt x="1419102" y="1272639"/>
                    <a:pt x="834242" y="1711036"/>
                    <a:pt x="249382" y="2149434"/>
                  </a:cubicBezTo>
                </a:path>
              </a:pathLst>
            </a:custGeom>
            <a:noFill/>
            <a:ln w="9525" cap="flat" cmpd="sng" algn="ctr">
              <a:solidFill>
                <a:srgbClr val="000000"/>
              </a:solidFill>
              <a:prstDash val="solid"/>
              <a:headEnd type="none" w="med" len="med"/>
              <a:tailEnd type="triangle" w="med" len="me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endParaRPr>
            </a:p>
          </p:txBody>
        </p:sp>
        <p:sp>
          <p:nvSpPr>
            <p:cNvPr id="149" name="フリーフォーム 148"/>
            <p:cNvSpPr/>
            <p:nvPr/>
          </p:nvSpPr>
          <p:spPr bwMode="auto">
            <a:xfrm flipH="1">
              <a:off x="5229225" y="4568825"/>
              <a:ext cx="1912938" cy="1476375"/>
            </a:xfrm>
            <a:custGeom>
              <a:avLst/>
              <a:gdLst>
                <a:gd name="connsiteX0" fmla="*/ 0 w 1912759"/>
                <a:gd name="connsiteY0" fmla="*/ 0 h 2173185"/>
                <a:gd name="connsiteX1" fmla="*/ 1911927 w 1912759"/>
                <a:gd name="connsiteY1" fmla="*/ 890650 h 2173185"/>
                <a:gd name="connsiteX2" fmla="*/ 190005 w 1912759"/>
                <a:gd name="connsiteY2" fmla="*/ 2173185 h 21731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12759" h="2173185">
                  <a:moveTo>
                    <a:pt x="0" y="0"/>
                  </a:moveTo>
                  <a:cubicBezTo>
                    <a:pt x="940130" y="264226"/>
                    <a:pt x="1880260" y="528453"/>
                    <a:pt x="1911927" y="890650"/>
                  </a:cubicBezTo>
                  <a:cubicBezTo>
                    <a:pt x="1943595" y="1252848"/>
                    <a:pt x="1066800" y="1713016"/>
                    <a:pt x="190005" y="2173185"/>
                  </a:cubicBezTo>
                </a:path>
              </a:pathLst>
            </a:custGeom>
            <a:noFill/>
            <a:ln w="9525" cap="flat" cmpd="sng" algn="ctr">
              <a:solidFill>
                <a:srgbClr val="000000"/>
              </a:solidFill>
              <a:prstDash val="solid"/>
              <a:headEnd type="none" w="med" len="med"/>
              <a:tailEnd type="triangle" w="med" len="me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endParaRPr>
            </a:p>
          </p:txBody>
        </p:sp>
        <p:sp>
          <p:nvSpPr>
            <p:cNvPr id="150" name="Text Box 38"/>
            <p:cNvSpPr txBox="1">
              <a:spLocks noChangeArrowheads="1"/>
            </p:cNvSpPr>
            <p:nvPr/>
          </p:nvSpPr>
          <p:spPr bwMode="auto">
            <a:xfrm>
              <a:off x="1547664" y="4869160"/>
              <a:ext cx="2095500" cy="646113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Auto-stereoscopic 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3D display</a:t>
              </a: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cxnSp>
          <p:nvCxnSpPr>
            <p:cNvPr id="151" name="直線矢印コネクタ 123"/>
            <p:cNvCxnSpPr>
              <a:cxnSpLocks noChangeShapeType="1"/>
            </p:cNvCxnSpPr>
            <p:nvPr/>
          </p:nvCxnSpPr>
          <p:spPr bwMode="auto">
            <a:xfrm>
              <a:off x="2039688" y="6626457"/>
              <a:ext cx="5101880" cy="0"/>
            </a:xfrm>
            <a:prstGeom prst="straightConnector1">
              <a:avLst/>
            </a:prstGeom>
            <a:noFill/>
            <a:ln w="9525" algn="ctr">
              <a:solidFill>
                <a:srgbClr val="000000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52" name="テキスト ボックス 151"/>
            <p:cNvSpPr txBox="1"/>
            <p:nvPr/>
          </p:nvSpPr>
          <p:spPr bwMode="auto">
            <a:xfrm>
              <a:off x="2716213" y="6443663"/>
              <a:ext cx="3938587" cy="338137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6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View changes depending on eye position</a:t>
              </a:r>
              <a:endParaRPr kumimoji="0" lang="ja-JP" alt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53" name="弦 152"/>
            <p:cNvSpPr/>
            <p:nvPr/>
          </p:nvSpPr>
          <p:spPr bwMode="auto">
            <a:xfrm rot="17607028">
              <a:off x="6861968" y="4863307"/>
              <a:ext cx="360363" cy="381000"/>
            </a:xfrm>
            <a:prstGeom prst="chord">
              <a:avLst/>
            </a:prstGeom>
            <a:solidFill>
              <a:srgbClr val="DAEDEF"/>
            </a:solidFill>
            <a:ln w="12700" cap="flat" cmpd="sng" algn="ctr">
              <a:solidFill>
                <a:srgbClr val="BBE0E3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</a:endParaRPr>
            </a:p>
          </p:txBody>
        </p:sp>
        <p:cxnSp>
          <p:nvCxnSpPr>
            <p:cNvPr id="154" name="直線矢印コネクタ 126"/>
            <p:cNvCxnSpPr>
              <a:cxnSpLocks noChangeShapeType="1"/>
            </p:cNvCxnSpPr>
            <p:nvPr/>
          </p:nvCxnSpPr>
          <p:spPr bwMode="auto">
            <a:xfrm flipH="1">
              <a:off x="7042187" y="4818506"/>
              <a:ext cx="4224" cy="1011641"/>
            </a:xfrm>
            <a:prstGeom prst="straightConnector1">
              <a:avLst/>
            </a:prstGeom>
            <a:noFill/>
            <a:ln w="9525" algn="ctr">
              <a:solidFill>
                <a:srgbClr val="FFC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55" name="直線矢印コネクタ 127"/>
            <p:cNvCxnSpPr>
              <a:cxnSpLocks noChangeShapeType="1"/>
            </p:cNvCxnSpPr>
            <p:nvPr/>
          </p:nvCxnSpPr>
          <p:spPr bwMode="auto">
            <a:xfrm flipH="1">
              <a:off x="6710908" y="4811808"/>
              <a:ext cx="477315" cy="965041"/>
            </a:xfrm>
            <a:prstGeom prst="straightConnector1">
              <a:avLst/>
            </a:prstGeom>
            <a:noFill/>
            <a:ln w="9525" algn="ctr">
              <a:solidFill>
                <a:srgbClr val="7030A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56" name="直線矢印コネクタ 128"/>
            <p:cNvCxnSpPr>
              <a:cxnSpLocks noChangeShapeType="1"/>
            </p:cNvCxnSpPr>
            <p:nvPr/>
          </p:nvCxnSpPr>
          <p:spPr bwMode="auto">
            <a:xfrm>
              <a:off x="6904460" y="4811808"/>
              <a:ext cx="477315" cy="965041"/>
            </a:xfrm>
            <a:prstGeom prst="straightConnector1">
              <a:avLst/>
            </a:prstGeom>
            <a:noFill/>
            <a:ln w="9525" algn="ctr">
              <a:solidFill>
                <a:srgbClr val="00E4A8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57" name="弦 156"/>
            <p:cNvSpPr/>
            <p:nvPr/>
          </p:nvSpPr>
          <p:spPr bwMode="auto">
            <a:xfrm rot="17607028">
              <a:off x="7245350" y="4862513"/>
              <a:ext cx="360363" cy="382587"/>
            </a:xfrm>
            <a:prstGeom prst="chord">
              <a:avLst/>
            </a:prstGeom>
            <a:solidFill>
              <a:srgbClr val="DAEDEF"/>
            </a:solidFill>
            <a:ln w="12700" cap="flat" cmpd="sng" algn="ctr">
              <a:solidFill>
                <a:srgbClr val="BBE0E3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</a:endParaRPr>
            </a:p>
          </p:txBody>
        </p:sp>
        <p:sp>
          <p:nvSpPr>
            <p:cNvPr id="158" name="弦 157"/>
            <p:cNvSpPr/>
            <p:nvPr/>
          </p:nvSpPr>
          <p:spPr bwMode="auto">
            <a:xfrm rot="17607028">
              <a:off x="6480175" y="4862513"/>
              <a:ext cx="360363" cy="382587"/>
            </a:xfrm>
            <a:prstGeom prst="chord">
              <a:avLst/>
            </a:prstGeom>
            <a:solidFill>
              <a:srgbClr val="DAEDEF"/>
            </a:solidFill>
            <a:ln w="12700" cap="flat" cmpd="sng" algn="ctr">
              <a:solidFill>
                <a:srgbClr val="BBE0E3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</a:endParaRPr>
            </a:p>
          </p:txBody>
        </p:sp>
        <p:cxnSp>
          <p:nvCxnSpPr>
            <p:cNvPr id="159" name="直線矢印コネクタ 131"/>
            <p:cNvCxnSpPr>
              <a:cxnSpLocks noChangeShapeType="1"/>
            </p:cNvCxnSpPr>
            <p:nvPr/>
          </p:nvCxnSpPr>
          <p:spPr bwMode="auto">
            <a:xfrm>
              <a:off x="7426429" y="4815908"/>
              <a:ext cx="0" cy="1013321"/>
            </a:xfrm>
            <a:prstGeom prst="straightConnector1">
              <a:avLst/>
            </a:prstGeom>
            <a:noFill/>
            <a:ln w="9525" algn="ctr">
              <a:solidFill>
                <a:srgbClr val="FFC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60" name="直線矢印コネクタ 132"/>
            <p:cNvCxnSpPr>
              <a:cxnSpLocks noChangeShapeType="1"/>
            </p:cNvCxnSpPr>
            <p:nvPr/>
          </p:nvCxnSpPr>
          <p:spPr bwMode="auto">
            <a:xfrm flipH="1">
              <a:off x="7095150" y="4815908"/>
              <a:ext cx="477315" cy="965041"/>
            </a:xfrm>
            <a:prstGeom prst="straightConnector1">
              <a:avLst/>
            </a:prstGeom>
            <a:noFill/>
            <a:ln w="9525" algn="ctr">
              <a:solidFill>
                <a:srgbClr val="7030A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61" name="直線矢印コネクタ 133"/>
            <p:cNvCxnSpPr>
              <a:cxnSpLocks noChangeShapeType="1"/>
            </p:cNvCxnSpPr>
            <p:nvPr/>
          </p:nvCxnSpPr>
          <p:spPr bwMode="auto">
            <a:xfrm>
              <a:off x="7288703" y="4815908"/>
              <a:ext cx="477315" cy="965041"/>
            </a:xfrm>
            <a:prstGeom prst="straightConnector1">
              <a:avLst/>
            </a:prstGeom>
            <a:noFill/>
            <a:ln w="9525" algn="ctr">
              <a:solidFill>
                <a:srgbClr val="00E4A8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62" name="直線矢印コネクタ 134"/>
            <p:cNvCxnSpPr>
              <a:cxnSpLocks noChangeShapeType="1"/>
            </p:cNvCxnSpPr>
            <p:nvPr/>
          </p:nvCxnSpPr>
          <p:spPr bwMode="auto">
            <a:xfrm>
              <a:off x="6660007" y="4824335"/>
              <a:ext cx="0" cy="1013321"/>
            </a:xfrm>
            <a:prstGeom prst="straightConnector1">
              <a:avLst/>
            </a:prstGeom>
            <a:noFill/>
            <a:ln w="9525" algn="ctr">
              <a:solidFill>
                <a:srgbClr val="FFC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63" name="直線矢印コネクタ 135"/>
            <p:cNvCxnSpPr>
              <a:cxnSpLocks noChangeShapeType="1"/>
            </p:cNvCxnSpPr>
            <p:nvPr/>
          </p:nvCxnSpPr>
          <p:spPr bwMode="auto">
            <a:xfrm flipH="1">
              <a:off x="6328728" y="4824335"/>
              <a:ext cx="477315" cy="965041"/>
            </a:xfrm>
            <a:prstGeom prst="straightConnector1">
              <a:avLst/>
            </a:prstGeom>
            <a:noFill/>
            <a:ln w="9525" algn="ctr">
              <a:solidFill>
                <a:srgbClr val="7030A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64" name="直線矢印コネクタ 136"/>
            <p:cNvCxnSpPr>
              <a:cxnSpLocks noChangeShapeType="1"/>
            </p:cNvCxnSpPr>
            <p:nvPr/>
          </p:nvCxnSpPr>
          <p:spPr bwMode="auto">
            <a:xfrm>
              <a:off x="6522281" y="4824335"/>
              <a:ext cx="477315" cy="965041"/>
            </a:xfrm>
            <a:prstGeom prst="straightConnector1">
              <a:avLst/>
            </a:prstGeom>
            <a:noFill/>
            <a:ln w="9525" algn="ctr">
              <a:solidFill>
                <a:srgbClr val="00E4A8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65" name="正方形/長方形 164"/>
            <p:cNvSpPr/>
            <p:nvPr/>
          </p:nvSpPr>
          <p:spPr bwMode="auto">
            <a:xfrm>
              <a:off x="6599238" y="4751388"/>
              <a:ext cx="131762" cy="60325"/>
            </a:xfrm>
            <a:prstGeom prst="rect">
              <a:avLst/>
            </a:prstGeom>
            <a:solidFill>
              <a:srgbClr val="FFC000"/>
            </a:solidFill>
            <a:ln w="12700" cap="flat" cmpd="sng" algn="ctr">
              <a:solidFill>
                <a:srgbClr val="BBE0E3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</a:endParaRPr>
            </a:p>
          </p:txBody>
        </p:sp>
        <p:sp>
          <p:nvSpPr>
            <p:cNvPr id="166" name="正方形/長方形 165"/>
            <p:cNvSpPr/>
            <p:nvPr/>
          </p:nvSpPr>
          <p:spPr bwMode="auto">
            <a:xfrm>
              <a:off x="6853238" y="4752975"/>
              <a:ext cx="130175" cy="60325"/>
            </a:xfrm>
            <a:prstGeom prst="rect">
              <a:avLst/>
            </a:prstGeom>
            <a:solidFill>
              <a:srgbClr val="00E4A8"/>
            </a:solidFill>
            <a:ln w="12700" cap="flat" cmpd="sng" algn="ctr">
              <a:solidFill>
                <a:srgbClr val="BBE0E3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</a:endParaRPr>
            </a:p>
          </p:txBody>
        </p:sp>
        <p:sp>
          <p:nvSpPr>
            <p:cNvPr id="167" name="正方形/長方形 166"/>
            <p:cNvSpPr/>
            <p:nvPr/>
          </p:nvSpPr>
          <p:spPr bwMode="auto">
            <a:xfrm>
              <a:off x="7107238" y="4751388"/>
              <a:ext cx="131762" cy="60325"/>
            </a:xfrm>
            <a:prstGeom prst="rect">
              <a:avLst/>
            </a:prstGeom>
            <a:solidFill>
              <a:srgbClr val="7030A0"/>
            </a:solidFill>
            <a:ln w="12700" cap="flat" cmpd="sng" algn="ctr">
              <a:solidFill>
                <a:srgbClr val="BBE0E3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</a:endParaRPr>
            </a:p>
          </p:txBody>
        </p:sp>
        <p:sp>
          <p:nvSpPr>
            <p:cNvPr id="168" name="正方形/長方形 167"/>
            <p:cNvSpPr/>
            <p:nvPr/>
          </p:nvSpPr>
          <p:spPr bwMode="auto">
            <a:xfrm>
              <a:off x="7359650" y="4752975"/>
              <a:ext cx="131763" cy="60325"/>
            </a:xfrm>
            <a:prstGeom prst="rect">
              <a:avLst/>
            </a:prstGeom>
            <a:solidFill>
              <a:srgbClr val="FFC000"/>
            </a:solidFill>
            <a:ln w="12700" cap="flat" cmpd="sng" algn="ctr">
              <a:solidFill>
                <a:srgbClr val="BBE0E3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</a:endParaRPr>
            </a:p>
          </p:txBody>
        </p:sp>
        <p:sp>
          <p:nvSpPr>
            <p:cNvPr id="169" name="正方形/長方形 168"/>
            <p:cNvSpPr/>
            <p:nvPr/>
          </p:nvSpPr>
          <p:spPr bwMode="auto">
            <a:xfrm>
              <a:off x="6329363" y="4752975"/>
              <a:ext cx="131762" cy="60325"/>
            </a:xfrm>
            <a:prstGeom prst="rect">
              <a:avLst/>
            </a:prstGeom>
            <a:noFill/>
            <a:ln w="12700" cap="flat" cmpd="sng" algn="ctr">
              <a:solidFill>
                <a:srgbClr val="BBE0E3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</a:endParaRPr>
            </a:p>
          </p:txBody>
        </p:sp>
        <p:sp>
          <p:nvSpPr>
            <p:cNvPr id="170" name="正方形/長方形 169"/>
            <p:cNvSpPr/>
            <p:nvPr/>
          </p:nvSpPr>
          <p:spPr bwMode="auto">
            <a:xfrm>
              <a:off x="7632700" y="4754563"/>
              <a:ext cx="131763" cy="60325"/>
            </a:xfrm>
            <a:prstGeom prst="rect">
              <a:avLst/>
            </a:prstGeom>
            <a:solidFill>
              <a:srgbClr val="00E4A8"/>
            </a:solidFill>
            <a:ln w="12700" cap="flat" cmpd="sng" algn="ctr">
              <a:solidFill>
                <a:srgbClr val="BBE0E3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</a:endParaRPr>
            </a:p>
          </p:txBody>
        </p:sp>
        <p:sp>
          <p:nvSpPr>
            <p:cNvPr id="171" name="正方形/長方形 170"/>
            <p:cNvSpPr/>
            <p:nvPr/>
          </p:nvSpPr>
          <p:spPr bwMode="auto">
            <a:xfrm>
              <a:off x="6467475" y="4754563"/>
              <a:ext cx="131763" cy="60325"/>
            </a:xfrm>
            <a:prstGeom prst="rect">
              <a:avLst/>
            </a:prstGeom>
            <a:solidFill>
              <a:srgbClr val="00E4A8"/>
            </a:solidFill>
            <a:ln w="12700" cap="flat" cmpd="sng" algn="ctr">
              <a:solidFill>
                <a:srgbClr val="BBE0E3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</a:endParaRPr>
            </a:p>
          </p:txBody>
        </p:sp>
        <p:sp>
          <p:nvSpPr>
            <p:cNvPr id="172" name="正方形/長方形 171"/>
            <p:cNvSpPr/>
            <p:nvPr/>
          </p:nvSpPr>
          <p:spPr bwMode="auto">
            <a:xfrm>
              <a:off x="6731000" y="4751388"/>
              <a:ext cx="131763" cy="60325"/>
            </a:xfrm>
            <a:prstGeom prst="rect">
              <a:avLst/>
            </a:prstGeom>
            <a:solidFill>
              <a:srgbClr val="7030A0"/>
            </a:solidFill>
            <a:ln w="12700" cap="flat" cmpd="sng" algn="ctr">
              <a:solidFill>
                <a:srgbClr val="BBE0E3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</a:endParaRPr>
            </a:p>
          </p:txBody>
        </p:sp>
        <p:sp>
          <p:nvSpPr>
            <p:cNvPr id="173" name="正方形/長方形 172"/>
            <p:cNvSpPr/>
            <p:nvPr/>
          </p:nvSpPr>
          <p:spPr bwMode="auto">
            <a:xfrm>
              <a:off x="6985000" y="4754563"/>
              <a:ext cx="131763" cy="60325"/>
            </a:xfrm>
            <a:prstGeom prst="rect">
              <a:avLst/>
            </a:prstGeom>
            <a:solidFill>
              <a:srgbClr val="FFC000"/>
            </a:solidFill>
            <a:ln w="12700" cap="flat" cmpd="sng" algn="ctr">
              <a:solidFill>
                <a:srgbClr val="BBE0E3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</a:endParaRPr>
            </a:p>
          </p:txBody>
        </p:sp>
        <p:sp>
          <p:nvSpPr>
            <p:cNvPr id="174" name="正方形/長方形 173"/>
            <p:cNvSpPr/>
            <p:nvPr/>
          </p:nvSpPr>
          <p:spPr bwMode="auto">
            <a:xfrm>
              <a:off x="7234238" y="4752975"/>
              <a:ext cx="131762" cy="60325"/>
            </a:xfrm>
            <a:prstGeom prst="rect">
              <a:avLst/>
            </a:prstGeom>
            <a:solidFill>
              <a:srgbClr val="00E4A8"/>
            </a:solidFill>
            <a:ln w="12700" cap="flat" cmpd="sng" algn="ctr">
              <a:solidFill>
                <a:srgbClr val="BBE0E3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</a:endParaRPr>
            </a:p>
          </p:txBody>
        </p:sp>
        <p:sp>
          <p:nvSpPr>
            <p:cNvPr id="175" name="正方形/長方形 174"/>
            <p:cNvSpPr/>
            <p:nvPr/>
          </p:nvSpPr>
          <p:spPr bwMode="auto">
            <a:xfrm>
              <a:off x="7502525" y="4754563"/>
              <a:ext cx="131763" cy="60325"/>
            </a:xfrm>
            <a:prstGeom prst="rect">
              <a:avLst/>
            </a:prstGeom>
            <a:solidFill>
              <a:srgbClr val="7030A0"/>
            </a:solidFill>
            <a:ln w="12700" cap="flat" cmpd="sng" algn="ctr">
              <a:solidFill>
                <a:srgbClr val="BBE0E3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</a:endParaRPr>
            </a:p>
          </p:txBody>
        </p:sp>
        <p:sp>
          <p:nvSpPr>
            <p:cNvPr id="176" name="テキスト ボックス 175"/>
            <p:cNvSpPr txBox="1"/>
            <p:nvPr/>
          </p:nvSpPr>
          <p:spPr bwMode="auto">
            <a:xfrm>
              <a:off x="7766050" y="4641850"/>
              <a:ext cx="658813" cy="368300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Pixel</a:t>
              </a: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77" name="テキスト ボックス 176"/>
            <p:cNvSpPr txBox="1"/>
            <p:nvPr/>
          </p:nvSpPr>
          <p:spPr bwMode="auto">
            <a:xfrm>
              <a:off x="7569200" y="4983163"/>
              <a:ext cx="1184275" cy="64611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Lenticular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 lens</a:t>
              </a: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78" name="テキスト ボックス 177"/>
            <p:cNvSpPr txBox="1"/>
            <p:nvPr/>
          </p:nvSpPr>
          <p:spPr bwMode="auto">
            <a:xfrm>
              <a:off x="6955730" y="2236788"/>
              <a:ext cx="1936750" cy="646112"/>
            </a:xfrm>
            <a:prstGeom prst="rect">
              <a:avLst/>
            </a:prstGeom>
            <a:solidFill>
              <a:srgbClr val="FFFFFF"/>
            </a:solidFill>
          </p:spPr>
          <p:txBody>
            <a:bodyPr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ISO/MPEG/MVC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test sequence</a:t>
              </a:r>
            </a:p>
          </p:txBody>
        </p:sp>
        <p:sp>
          <p:nvSpPr>
            <p:cNvPr id="179" name="円/楕円 178"/>
            <p:cNvSpPr/>
            <p:nvPr/>
          </p:nvSpPr>
          <p:spPr bwMode="auto">
            <a:xfrm>
              <a:off x="3933825" y="5819775"/>
              <a:ext cx="1314450" cy="633561"/>
            </a:xfrm>
            <a:prstGeom prst="ellipse">
              <a:avLst/>
            </a:prstGeom>
            <a:noFill/>
            <a:ln w="254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ahoma"/>
                <a:ea typeface="ＭＳ Ｐゴシック"/>
                <a:cs typeface="+mn-cs"/>
              </a:endParaRPr>
            </a:p>
          </p:txBody>
        </p:sp>
        <p:sp>
          <p:nvSpPr>
            <p:cNvPr id="180" name="二等辺三角形 179"/>
            <p:cNvSpPr/>
            <p:nvPr/>
          </p:nvSpPr>
          <p:spPr bwMode="auto">
            <a:xfrm>
              <a:off x="4476750" y="5676900"/>
              <a:ext cx="180975" cy="152400"/>
            </a:xfrm>
            <a:prstGeom prst="triangle">
              <a:avLst/>
            </a:prstGeom>
            <a:noFill/>
            <a:ln w="254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ahoma"/>
                <a:ea typeface="ＭＳ Ｐゴシック"/>
                <a:cs typeface="+mn-cs"/>
              </a:endParaRPr>
            </a:p>
          </p:txBody>
        </p:sp>
      </p:grpSp>
      <p:sp>
        <p:nvSpPr>
          <p:cNvPr id="9" name="テキスト ボックス 8"/>
          <p:cNvSpPr txBox="1"/>
          <p:nvPr/>
        </p:nvSpPr>
        <p:spPr>
          <a:xfrm rot="20190920">
            <a:off x="5133274" y="1534634"/>
            <a:ext cx="21339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FF0000"/>
                </a:solidFill>
              </a:rPr>
              <a:t>Forget something?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2869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スライド番号プレースホルダー 45"/>
          <p:cNvSpPr>
            <a:spLocks noGrp="1"/>
          </p:cNvSpPr>
          <p:nvPr>
            <p:ph type="sldNum" sz="quarter" idx="12"/>
          </p:nvPr>
        </p:nvSpPr>
        <p:spPr>
          <a:xfrm>
            <a:off x="8604448" y="6165304"/>
            <a:ext cx="379617" cy="365125"/>
          </a:xfrm>
        </p:spPr>
        <p:txBody>
          <a:bodyPr/>
          <a:lstStyle/>
          <a:p>
            <a:fld id="{4CE80A0E-6161-416B-BBE3-1C0EF7C0780A}" type="slidenum">
              <a:rPr lang="ja-JP" altLang="en-US" smtClean="0">
                <a:solidFill>
                  <a:srgbClr val="000000"/>
                </a:solidFill>
              </a:rPr>
              <a:pPr/>
              <a:t>3</a:t>
            </a:fld>
            <a:endParaRPr lang="ja-JP" altLang="en-US" dirty="0">
              <a:solidFill>
                <a:srgbClr val="000000"/>
              </a:solidFill>
            </a:endParaRPr>
          </a:p>
        </p:txBody>
      </p:sp>
      <p:sp>
        <p:nvSpPr>
          <p:cNvPr id="47" name="タイトル 1"/>
          <p:cNvSpPr txBox="1">
            <a:spLocks/>
          </p:cNvSpPr>
          <p:nvPr/>
        </p:nvSpPr>
        <p:spPr>
          <a:xfrm>
            <a:off x="395536" y="260649"/>
            <a:ext cx="7772400" cy="648072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kumimoji="1" sz="3600" kern="1200" cap="all" spc="-6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ja-JP" dirty="0" smtClean="0">
                <a:solidFill>
                  <a:srgbClr val="000000"/>
                </a:solidFill>
              </a:rPr>
              <a:t>Introduction</a:t>
            </a:r>
            <a:endParaRPr lang="ja-JP" altLang="en-US" dirty="0">
              <a:solidFill>
                <a:srgbClr val="000000"/>
              </a:solidFill>
            </a:endParaRPr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467544" y="908720"/>
            <a:ext cx="724653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000000"/>
                </a:solidFill>
              </a:rPr>
              <a:t>3DV coding: should pay attention not only  </a:t>
            </a:r>
            <a:r>
              <a:rPr lang="en-US" altLang="ja-JP" dirty="0">
                <a:solidFill>
                  <a:srgbClr val="000000"/>
                </a:solidFill>
              </a:rPr>
              <a:t>to </a:t>
            </a:r>
            <a:r>
              <a:rPr lang="en-US" altLang="ja-JP" dirty="0" smtClean="0"/>
              <a:t>auto-stereoscopic TVs, </a:t>
            </a:r>
          </a:p>
          <a:p>
            <a:r>
              <a:rPr lang="en-US" altLang="ja-JP" dirty="0">
                <a:solidFill>
                  <a:srgbClr val="0000CC"/>
                </a:solidFill>
              </a:rPr>
              <a:t>	</a:t>
            </a:r>
            <a:r>
              <a:rPr lang="en-US" altLang="ja-JP" dirty="0" smtClean="0">
                <a:solidFill>
                  <a:srgbClr val="0000CC"/>
                </a:solidFill>
              </a:rPr>
              <a:t>	but also FTVs and other emerging 3D Images.</a:t>
            </a:r>
          </a:p>
        </p:txBody>
      </p:sp>
      <p:pic>
        <p:nvPicPr>
          <p:cNvPr id="19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968" y="2492896"/>
            <a:ext cx="2422301" cy="13681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テキスト ボックス 1"/>
          <p:cNvSpPr txBox="1"/>
          <p:nvPr/>
        </p:nvSpPr>
        <p:spPr>
          <a:xfrm>
            <a:off x="767993" y="2132856"/>
            <a:ext cx="17193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Free Viewpoint</a:t>
            </a:r>
            <a:endParaRPr kumimoji="1" lang="ja-JP" altLang="en-US" dirty="0"/>
          </a:p>
        </p:txBody>
      </p:sp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2289" y="2492896"/>
            <a:ext cx="2253308" cy="13714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8" name="テキスト ボックス 197"/>
          <p:cNvSpPr txBox="1"/>
          <p:nvPr/>
        </p:nvSpPr>
        <p:spPr>
          <a:xfrm>
            <a:off x="3504297" y="2132856"/>
            <a:ext cx="2031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Light Field display</a:t>
            </a:r>
            <a:endParaRPr kumimoji="1" lang="ja-JP" altLang="en-US" dirty="0"/>
          </a:p>
        </p:txBody>
      </p:sp>
      <p:sp>
        <p:nvSpPr>
          <p:cNvPr id="4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199" name="テキスト ボックス 198"/>
          <p:cNvSpPr txBox="1"/>
          <p:nvPr/>
        </p:nvSpPr>
        <p:spPr>
          <a:xfrm>
            <a:off x="2123728" y="4293096"/>
            <a:ext cx="19159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Aerial 3D display</a:t>
            </a:r>
            <a:endParaRPr kumimoji="1" lang="ja-JP" altLang="en-US" dirty="0"/>
          </a:p>
        </p:txBody>
      </p:sp>
      <p:pic>
        <p:nvPicPr>
          <p:cNvPr id="7176" name="Picture 8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4653136"/>
            <a:ext cx="2195736" cy="13136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7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4653136"/>
            <a:ext cx="2160240" cy="1382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0" name="テキスト ボックス 199"/>
          <p:cNvSpPr txBox="1"/>
          <p:nvPr/>
        </p:nvSpPr>
        <p:spPr>
          <a:xfrm>
            <a:off x="5220072" y="4293096"/>
            <a:ext cx="13644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Holography</a:t>
            </a:r>
            <a:endParaRPr kumimoji="1" lang="ja-JP" altLang="en-US" dirty="0"/>
          </a:p>
        </p:txBody>
      </p:sp>
      <p:pic>
        <p:nvPicPr>
          <p:cNvPr id="7178" name="Picture 10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0905" y="2492896"/>
            <a:ext cx="1781904" cy="13681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2" name="テキスト ボックス 201"/>
          <p:cNvSpPr txBox="1"/>
          <p:nvPr/>
        </p:nvSpPr>
        <p:spPr>
          <a:xfrm>
            <a:off x="5880561" y="2132856"/>
            <a:ext cx="27238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Volume scanning display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907320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スライド番号プレースホルダー 45"/>
          <p:cNvSpPr>
            <a:spLocks noGrp="1"/>
          </p:cNvSpPr>
          <p:nvPr>
            <p:ph type="sldNum" sz="quarter" idx="12"/>
          </p:nvPr>
        </p:nvSpPr>
        <p:spPr>
          <a:xfrm>
            <a:off x="8604448" y="6165304"/>
            <a:ext cx="379617" cy="365125"/>
          </a:xfrm>
        </p:spPr>
        <p:txBody>
          <a:bodyPr/>
          <a:lstStyle/>
          <a:p>
            <a:fld id="{4CE80A0E-6161-416B-BBE3-1C0EF7C0780A}" type="slidenum">
              <a:rPr lang="ja-JP" altLang="en-US" smtClean="0">
                <a:solidFill>
                  <a:srgbClr val="000000"/>
                </a:solidFill>
              </a:rPr>
              <a:pPr/>
              <a:t>4</a:t>
            </a:fld>
            <a:endParaRPr lang="ja-JP" altLang="en-US" dirty="0">
              <a:solidFill>
                <a:srgbClr val="000000"/>
              </a:solidFill>
            </a:endParaRPr>
          </a:p>
        </p:txBody>
      </p:sp>
      <p:sp>
        <p:nvSpPr>
          <p:cNvPr id="47" name="タイトル 1"/>
          <p:cNvSpPr txBox="1">
            <a:spLocks/>
          </p:cNvSpPr>
          <p:nvPr/>
        </p:nvSpPr>
        <p:spPr>
          <a:xfrm>
            <a:off x="395536" y="260649"/>
            <a:ext cx="7772400" cy="648072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kumimoji="1" sz="3600" kern="1200" cap="all" spc="-6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ja-JP" dirty="0" smtClean="0">
                <a:solidFill>
                  <a:srgbClr val="000000"/>
                </a:solidFill>
              </a:rPr>
              <a:t>Free View-point TV (FTV)</a:t>
            </a:r>
            <a:endParaRPr lang="ja-JP" altLang="en-US" dirty="0">
              <a:solidFill>
                <a:srgbClr val="000000"/>
              </a:solidFill>
            </a:endParaRPr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323528" y="1052736"/>
            <a:ext cx="739176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000000"/>
                </a:solidFill>
              </a:rPr>
              <a:t>FTV enables:	</a:t>
            </a:r>
            <a:r>
              <a:rPr lang="en-US" altLang="ja-JP" dirty="0" smtClean="0">
                <a:solidFill>
                  <a:srgbClr val="0000CC"/>
                </a:solidFill>
              </a:rPr>
              <a:t>viewing point forward and backward, not only lateral.</a:t>
            </a:r>
          </a:p>
          <a:p>
            <a:r>
              <a:rPr lang="en-US" altLang="ja-JP" dirty="0">
                <a:solidFill>
                  <a:srgbClr val="000000"/>
                </a:solidFill>
              </a:rPr>
              <a:t>	</a:t>
            </a:r>
            <a:r>
              <a:rPr lang="en-US" altLang="ja-JP" dirty="0" smtClean="0">
                <a:solidFill>
                  <a:srgbClr val="000000"/>
                </a:solidFill>
              </a:rPr>
              <a:t>	</a:t>
            </a:r>
            <a:r>
              <a:rPr lang="en-US" altLang="ja-JP" dirty="0" smtClean="0">
                <a:solidFill>
                  <a:srgbClr val="0000CC"/>
                </a:solidFill>
              </a:rPr>
              <a:t>If depth maps are distorted, FTV will be corrupted. </a:t>
            </a:r>
            <a:endParaRPr lang="ja-JP" altLang="en-US" dirty="0">
              <a:solidFill>
                <a:srgbClr val="0000CC"/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242" y="3212976"/>
            <a:ext cx="4233506" cy="23911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3212976"/>
            <a:ext cx="3606320" cy="23911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テキスト ボックス 18"/>
          <p:cNvSpPr txBox="1"/>
          <p:nvPr/>
        </p:nvSpPr>
        <p:spPr>
          <a:xfrm>
            <a:off x="2051720" y="5805264"/>
            <a:ext cx="51348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Free viewpoint walk through from [2</a:t>
            </a:r>
            <a:r>
              <a:rPr lang="en-US" altLang="ja-JP" dirty="0"/>
              <a:t>] A. </a:t>
            </a:r>
            <a:r>
              <a:rPr lang="en-US" altLang="ja-JP" dirty="0" smtClean="0"/>
              <a:t>Ishikawa</a:t>
            </a:r>
            <a:endParaRPr kumimoji="1" lang="ja-JP" altLang="en-US" dirty="0"/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5148064" y="2852936"/>
            <a:ext cx="22279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Walk through image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65379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スライド番号プレースホルダー 45"/>
          <p:cNvSpPr>
            <a:spLocks noGrp="1"/>
          </p:cNvSpPr>
          <p:nvPr>
            <p:ph type="sldNum" sz="quarter" idx="12"/>
          </p:nvPr>
        </p:nvSpPr>
        <p:spPr>
          <a:xfrm>
            <a:off x="8604448" y="6165304"/>
            <a:ext cx="379617" cy="365125"/>
          </a:xfrm>
        </p:spPr>
        <p:txBody>
          <a:bodyPr/>
          <a:lstStyle/>
          <a:p>
            <a:fld id="{4CE80A0E-6161-416B-BBE3-1C0EF7C0780A}" type="slidenum">
              <a:rPr lang="ja-JP" altLang="en-US" smtClean="0">
                <a:solidFill>
                  <a:srgbClr val="000000"/>
                </a:solidFill>
              </a:rPr>
              <a:pPr/>
              <a:t>5</a:t>
            </a:fld>
            <a:endParaRPr lang="ja-JP" altLang="en-US" dirty="0">
              <a:solidFill>
                <a:srgbClr val="000000"/>
              </a:solidFill>
            </a:endParaRPr>
          </a:p>
        </p:txBody>
      </p:sp>
      <p:sp>
        <p:nvSpPr>
          <p:cNvPr id="47" name="タイトル 1"/>
          <p:cNvSpPr txBox="1">
            <a:spLocks/>
          </p:cNvSpPr>
          <p:nvPr/>
        </p:nvSpPr>
        <p:spPr>
          <a:xfrm>
            <a:off x="395536" y="260649"/>
            <a:ext cx="7772400" cy="648072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kumimoji="1" sz="3600" kern="1200" cap="all" spc="-6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ja-JP" dirty="0" smtClean="0">
                <a:solidFill>
                  <a:srgbClr val="000000"/>
                </a:solidFill>
              </a:rPr>
              <a:t>Light Field display</a:t>
            </a:r>
            <a:endParaRPr lang="ja-JP" altLang="en-US" dirty="0">
              <a:solidFill>
                <a:srgbClr val="000000"/>
              </a:solidFill>
            </a:endParaRPr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323528" y="1124744"/>
            <a:ext cx="7584127" cy="6186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000000"/>
                </a:solidFill>
              </a:rPr>
              <a:t>Light field display: </a:t>
            </a:r>
            <a:r>
              <a:rPr lang="en-US" altLang="ja-JP" dirty="0" smtClean="0">
                <a:solidFill>
                  <a:srgbClr val="0000CC"/>
                </a:solidFill>
              </a:rPr>
              <a:t>displays 3D object on a rotating screen.</a:t>
            </a:r>
          </a:p>
          <a:p>
            <a:pPr>
              <a:lnSpc>
                <a:spcPct val="90000"/>
              </a:lnSpc>
            </a:pPr>
            <a:r>
              <a:rPr lang="en-US" altLang="ja-JP" dirty="0" smtClean="0">
                <a:solidFill>
                  <a:srgbClr val="0000CC"/>
                </a:solidFill>
              </a:rPr>
              <a:t>		</a:t>
            </a:r>
            <a:r>
              <a:rPr lang="en-US" altLang="ja-JP" dirty="0">
                <a:solidFill>
                  <a:srgbClr val="0000CC"/>
                </a:solidFill>
              </a:rPr>
              <a:t>if depth maps are distorted, 3D object </a:t>
            </a:r>
            <a:r>
              <a:rPr lang="en-US" altLang="ja-JP" dirty="0" smtClean="0">
                <a:solidFill>
                  <a:srgbClr val="0000CC"/>
                </a:solidFill>
              </a:rPr>
              <a:t>will be </a:t>
            </a:r>
            <a:r>
              <a:rPr lang="en-US" altLang="ja-JP" dirty="0">
                <a:solidFill>
                  <a:srgbClr val="0000CC"/>
                </a:solidFill>
              </a:rPr>
              <a:t>distorted.</a:t>
            </a:r>
          </a:p>
        </p:txBody>
      </p:sp>
      <p:pic>
        <p:nvPicPr>
          <p:cNvPr id="10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3429000"/>
            <a:ext cx="2136329" cy="2136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pic>
        <p:nvPicPr>
          <p:cNvPr id="9217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3140968"/>
            <a:ext cx="4104456" cy="2498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テキスト ボックス 2"/>
          <p:cNvSpPr txBox="1"/>
          <p:nvPr/>
        </p:nvSpPr>
        <p:spPr>
          <a:xfrm flipH="1">
            <a:off x="1259632" y="3068960"/>
            <a:ext cx="17544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Rotating mirror</a:t>
            </a:r>
            <a:endParaRPr kumimoji="1" lang="ja-JP" altLang="en-US" dirty="0"/>
          </a:p>
        </p:txBody>
      </p:sp>
      <p:sp>
        <p:nvSpPr>
          <p:cNvPr id="102" name="テキスト ボックス 101"/>
          <p:cNvSpPr txBox="1"/>
          <p:nvPr/>
        </p:nvSpPr>
        <p:spPr>
          <a:xfrm flipH="1">
            <a:off x="4932040" y="2780928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3D image</a:t>
            </a:r>
            <a:endParaRPr kumimoji="1" lang="ja-JP" altLang="en-US" dirty="0"/>
          </a:p>
        </p:txBody>
      </p:sp>
      <p:sp>
        <p:nvSpPr>
          <p:cNvPr id="103" name="テキスト ボックス 102"/>
          <p:cNvSpPr txBox="1"/>
          <p:nvPr/>
        </p:nvSpPr>
        <p:spPr>
          <a:xfrm>
            <a:off x="3347864" y="5805264"/>
            <a:ext cx="24161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FTV from [3] </a:t>
            </a:r>
            <a:r>
              <a:rPr lang="en-US" altLang="ja-JP" dirty="0"/>
              <a:t>A. </a:t>
            </a:r>
            <a:r>
              <a:rPr lang="en-US" altLang="ja-JP" dirty="0" smtClean="0"/>
              <a:t>Jones</a:t>
            </a:r>
            <a:endParaRPr kumimoji="1" lang="ja-JP" altLang="en-US" dirty="0"/>
          </a:p>
        </p:txBody>
      </p:sp>
      <p:sp>
        <p:nvSpPr>
          <p:cNvPr id="4" name="正方形/長方形 3"/>
          <p:cNvSpPr/>
          <p:nvPr/>
        </p:nvSpPr>
        <p:spPr>
          <a:xfrm>
            <a:off x="1835696" y="2276872"/>
            <a:ext cx="432048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台形 4"/>
          <p:cNvSpPr/>
          <p:nvPr/>
        </p:nvSpPr>
        <p:spPr>
          <a:xfrm>
            <a:off x="1907704" y="2708920"/>
            <a:ext cx="288032" cy="216024"/>
          </a:xfrm>
          <a:prstGeom prst="trapezoi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4" name="テキスト ボックス 103"/>
          <p:cNvSpPr txBox="1"/>
          <p:nvPr/>
        </p:nvSpPr>
        <p:spPr>
          <a:xfrm flipH="1">
            <a:off x="1547664" y="1916832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projector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952351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スライド番号プレースホルダー 45"/>
          <p:cNvSpPr>
            <a:spLocks noGrp="1"/>
          </p:cNvSpPr>
          <p:nvPr>
            <p:ph type="sldNum" sz="quarter" idx="12"/>
          </p:nvPr>
        </p:nvSpPr>
        <p:spPr>
          <a:xfrm>
            <a:off x="8604448" y="6165304"/>
            <a:ext cx="379617" cy="365125"/>
          </a:xfrm>
        </p:spPr>
        <p:txBody>
          <a:bodyPr/>
          <a:lstStyle/>
          <a:p>
            <a:fld id="{4CE80A0E-6161-416B-BBE3-1C0EF7C0780A}" type="slidenum">
              <a:rPr lang="ja-JP" altLang="en-US" smtClean="0">
                <a:solidFill>
                  <a:srgbClr val="000000"/>
                </a:solidFill>
              </a:rPr>
              <a:pPr/>
              <a:t>6</a:t>
            </a:fld>
            <a:endParaRPr lang="ja-JP" altLang="en-US" dirty="0">
              <a:solidFill>
                <a:srgbClr val="000000"/>
              </a:solidFill>
            </a:endParaRPr>
          </a:p>
        </p:txBody>
      </p:sp>
      <p:sp>
        <p:nvSpPr>
          <p:cNvPr id="47" name="タイトル 1"/>
          <p:cNvSpPr txBox="1">
            <a:spLocks/>
          </p:cNvSpPr>
          <p:nvPr/>
        </p:nvSpPr>
        <p:spPr>
          <a:xfrm>
            <a:off x="395536" y="260649"/>
            <a:ext cx="7772400" cy="648072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kumimoji="1" sz="3600" kern="1200" cap="all" spc="-6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ja-JP" dirty="0" smtClean="0">
                <a:solidFill>
                  <a:srgbClr val="000000"/>
                </a:solidFill>
              </a:rPr>
              <a:t>Volume scanning display</a:t>
            </a:r>
            <a:endParaRPr lang="ja-JP" altLang="en-US" dirty="0">
              <a:solidFill>
                <a:srgbClr val="000000"/>
              </a:solidFill>
            </a:endParaRPr>
          </a:p>
        </p:txBody>
      </p:sp>
      <p:sp>
        <p:nvSpPr>
          <p:cNvPr id="63" name="Rectangle 3"/>
          <p:cNvSpPr txBox="1">
            <a:spLocks noChangeArrowheads="1"/>
          </p:cNvSpPr>
          <p:nvPr/>
        </p:nvSpPr>
        <p:spPr>
          <a:xfrm>
            <a:off x="611560" y="1196752"/>
            <a:ext cx="8209980" cy="86409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spcBef>
                <a:spcPct val="20000"/>
              </a:spcBef>
              <a:spcAft>
                <a:spcPts val="600"/>
              </a:spcAft>
              <a:buFont typeface="Arial" pitchFamily="34" charset="0"/>
              <a:buNone/>
              <a:defRPr kumimoji="1"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kumimoji="1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</a:pPr>
            <a:r>
              <a:rPr lang="en-US" altLang="ja-JP" sz="1800" b="0" dirty="0" smtClean="0"/>
              <a:t>Volume scanning display: </a:t>
            </a:r>
            <a:r>
              <a:rPr lang="en-US" altLang="ja-JP" sz="1800" b="0" dirty="0" smtClean="0">
                <a:solidFill>
                  <a:srgbClr val="0000CC"/>
                </a:solidFill>
              </a:rPr>
              <a:t>displays 3D object by scanning slices of 3d objects.</a:t>
            </a:r>
          </a:p>
          <a:p>
            <a:pPr>
              <a:lnSpc>
                <a:spcPct val="90000"/>
              </a:lnSpc>
            </a:pPr>
            <a:r>
              <a:rPr lang="en-US" altLang="ja-JP" sz="1800" b="0" dirty="0">
                <a:solidFill>
                  <a:srgbClr val="0000CC"/>
                </a:solidFill>
              </a:rPr>
              <a:t>	</a:t>
            </a:r>
            <a:r>
              <a:rPr lang="en-US" altLang="ja-JP" sz="1800" b="0" dirty="0" smtClean="0">
                <a:solidFill>
                  <a:srgbClr val="0000CC"/>
                </a:solidFill>
              </a:rPr>
              <a:t>	if depth maps are distorted, 3D object will be distorted.</a:t>
            </a:r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3645024"/>
            <a:ext cx="2178879" cy="1674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5" name="グループ化 4"/>
          <p:cNvGrpSpPr/>
          <p:nvPr/>
        </p:nvGrpSpPr>
        <p:grpSpPr>
          <a:xfrm>
            <a:off x="3419872" y="3429000"/>
            <a:ext cx="2592287" cy="2048421"/>
            <a:chOff x="467544" y="1340768"/>
            <a:chExt cx="5730875" cy="4784725"/>
          </a:xfrm>
        </p:grpSpPr>
        <p:pic>
          <p:nvPicPr>
            <p:cNvPr id="8197" name="Picture 5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7544" y="1340768"/>
              <a:ext cx="5730875" cy="47847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" name="正方形/長方形 3"/>
            <p:cNvSpPr/>
            <p:nvPr/>
          </p:nvSpPr>
          <p:spPr>
            <a:xfrm>
              <a:off x="2843808" y="1340768"/>
              <a:ext cx="2592288" cy="72008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900" dirty="0" smtClean="0">
                  <a:solidFill>
                    <a:schemeClr val="tx1"/>
                  </a:solidFill>
                </a:rPr>
                <a:t>Micro mirror array optics</a:t>
              </a:r>
              <a:endParaRPr kumimoji="1" lang="ja-JP" altLang="en-US" sz="900" dirty="0">
                <a:solidFill>
                  <a:schemeClr val="tx1"/>
                </a:solidFill>
              </a:endParaRPr>
            </a:p>
          </p:txBody>
        </p:sp>
        <p:sp>
          <p:nvSpPr>
            <p:cNvPr id="64" name="正方形/長方形 63"/>
            <p:cNvSpPr/>
            <p:nvPr/>
          </p:nvSpPr>
          <p:spPr>
            <a:xfrm>
              <a:off x="3059832" y="2348880"/>
              <a:ext cx="1584176" cy="36004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900" dirty="0" smtClean="0">
                  <a:solidFill>
                    <a:schemeClr val="tx1"/>
                  </a:solidFill>
                </a:rPr>
                <a:t>screen</a:t>
              </a:r>
              <a:endParaRPr kumimoji="1" lang="ja-JP" altLang="en-US" sz="900" dirty="0">
                <a:solidFill>
                  <a:schemeClr val="tx1"/>
                </a:solidFill>
              </a:endParaRPr>
            </a:p>
          </p:txBody>
        </p:sp>
        <p:sp>
          <p:nvSpPr>
            <p:cNvPr id="65" name="正方形/長方形 64"/>
            <p:cNvSpPr/>
            <p:nvPr/>
          </p:nvSpPr>
          <p:spPr>
            <a:xfrm>
              <a:off x="4427984" y="3068960"/>
              <a:ext cx="1008112" cy="36004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900" dirty="0" smtClean="0">
                  <a:solidFill>
                    <a:schemeClr val="tx1"/>
                  </a:solidFill>
                </a:rPr>
                <a:t>lens</a:t>
              </a:r>
              <a:endParaRPr kumimoji="1" lang="ja-JP" altLang="en-US" sz="900" dirty="0">
                <a:solidFill>
                  <a:schemeClr val="tx1"/>
                </a:solidFill>
              </a:endParaRPr>
            </a:p>
          </p:txBody>
        </p:sp>
        <p:sp>
          <p:nvSpPr>
            <p:cNvPr id="66" name="正方形/長方形 65"/>
            <p:cNvSpPr/>
            <p:nvPr/>
          </p:nvSpPr>
          <p:spPr>
            <a:xfrm>
              <a:off x="539552" y="4653136"/>
              <a:ext cx="2088232" cy="72008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900" dirty="0" smtClean="0">
                  <a:solidFill>
                    <a:schemeClr val="tx1"/>
                  </a:solidFill>
                </a:rPr>
                <a:t>Galvanometer</a:t>
              </a:r>
            </a:p>
            <a:p>
              <a:pPr algn="ctr"/>
              <a:r>
                <a:rPr kumimoji="1" lang="en-US" altLang="ja-JP" sz="900" dirty="0" smtClean="0">
                  <a:solidFill>
                    <a:schemeClr val="tx1"/>
                  </a:solidFill>
                </a:rPr>
                <a:t>Mirror scanner</a:t>
              </a:r>
              <a:endParaRPr kumimoji="1" lang="ja-JP" altLang="en-US" sz="900" dirty="0">
                <a:solidFill>
                  <a:schemeClr val="tx1"/>
                </a:solidFill>
              </a:endParaRPr>
            </a:p>
          </p:txBody>
        </p:sp>
      </p:grpSp>
      <p:pic>
        <p:nvPicPr>
          <p:cNvPr id="8199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140968"/>
            <a:ext cx="2781225" cy="26635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9" name="テキスト ボックス 68"/>
          <p:cNvSpPr txBox="1"/>
          <p:nvPr/>
        </p:nvSpPr>
        <p:spPr>
          <a:xfrm>
            <a:off x="2411760" y="5949280"/>
            <a:ext cx="49424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Volume scanning display from [4] D. Miyazaki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383386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スライド番号プレースホルダー 45"/>
          <p:cNvSpPr>
            <a:spLocks noGrp="1"/>
          </p:cNvSpPr>
          <p:nvPr>
            <p:ph type="sldNum" sz="quarter" idx="12"/>
          </p:nvPr>
        </p:nvSpPr>
        <p:spPr>
          <a:xfrm>
            <a:off x="8460432" y="6165304"/>
            <a:ext cx="523633" cy="365125"/>
          </a:xfrm>
        </p:spPr>
        <p:txBody>
          <a:bodyPr/>
          <a:lstStyle/>
          <a:p>
            <a:fld id="{4CE80A0E-6161-416B-BBE3-1C0EF7C0780A}" type="slidenum">
              <a:rPr lang="ja-JP" altLang="en-US" smtClean="0">
                <a:solidFill>
                  <a:srgbClr val="000000"/>
                </a:solidFill>
              </a:rPr>
              <a:pPr/>
              <a:t>7</a:t>
            </a:fld>
            <a:endParaRPr lang="ja-JP" altLang="en-US" dirty="0">
              <a:solidFill>
                <a:srgbClr val="000000"/>
              </a:solidFill>
            </a:endParaRPr>
          </a:p>
        </p:txBody>
      </p:sp>
      <p:sp>
        <p:nvSpPr>
          <p:cNvPr id="47" name="タイトル 1"/>
          <p:cNvSpPr txBox="1">
            <a:spLocks/>
          </p:cNvSpPr>
          <p:nvPr/>
        </p:nvSpPr>
        <p:spPr>
          <a:xfrm>
            <a:off x="395536" y="260649"/>
            <a:ext cx="7772400" cy="648072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kumimoji="1" sz="3600" kern="1200" cap="all" spc="-6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ja-JP" dirty="0" smtClean="0">
                <a:solidFill>
                  <a:srgbClr val="000000"/>
                </a:solidFill>
              </a:rPr>
              <a:t>Aerial 3D display</a:t>
            </a:r>
            <a:endParaRPr lang="ja-JP" altLang="en-US" dirty="0">
              <a:solidFill>
                <a:srgbClr val="000000"/>
              </a:solidFill>
            </a:endParaRPr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395536" y="1340768"/>
            <a:ext cx="76610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000000"/>
                </a:solidFill>
              </a:rPr>
              <a:t>Aerial 3D display:  </a:t>
            </a:r>
            <a:r>
              <a:rPr lang="en-US" altLang="ja-JP" dirty="0" smtClean="0">
                <a:solidFill>
                  <a:srgbClr val="0000CC"/>
                </a:solidFill>
              </a:rPr>
              <a:t>displays 3D image in the air or water.</a:t>
            </a:r>
          </a:p>
          <a:p>
            <a:r>
              <a:rPr lang="en-US" altLang="ja-JP" dirty="0">
                <a:solidFill>
                  <a:srgbClr val="0000CC"/>
                </a:solidFill>
              </a:rPr>
              <a:t>	</a:t>
            </a:r>
            <a:r>
              <a:rPr lang="en-US" altLang="ja-JP" dirty="0" smtClean="0">
                <a:solidFill>
                  <a:srgbClr val="0000CC"/>
                </a:solidFill>
              </a:rPr>
              <a:t>	if </a:t>
            </a:r>
            <a:r>
              <a:rPr lang="en-US" altLang="ja-JP" dirty="0">
                <a:solidFill>
                  <a:srgbClr val="0000CC"/>
                </a:solidFill>
              </a:rPr>
              <a:t>depth maps are distorted, 3D </a:t>
            </a:r>
            <a:r>
              <a:rPr lang="en-US" altLang="ja-JP" dirty="0" smtClean="0">
                <a:solidFill>
                  <a:srgbClr val="0000CC"/>
                </a:solidFill>
              </a:rPr>
              <a:t>images </a:t>
            </a:r>
            <a:r>
              <a:rPr lang="en-US" altLang="ja-JP" dirty="0">
                <a:solidFill>
                  <a:srgbClr val="0000CC"/>
                </a:solidFill>
              </a:rPr>
              <a:t>will be distorted</a:t>
            </a:r>
            <a:r>
              <a:rPr lang="en-US" altLang="ja-JP" dirty="0" smtClean="0">
                <a:solidFill>
                  <a:srgbClr val="0000CC"/>
                </a:solidFill>
              </a:rPr>
              <a:t>.</a:t>
            </a:r>
            <a:endParaRPr lang="en-US" altLang="ja-JP" dirty="0">
              <a:solidFill>
                <a:srgbClr val="0000CC"/>
              </a:solidFill>
            </a:endParaRPr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50" name="Rectangle 6"/>
          <p:cNvSpPr>
            <a:spLocks noChangeArrowheads="1"/>
          </p:cNvSpPr>
          <p:nvPr/>
        </p:nvSpPr>
        <p:spPr bwMode="auto">
          <a:xfrm>
            <a:off x="0" y="11144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51" name="Rectangle 8"/>
          <p:cNvSpPr>
            <a:spLocks noChangeArrowheads="1"/>
          </p:cNvSpPr>
          <p:nvPr/>
        </p:nvSpPr>
        <p:spPr bwMode="auto">
          <a:xfrm>
            <a:off x="152400" y="152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53" name="Rectangle 9"/>
          <p:cNvSpPr>
            <a:spLocks noChangeArrowheads="1"/>
          </p:cNvSpPr>
          <p:nvPr/>
        </p:nvSpPr>
        <p:spPr bwMode="auto">
          <a:xfrm>
            <a:off x="152400" y="12668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55" name="Rectangle 3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pic>
        <p:nvPicPr>
          <p:cNvPr id="1058" name="Picture 3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573016"/>
            <a:ext cx="2333625" cy="2052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6" name="Rectangle 3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pic>
        <p:nvPicPr>
          <p:cNvPr id="1060" name="Picture 3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3573016"/>
            <a:ext cx="2317750" cy="2054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" name="Picture 8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3573016"/>
            <a:ext cx="3490485" cy="2088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7" name="テキスト ボックス 56"/>
          <p:cNvSpPr txBox="1"/>
          <p:nvPr/>
        </p:nvSpPr>
        <p:spPr>
          <a:xfrm>
            <a:off x="755576" y="3212976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principle</a:t>
            </a:r>
            <a:endParaRPr kumimoji="1" lang="ja-JP" altLang="en-US" dirty="0"/>
          </a:p>
        </p:txBody>
      </p:sp>
      <p:sp>
        <p:nvSpPr>
          <p:cNvPr id="63" name="テキスト ボックス 62"/>
          <p:cNvSpPr txBox="1"/>
          <p:nvPr/>
        </p:nvSpPr>
        <p:spPr>
          <a:xfrm>
            <a:off x="3707904" y="3212976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3D image</a:t>
            </a:r>
            <a:endParaRPr kumimoji="1" lang="ja-JP" altLang="en-US" dirty="0"/>
          </a:p>
        </p:txBody>
      </p:sp>
      <p:sp>
        <p:nvSpPr>
          <p:cNvPr id="64" name="テキスト ボックス 63"/>
          <p:cNvSpPr txBox="1"/>
          <p:nvPr/>
        </p:nvSpPr>
        <p:spPr>
          <a:xfrm>
            <a:off x="6732240" y="3212976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application</a:t>
            </a:r>
            <a:endParaRPr kumimoji="1" lang="ja-JP" altLang="en-US" dirty="0"/>
          </a:p>
        </p:txBody>
      </p:sp>
      <p:sp>
        <p:nvSpPr>
          <p:cNvPr id="65" name="テキスト ボックス 64"/>
          <p:cNvSpPr txBox="1"/>
          <p:nvPr/>
        </p:nvSpPr>
        <p:spPr>
          <a:xfrm>
            <a:off x="2483768" y="5949280"/>
            <a:ext cx="41643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Aerial 3D display from [5] H. Watanabe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66077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スライド番号プレースホルダー 45"/>
          <p:cNvSpPr>
            <a:spLocks noGrp="1"/>
          </p:cNvSpPr>
          <p:nvPr>
            <p:ph type="sldNum" sz="quarter" idx="12"/>
          </p:nvPr>
        </p:nvSpPr>
        <p:spPr>
          <a:xfrm>
            <a:off x="8604448" y="6165304"/>
            <a:ext cx="379617" cy="365125"/>
          </a:xfrm>
        </p:spPr>
        <p:txBody>
          <a:bodyPr/>
          <a:lstStyle/>
          <a:p>
            <a:fld id="{4CE80A0E-6161-416B-BBE3-1C0EF7C0780A}" type="slidenum">
              <a:rPr lang="ja-JP" altLang="en-US" smtClean="0">
                <a:solidFill>
                  <a:srgbClr val="000000"/>
                </a:solidFill>
              </a:rPr>
              <a:pPr/>
              <a:t>8</a:t>
            </a:fld>
            <a:endParaRPr lang="ja-JP" altLang="en-US" dirty="0">
              <a:solidFill>
                <a:srgbClr val="000000"/>
              </a:solidFill>
            </a:endParaRPr>
          </a:p>
        </p:txBody>
      </p:sp>
      <p:sp>
        <p:nvSpPr>
          <p:cNvPr id="47" name="タイトル 1"/>
          <p:cNvSpPr txBox="1">
            <a:spLocks/>
          </p:cNvSpPr>
          <p:nvPr/>
        </p:nvSpPr>
        <p:spPr>
          <a:xfrm>
            <a:off x="395536" y="260649"/>
            <a:ext cx="7772400" cy="648072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kumimoji="1" sz="3600" kern="1200" cap="all" spc="-6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ja-JP" dirty="0" smtClean="0">
                <a:solidFill>
                  <a:srgbClr val="000000"/>
                </a:solidFill>
              </a:rPr>
              <a:t>Holographic 3D </a:t>
            </a:r>
            <a:r>
              <a:rPr lang="en-US" altLang="ja-JP" dirty="0" err="1" smtClean="0">
                <a:solidFill>
                  <a:srgbClr val="000000"/>
                </a:solidFill>
              </a:rPr>
              <a:t>inmage</a:t>
            </a:r>
            <a:endParaRPr lang="ja-JP" altLang="en-US" dirty="0">
              <a:solidFill>
                <a:srgbClr val="000000"/>
              </a:solidFill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899592" y="980728"/>
            <a:ext cx="79208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1885950" algn="l"/>
              </a:tabLst>
            </a:pPr>
            <a:r>
              <a:rPr lang="en-US" altLang="ja-JP" dirty="0" smtClean="0">
                <a:sym typeface="Wingdings" pitchFamily="2" charset="2"/>
              </a:rPr>
              <a:t>Holographic images: </a:t>
            </a:r>
            <a:r>
              <a:rPr lang="en-US" altLang="ja-JP" dirty="0" smtClean="0">
                <a:solidFill>
                  <a:srgbClr val="0000CC"/>
                </a:solidFill>
                <a:sym typeface="Wingdings" pitchFamily="2" charset="2"/>
              </a:rPr>
              <a:t>are generated from depth map.</a:t>
            </a:r>
          </a:p>
          <a:p>
            <a:pPr>
              <a:tabLst>
                <a:tab pos="1076325" algn="l"/>
              </a:tabLst>
            </a:pPr>
            <a:r>
              <a:rPr lang="en-US" altLang="ja-JP" dirty="0" smtClean="0">
                <a:solidFill>
                  <a:srgbClr val="0000CC"/>
                </a:solidFill>
                <a:sym typeface="Wingdings" pitchFamily="2" charset="2"/>
              </a:rPr>
              <a:t>	</a:t>
            </a:r>
            <a:r>
              <a:rPr lang="en-US" altLang="ja-JP" dirty="0" smtClean="0">
                <a:solidFill>
                  <a:srgbClr val="0000CC"/>
                </a:solidFill>
              </a:rPr>
              <a:t> </a:t>
            </a:r>
            <a:r>
              <a:rPr lang="en-US" altLang="ja-JP" dirty="0">
                <a:solidFill>
                  <a:srgbClr val="0000CC"/>
                </a:solidFill>
              </a:rPr>
              <a:t>if depth maps are distorted, 3D images will be distorted</a:t>
            </a:r>
            <a:endParaRPr lang="en-US" altLang="ja-JP" dirty="0" smtClean="0"/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708920"/>
            <a:ext cx="4464497" cy="28578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テキスト ボックス 1"/>
          <p:cNvSpPr txBox="1"/>
          <p:nvPr/>
        </p:nvSpPr>
        <p:spPr>
          <a:xfrm>
            <a:off x="8388424" y="2780928"/>
            <a:ext cx="673582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prism</a:t>
            </a:r>
            <a:endParaRPr kumimoji="1" lang="ja-JP" altLang="en-US" sz="1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2708920"/>
            <a:ext cx="3312368" cy="28754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テキスト ボックス 20"/>
          <p:cNvSpPr txBox="1"/>
          <p:nvPr/>
        </p:nvSpPr>
        <p:spPr>
          <a:xfrm>
            <a:off x="1619672" y="2348880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3D image</a:t>
            </a:r>
            <a:endParaRPr kumimoji="1" lang="ja-JP" altLang="en-US" dirty="0"/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5868144" y="2348880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Display system</a:t>
            </a:r>
            <a:endParaRPr kumimoji="1" lang="ja-JP" altLang="en-US" dirty="0"/>
          </a:p>
        </p:txBody>
      </p:sp>
      <p:cxnSp>
        <p:nvCxnSpPr>
          <p:cNvPr id="4" name="直線コネクタ 3"/>
          <p:cNvCxnSpPr/>
          <p:nvPr/>
        </p:nvCxnSpPr>
        <p:spPr>
          <a:xfrm flipH="1" flipV="1">
            <a:off x="4716016" y="2708920"/>
            <a:ext cx="432048" cy="158417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/>
          <p:cNvCxnSpPr/>
          <p:nvPr/>
        </p:nvCxnSpPr>
        <p:spPr>
          <a:xfrm flipH="1">
            <a:off x="4716016" y="4437112"/>
            <a:ext cx="432048" cy="7920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テキスト ボックス 26"/>
          <p:cNvSpPr txBox="1"/>
          <p:nvPr/>
        </p:nvSpPr>
        <p:spPr>
          <a:xfrm>
            <a:off x="6012160" y="5589240"/>
            <a:ext cx="2736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Depth map </a:t>
            </a:r>
            <a:r>
              <a:rPr kumimoji="1" lang="en-US" altLang="ja-JP" dirty="0" smtClean="0">
                <a:sym typeface="Wingdings" pitchFamily="2" charset="2"/>
              </a:rPr>
              <a:t> </a:t>
            </a:r>
            <a:r>
              <a:rPr kumimoji="1" lang="en-US" altLang="ja-JP" dirty="0" smtClean="0"/>
              <a:t>Hologram</a:t>
            </a:r>
            <a:endParaRPr kumimoji="1" lang="ja-JP" altLang="en-US" dirty="0"/>
          </a:p>
        </p:txBody>
      </p:sp>
      <p:cxnSp>
        <p:nvCxnSpPr>
          <p:cNvPr id="23" name="直線矢印コネクタ 22"/>
          <p:cNvCxnSpPr/>
          <p:nvPr/>
        </p:nvCxnSpPr>
        <p:spPr>
          <a:xfrm flipV="1">
            <a:off x="8100392" y="5157192"/>
            <a:ext cx="0" cy="504056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テキスト ボックス 29"/>
          <p:cNvSpPr txBox="1"/>
          <p:nvPr/>
        </p:nvSpPr>
        <p:spPr>
          <a:xfrm>
            <a:off x="2483768" y="5949280"/>
            <a:ext cx="42842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Holographic 3D image from [6] T. </a:t>
            </a:r>
            <a:r>
              <a:rPr lang="en-US" altLang="ja-JP" dirty="0" err="1" smtClean="0"/>
              <a:t>Senoh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976526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スライド番号プレースホルダー 45"/>
          <p:cNvSpPr>
            <a:spLocks noGrp="1"/>
          </p:cNvSpPr>
          <p:nvPr>
            <p:ph type="sldNum" sz="quarter" idx="12"/>
          </p:nvPr>
        </p:nvSpPr>
        <p:spPr>
          <a:xfrm>
            <a:off x="8388424" y="6165304"/>
            <a:ext cx="595641" cy="365125"/>
          </a:xfrm>
        </p:spPr>
        <p:txBody>
          <a:bodyPr/>
          <a:lstStyle/>
          <a:p>
            <a:fld id="{4CE80A0E-6161-416B-BBE3-1C0EF7C0780A}" type="slidenum">
              <a:rPr lang="ja-JP" altLang="en-US" smtClean="0">
                <a:solidFill>
                  <a:srgbClr val="000000"/>
                </a:solidFill>
              </a:rPr>
              <a:pPr/>
              <a:t>9</a:t>
            </a:fld>
            <a:endParaRPr lang="ja-JP" altLang="en-US" dirty="0">
              <a:solidFill>
                <a:srgbClr val="000000"/>
              </a:solidFill>
            </a:endParaRPr>
          </a:p>
        </p:txBody>
      </p:sp>
      <p:sp>
        <p:nvSpPr>
          <p:cNvPr id="47" name="タイトル 1"/>
          <p:cNvSpPr txBox="1">
            <a:spLocks/>
          </p:cNvSpPr>
          <p:nvPr/>
        </p:nvSpPr>
        <p:spPr>
          <a:xfrm>
            <a:off x="395536" y="260649"/>
            <a:ext cx="7772400" cy="648072"/>
          </a:xfrm>
          <a:prstGeom prst="rect">
            <a:avLst/>
          </a:prstGeom>
        </p:spPr>
        <p:txBody>
          <a:bodyPr>
            <a:normAutofit fontScale="77500" lnSpcReduction="2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kumimoji="1" sz="3600" kern="1200" cap="all" spc="-6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ja-JP" dirty="0" smtClean="0">
                <a:solidFill>
                  <a:srgbClr val="000000"/>
                </a:solidFill>
              </a:rPr>
              <a:t>problem of current depth coding</a:t>
            </a:r>
            <a:endParaRPr lang="ja-JP" altLang="en-US" dirty="0">
              <a:solidFill>
                <a:srgbClr val="000000"/>
              </a:solidFill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323528" y="908720"/>
            <a:ext cx="854592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000000"/>
                </a:solidFill>
              </a:rPr>
              <a:t>QP values for depth map: 	</a:t>
            </a:r>
            <a:r>
              <a:rPr lang="en-US" altLang="ja-JP" dirty="0" smtClean="0">
                <a:solidFill>
                  <a:srgbClr val="0000CC"/>
                </a:solidFill>
              </a:rPr>
              <a:t>are too high, especially for HEVC-based test condition.</a:t>
            </a:r>
          </a:p>
          <a:p>
            <a:r>
              <a:rPr lang="en-US" altLang="ja-JP" dirty="0" smtClean="0"/>
              <a:t>Coded depth map quality:   </a:t>
            </a:r>
            <a:r>
              <a:rPr lang="en-US" altLang="ja-JP" dirty="0" smtClean="0">
                <a:solidFill>
                  <a:srgbClr val="0000CC"/>
                </a:solidFill>
              </a:rPr>
              <a:t>is bad. It </a:t>
            </a:r>
            <a:r>
              <a:rPr lang="en-US" altLang="ja-JP" dirty="0" smtClean="0">
                <a:solidFill>
                  <a:srgbClr val="0000CC"/>
                </a:solidFill>
              </a:rPr>
              <a:t>cannot be </a:t>
            </a:r>
            <a:r>
              <a:rPr lang="en-US" altLang="ja-JP" dirty="0" smtClean="0">
                <a:solidFill>
                  <a:srgbClr val="0000CC"/>
                </a:solidFill>
              </a:rPr>
              <a:t>used </a:t>
            </a:r>
            <a:r>
              <a:rPr lang="en-US" altLang="ja-JP" dirty="0" smtClean="0">
                <a:solidFill>
                  <a:srgbClr val="0000CC"/>
                </a:solidFill>
              </a:rPr>
              <a:t>for other </a:t>
            </a:r>
            <a:r>
              <a:rPr lang="en-US" altLang="ja-JP" dirty="0" smtClean="0">
                <a:solidFill>
                  <a:srgbClr val="0000CC"/>
                </a:solidFill>
              </a:rPr>
              <a:t>applications. </a:t>
            </a:r>
          </a:p>
        </p:txBody>
      </p:sp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5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10" name="Rectangle 5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19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20" name="Rectangle 11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graphicFrame>
        <p:nvGraphicFramePr>
          <p:cNvPr id="15" name="表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7184856"/>
              </p:ext>
            </p:extLst>
          </p:nvPr>
        </p:nvGraphicFramePr>
        <p:xfrm>
          <a:off x="251520" y="2060848"/>
          <a:ext cx="8496940" cy="84337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74366"/>
                <a:gridCol w="292965"/>
                <a:gridCol w="292965"/>
                <a:gridCol w="293928"/>
                <a:gridCol w="292965"/>
                <a:gridCol w="293928"/>
                <a:gridCol w="292965"/>
                <a:gridCol w="293928"/>
                <a:gridCol w="292965"/>
                <a:gridCol w="293928"/>
                <a:gridCol w="292965"/>
                <a:gridCol w="293928"/>
                <a:gridCol w="292965"/>
                <a:gridCol w="293928"/>
                <a:gridCol w="292965"/>
                <a:gridCol w="293928"/>
                <a:gridCol w="292965"/>
                <a:gridCol w="293928"/>
                <a:gridCol w="292965"/>
                <a:gridCol w="293928"/>
                <a:gridCol w="292965"/>
                <a:gridCol w="293928"/>
                <a:gridCol w="292965"/>
                <a:gridCol w="293928"/>
                <a:gridCol w="292965"/>
                <a:gridCol w="293928"/>
                <a:gridCol w="292965"/>
                <a:gridCol w="293928"/>
              </a:tblGrid>
              <a:tr h="421688">
                <a:tc>
                  <a:txBody>
                    <a:bodyPr/>
                    <a:lstStyle/>
                    <a:p>
                      <a:pPr hangingPunct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QP</a:t>
                      </a:r>
                      <a:r>
                        <a:rPr lang="en-US" sz="1400" baseline="-25000" dirty="0">
                          <a:effectLst/>
                        </a:rPr>
                        <a:t>V0</a:t>
                      </a:r>
                      <a:endParaRPr lang="ja-JP" sz="2000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hangingPunct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51</a:t>
                      </a:r>
                      <a:endParaRPr lang="ja-JP" sz="20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hangingPunct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50</a:t>
                      </a:r>
                      <a:endParaRPr lang="ja-JP" sz="20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hangingPunct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49</a:t>
                      </a:r>
                      <a:endParaRPr lang="ja-JP" sz="20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hangingPunct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48</a:t>
                      </a:r>
                      <a:endParaRPr lang="ja-JP" sz="20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hangingPunct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47</a:t>
                      </a:r>
                      <a:endParaRPr lang="ja-JP" sz="20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hangingPunct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46</a:t>
                      </a:r>
                      <a:endParaRPr lang="ja-JP" sz="20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hangingPunct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45</a:t>
                      </a:r>
                      <a:endParaRPr lang="ja-JP" sz="20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hangingPunct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44</a:t>
                      </a:r>
                      <a:endParaRPr lang="ja-JP" sz="20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hangingPunct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43</a:t>
                      </a:r>
                      <a:endParaRPr lang="ja-JP" sz="20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hangingPunct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42</a:t>
                      </a:r>
                      <a:endParaRPr lang="ja-JP" sz="20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hangingPunct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41</a:t>
                      </a:r>
                      <a:endParaRPr lang="ja-JP" sz="20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hangingPunct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40</a:t>
                      </a:r>
                      <a:endParaRPr lang="ja-JP" sz="20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hangingPunct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39</a:t>
                      </a:r>
                      <a:endParaRPr lang="ja-JP" sz="20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hangingPunct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38</a:t>
                      </a:r>
                      <a:endParaRPr lang="ja-JP" sz="20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hangingPunct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37</a:t>
                      </a:r>
                      <a:endParaRPr lang="ja-JP" sz="2000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hangingPunct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36</a:t>
                      </a:r>
                      <a:endParaRPr lang="ja-JP" sz="20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hangingPunct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35</a:t>
                      </a:r>
                      <a:endParaRPr lang="ja-JP" sz="20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hangingPunct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34</a:t>
                      </a:r>
                      <a:endParaRPr lang="ja-JP" sz="20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hangingPunct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33</a:t>
                      </a:r>
                      <a:endParaRPr lang="ja-JP" sz="20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hangingPunct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32</a:t>
                      </a:r>
                      <a:endParaRPr lang="ja-JP" sz="20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hangingPunct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31</a:t>
                      </a:r>
                      <a:endParaRPr lang="ja-JP" sz="20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hangingPunct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30</a:t>
                      </a:r>
                      <a:endParaRPr lang="ja-JP" sz="20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hangingPunct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29</a:t>
                      </a:r>
                      <a:endParaRPr lang="ja-JP" sz="20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hangingPunct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28</a:t>
                      </a:r>
                      <a:endParaRPr lang="ja-JP" sz="20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hangingPunct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27</a:t>
                      </a:r>
                      <a:endParaRPr lang="ja-JP" sz="20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hangingPunct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26</a:t>
                      </a:r>
                      <a:endParaRPr lang="ja-JP" sz="20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hangingPunct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25</a:t>
                      </a:r>
                      <a:endParaRPr lang="ja-JP" sz="20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0" marR="0" marT="0" marB="0"/>
                </a:tc>
              </a:tr>
              <a:tr h="421688">
                <a:tc>
                  <a:txBody>
                    <a:bodyPr/>
                    <a:lstStyle/>
                    <a:p>
                      <a:pPr hangingPunct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QP</a:t>
                      </a:r>
                      <a:r>
                        <a:rPr lang="en-US" sz="1400" baseline="-25000">
                          <a:effectLst/>
                        </a:rPr>
                        <a:t>D0</a:t>
                      </a:r>
                      <a:endParaRPr lang="ja-JP" sz="20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hangingPunct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51</a:t>
                      </a:r>
                      <a:endParaRPr lang="ja-JP" sz="20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hangingPunct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50</a:t>
                      </a:r>
                      <a:endParaRPr lang="ja-JP" sz="20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hangingPunct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50</a:t>
                      </a:r>
                      <a:endParaRPr lang="ja-JP" sz="20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hangingPunct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50</a:t>
                      </a:r>
                      <a:endParaRPr lang="ja-JP" sz="20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hangingPunct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50</a:t>
                      </a:r>
                      <a:endParaRPr lang="ja-JP" sz="20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hangingPunct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49</a:t>
                      </a:r>
                      <a:endParaRPr lang="ja-JP" sz="20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hangingPunct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48</a:t>
                      </a:r>
                      <a:endParaRPr lang="ja-JP" sz="20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hangingPunct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47</a:t>
                      </a:r>
                      <a:endParaRPr lang="ja-JP" sz="20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hangingPunct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47</a:t>
                      </a:r>
                      <a:endParaRPr lang="ja-JP" sz="20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hangingPunct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46</a:t>
                      </a:r>
                      <a:endParaRPr lang="ja-JP" sz="20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hangingPunct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45</a:t>
                      </a:r>
                      <a:endParaRPr lang="ja-JP" sz="20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hangingPunct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45</a:t>
                      </a:r>
                      <a:endParaRPr lang="ja-JP" sz="20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hangingPunct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44</a:t>
                      </a:r>
                      <a:endParaRPr lang="ja-JP" sz="20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hangingPunct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44</a:t>
                      </a:r>
                      <a:endParaRPr lang="ja-JP" sz="20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hangingPunct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43</a:t>
                      </a:r>
                      <a:endParaRPr lang="ja-JP" sz="20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hangingPunct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43</a:t>
                      </a:r>
                      <a:endParaRPr lang="ja-JP" sz="20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hangingPunct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42</a:t>
                      </a:r>
                      <a:endParaRPr lang="ja-JP" sz="20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hangingPunct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42</a:t>
                      </a:r>
                      <a:endParaRPr lang="ja-JP" sz="20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hangingPunct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41</a:t>
                      </a:r>
                      <a:endParaRPr lang="ja-JP" sz="20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hangingPunct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41</a:t>
                      </a:r>
                      <a:endParaRPr lang="ja-JP" sz="20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hangingPunct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40</a:t>
                      </a:r>
                      <a:endParaRPr lang="ja-JP" sz="20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hangingPunct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39</a:t>
                      </a:r>
                      <a:endParaRPr lang="ja-JP" sz="20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hangingPunct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38</a:t>
                      </a:r>
                      <a:endParaRPr lang="ja-JP" sz="20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hangingPunct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37</a:t>
                      </a:r>
                      <a:endParaRPr lang="ja-JP" sz="20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hangingPunct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36</a:t>
                      </a:r>
                      <a:endParaRPr lang="ja-JP" sz="20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hangingPunct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35</a:t>
                      </a:r>
                      <a:endParaRPr lang="ja-JP" sz="20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hangingPunct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34</a:t>
                      </a:r>
                      <a:endParaRPr lang="ja-JP" sz="2000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  <p:sp>
        <p:nvSpPr>
          <p:cNvPr id="16" name="テキスト ボックス 15"/>
          <p:cNvSpPr txBox="1"/>
          <p:nvPr/>
        </p:nvSpPr>
        <p:spPr>
          <a:xfrm>
            <a:off x="2987824" y="1700808"/>
            <a:ext cx="37882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QPs for HECV-based test condition</a:t>
            </a:r>
            <a:endParaRPr kumimoji="1" lang="ja-JP" altLang="en-US" dirty="0"/>
          </a:p>
        </p:txBody>
      </p:sp>
      <p:sp>
        <p:nvSpPr>
          <p:cNvPr id="17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pic>
        <p:nvPicPr>
          <p:cNvPr id="11267" name="Picture 3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3356992"/>
            <a:ext cx="4760913" cy="2703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9" name="テキスト ボックス 68"/>
          <p:cNvSpPr txBox="1"/>
          <p:nvPr/>
        </p:nvSpPr>
        <p:spPr>
          <a:xfrm>
            <a:off x="1763688" y="6093296"/>
            <a:ext cx="61157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Decoded depth map: QP=34(highest rate), 35dB/231Kbps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77438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エッセンシャル">
  <a:themeElements>
    <a:clrScheme name="エッセンシャル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エッセンシャル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エッセンシャル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</Template>
  <TotalTime>1628</TotalTime>
  <Words>425</Words>
  <Application>Microsoft Office PowerPoint</Application>
  <PresentationFormat>画面に合わせる (4:3)</PresentationFormat>
  <Paragraphs>174</Paragraphs>
  <Slides>11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11</vt:i4>
      </vt:variant>
    </vt:vector>
  </HeadingPairs>
  <TitlesOfParts>
    <vt:vector size="12" baseType="lpstr">
      <vt:lpstr>エッセンシャル</vt:lpstr>
      <vt:lpstr>M26016/JCT2-A0073 proposal of depth-aware 3DV test condition and evaluation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Windows ユーザー</dc:creator>
  <cp:lastModifiedBy>Windows ユーザー</cp:lastModifiedBy>
  <cp:revision>108</cp:revision>
  <cp:lastPrinted>2012-07-10T06:50:05Z</cp:lastPrinted>
  <dcterms:created xsi:type="dcterms:W3CDTF">2012-01-28T06:45:16Z</dcterms:created>
  <dcterms:modified xsi:type="dcterms:W3CDTF">2012-07-11T05:41:48Z</dcterms:modified>
</cp:coreProperties>
</file>