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257" r:id="rId2"/>
    <p:sldId id="256" r:id="rId3"/>
    <p:sldId id="258" r:id="rId4"/>
    <p:sldId id="259" r:id="rId5"/>
    <p:sldId id="260" r:id="rId6"/>
    <p:sldId id="278" r:id="rId7"/>
    <p:sldId id="262" r:id="rId8"/>
    <p:sldId id="263" r:id="rId9"/>
    <p:sldId id="272" r:id="rId10"/>
    <p:sldId id="273" r:id="rId11"/>
    <p:sldId id="274" r:id="rId12"/>
    <p:sldId id="275" r:id="rId13"/>
    <p:sldId id="276" r:id="rId14"/>
    <p:sldId id="277" r:id="rId15"/>
    <p:sldId id="264" r:id="rId16"/>
  </p:sldIdLst>
  <p:sldSz cx="9144000" cy="6858000" type="screen4x3"/>
  <p:notesSz cx="6805613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80" autoAdjust="0"/>
    <p:restoredTop sz="94660"/>
  </p:normalViewPr>
  <p:slideViewPr>
    <p:cSldViewPr>
      <p:cViewPr>
        <p:scale>
          <a:sx n="70" d="100"/>
          <a:sy n="70" d="100"/>
        </p:scale>
        <p:origin x="-792" y="-3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22D3F5-A3A2-4D92-8BC9-49A806B74B18}" type="datetimeFigureOut">
              <a:rPr kumimoji="1" lang="ja-JP" altLang="en-US" smtClean="0"/>
              <a:t>2012/7/12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A5005A-8CEF-420D-8989-727741F0DF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5482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60474-0567-4AC5-B4C8-F924973EFA3C}" type="datetime1">
              <a:rPr kumimoji="1" lang="ja-JP" altLang="en-US" smtClean="0"/>
              <a:t>2012/7/12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16200000">
            <a:off x="8273355" y="6017577"/>
            <a:ext cx="131572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BC329-006D-4A3A-AF34-3D6514A9655E}" type="datetime1">
              <a:rPr kumimoji="1" lang="ja-JP" altLang="en-US" smtClean="0"/>
              <a:t>2012/7/12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63B43-34AA-4289-8BB2-089CDD23B6A0}" type="datetime1">
              <a:rPr kumimoji="1" lang="ja-JP" altLang="en-US" smtClean="0"/>
              <a:t>2012/7/12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A6CA9-1307-4F4B-BB11-08A420DCA6AE}" type="datetime1">
              <a:rPr kumimoji="1" lang="ja-JP" altLang="en-US" smtClean="0"/>
              <a:t>2012/7/12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D9110-C1A0-450D-9C84-D7BA26708FD1}" type="datetime1">
              <a:rPr kumimoji="1" lang="ja-JP" altLang="en-US" smtClean="0"/>
              <a:t>2012/7/12</a:t>
            </a:fld>
            <a:endParaRPr kumimoji="1" lang="ja-JP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AB7F-F72B-4857-A2FD-F080431D8DFF}" type="datetime1">
              <a:rPr kumimoji="1" lang="ja-JP" altLang="en-US" smtClean="0"/>
              <a:t>2012/7/12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E5BA5-591C-40F8-9543-CD9DE5A9495F}" type="datetime1">
              <a:rPr kumimoji="1" lang="ja-JP" altLang="en-US" smtClean="0"/>
              <a:t>2012/7/12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52718"/>
            <a:ext cx="8640960" cy="68399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ja-JP" dirty="0" smtClean="0"/>
              <a:t>Introduction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E4645-6E5C-489A-916A-C4377EE668BF}" type="datetime1">
              <a:rPr kumimoji="1" lang="ja-JP" altLang="en-US" smtClean="0"/>
              <a:t>2012/7/12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78897" y="6093296"/>
            <a:ext cx="665103" cy="365125"/>
          </a:xfrm>
        </p:spPr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6" name="グループ化 6"/>
          <p:cNvGrpSpPr>
            <a:grpSpLocks/>
          </p:cNvGrpSpPr>
          <p:nvPr userDrawn="1"/>
        </p:nvGrpSpPr>
        <p:grpSpPr bwMode="auto">
          <a:xfrm>
            <a:off x="179388" y="6092825"/>
            <a:ext cx="8559800" cy="620713"/>
            <a:chOff x="179512" y="6093296"/>
            <a:chExt cx="8560246" cy="619765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6093296"/>
              <a:ext cx="929647" cy="6197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直線コネクタ 7"/>
            <p:cNvCxnSpPr/>
            <p:nvPr/>
          </p:nvCxnSpPr>
          <p:spPr>
            <a:xfrm>
              <a:off x="1043157" y="6526022"/>
              <a:ext cx="7633098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円/楕円 8"/>
            <p:cNvSpPr/>
            <p:nvPr/>
          </p:nvSpPr>
          <p:spPr>
            <a:xfrm>
              <a:off x="8668316" y="6484810"/>
              <a:ext cx="71442" cy="7132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28D6A-CAD9-459F-9374-4CA3E6C22A68}" type="datetime1">
              <a:rPr kumimoji="1" lang="ja-JP" altLang="en-US" smtClean="0"/>
              <a:t>2012/7/12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72400" y="6165304"/>
            <a:ext cx="811665" cy="365125"/>
          </a:xfrm>
        </p:spPr>
        <p:txBody>
          <a:bodyPr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fld id="{4CE80A0E-6161-416B-BBE3-1C0EF7C0780A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52718"/>
            <a:ext cx="8640960" cy="68399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ja-JP" dirty="0" smtClean="0"/>
              <a:t>Introduction</a:t>
            </a:r>
            <a:endParaRPr lang="en-US" dirty="0"/>
          </a:p>
        </p:txBody>
      </p:sp>
      <p:cxnSp>
        <p:nvCxnSpPr>
          <p:cNvPr id="10" name="直線コネクタ 9"/>
          <p:cNvCxnSpPr/>
          <p:nvPr userDrawn="1"/>
        </p:nvCxnSpPr>
        <p:spPr>
          <a:xfrm>
            <a:off x="323850" y="260350"/>
            <a:ext cx="84963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 userDrawn="1"/>
        </p:nvCxnSpPr>
        <p:spPr>
          <a:xfrm>
            <a:off x="323850" y="765175"/>
            <a:ext cx="84963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333375"/>
            <a:ext cx="569913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直線コネクタ 13"/>
          <p:cNvCxnSpPr/>
          <p:nvPr userDrawn="1"/>
        </p:nvCxnSpPr>
        <p:spPr>
          <a:xfrm>
            <a:off x="323850" y="6524625"/>
            <a:ext cx="84963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 userDrawn="1"/>
        </p:nvSpPr>
        <p:spPr>
          <a:xfrm>
            <a:off x="4860032" y="6510338"/>
            <a:ext cx="4092787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 dirty="0">
                <a:solidFill>
                  <a:srgbClr val="0070C0"/>
                </a:solidFill>
                <a:latin typeface="+mn-lt"/>
                <a:ea typeface="+mn-ea"/>
              </a:rPr>
              <a:t>National Institute of Information and Communications Technology</a:t>
            </a:r>
            <a:endParaRPr lang="ja-JP" altLang="en-US" sz="1050" dirty="0">
              <a:solidFill>
                <a:srgbClr val="0070C0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4EFF0-13A3-499C-8187-BDA2EB9A194A}" type="datetime1">
              <a:rPr kumimoji="1" lang="ja-JP" altLang="en-US" smtClean="0"/>
              <a:t>2012/7/12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79FAD-7100-4C26-993E-97749A8B90BA}" type="datetime1">
              <a:rPr kumimoji="1" lang="ja-JP" altLang="en-US" smtClean="0"/>
              <a:t>2012/7/12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C74B3A5-009E-4535-8337-DB2FA93D54A4}" type="datetime1">
              <a:rPr kumimoji="1" lang="ja-JP" altLang="en-US" smtClean="0"/>
              <a:t>2012/7/12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kumimoji="1"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../3DV/3D-HVC/CE7view201207/mono_avi/Dancer_s3Q40_HTM.wmv" TargetMode="External"/><Relationship Id="rId3" Type="http://schemas.openxmlformats.org/officeDocument/2006/relationships/image" Target="../media/image25.jpeg"/><Relationship Id="rId7" Type="http://schemas.openxmlformats.org/officeDocument/2006/relationships/image" Target="../media/image27.jpeg"/><Relationship Id="rId2" Type="http://schemas.openxmlformats.org/officeDocument/2006/relationships/hyperlink" Target="../3DV/3D-HVC/CE7view201207/mono_avi/Dancer_s3Q25_CE7.wmv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../3DV/3D-HVC/CE7view201207/mono_avi/Dancer_s3Q40_CE7.wmv" TargetMode="External"/><Relationship Id="rId5" Type="http://schemas.openxmlformats.org/officeDocument/2006/relationships/image" Target="../media/image26.jpeg"/><Relationship Id="rId4" Type="http://schemas.openxmlformats.org/officeDocument/2006/relationships/hyperlink" Target="../3DV/3D-HVC/CE7view201207/mono_avi/Balloons_s7Q25_HTM.wmv" TargetMode="External"/><Relationship Id="rId9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../3DV/3D-HVC/CE7view201207/mono_avi/Fly_s7Q25_HTM.wmv" TargetMode="Externa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6.jpeg"/><Relationship Id="rId2" Type="http://schemas.openxmlformats.org/officeDocument/2006/relationships/hyperlink" Target="../3DV/3D-HVC/CE7view201207/mono_avi/Kendo_s7Q25_CE7.wmv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hyperlink" Target="../3DV/3D-HVC/CE7view201207/mono_avi/Kendo_s7Q25_HTM.wmv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0.jpeg"/><Relationship Id="rId2" Type="http://schemas.openxmlformats.org/officeDocument/2006/relationships/hyperlink" Target="../3DV/3D-HVC/CE7view201207/mono_avi/Balloons_s7Q25_CE7.wmv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hyperlink" Target="../3DV/3D-HVC/CE7view201207/mono_avi/Balloons_s7Q25_HTM.wmv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4.jpeg"/><Relationship Id="rId2" Type="http://schemas.openxmlformats.org/officeDocument/2006/relationships/hyperlink" Target="../3DV/3D-HVC/CE7view201207/mono_avi/Newspaper_s7Q25_CE7.wmv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hyperlink" Target="../3DV/3D-HVC/CE7view201207/mono_avi/Newspaper_s7Q25_HTM.wmv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1.emf"/><Relationship Id="rId7" Type="http://schemas.openxmlformats.org/officeDocument/2006/relationships/image" Target="../media/image15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0.jpeg"/><Relationship Id="rId2" Type="http://schemas.openxmlformats.org/officeDocument/2006/relationships/hyperlink" Target="../3DV/3D-HVC/CE7view201207/mono_avi/Hall2_s45Q25_CE7.wmv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hyperlink" Target="../3DV/3D-HVC/CE7view201207/mono_avi/Hall2_s45Q25_HTM.wmv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4.jpeg"/><Relationship Id="rId2" Type="http://schemas.openxmlformats.org/officeDocument/2006/relationships/hyperlink" Target="../3DV/3D-HVC/CE7view201207/mono_avi/Street_s45Q25_CE7.wmv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hyperlink" Target="../3DV/3D-HVC/CE7view201207/mono_avi/Street_s45Q25_HTM.wm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57200" y="228601"/>
            <a:ext cx="7772400" cy="3560440"/>
          </a:xfrm>
        </p:spPr>
        <p:txBody>
          <a:bodyPr>
            <a:noAutofit/>
          </a:bodyPr>
          <a:lstStyle/>
          <a:p>
            <a:pPr algn="ctr"/>
            <a:r>
              <a:rPr kumimoji="1" lang="en-US" altLang="ja-JP" sz="4800" dirty="0" smtClean="0"/>
              <a:t>M26011/JCT2-A0069</a:t>
            </a:r>
            <a:br>
              <a:rPr kumimoji="1" lang="en-US" altLang="ja-JP" sz="4800" dirty="0" smtClean="0"/>
            </a:br>
            <a:r>
              <a:rPr kumimoji="1" lang="en-US" altLang="ja-JP" sz="4800" dirty="0" smtClean="0"/>
              <a:t>3DV CE7.h results</a:t>
            </a:r>
            <a:br>
              <a:rPr kumimoji="1" lang="en-US" altLang="ja-JP" sz="4800" dirty="0" smtClean="0"/>
            </a:br>
            <a:r>
              <a:rPr lang="en-US" altLang="ja-JP" sz="2800" dirty="0" smtClean="0">
                <a:solidFill>
                  <a:srgbClr val="0000CC"/>
                </a:solidFill>
              </a:rPr>
              <a:t>on Global Depth and View Prediction by NICT</a:t>
            </a:r>
            <a:endParaRPr kumimoji="1" lang="ja-JP" altLang="en-US" sz="6600" dirty="0">
              <a:solidFill>
                <a:srgbClr val="0000CC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71600" y="4149080"/>
            <a:ext cx="6858000" cy="2138536"/>
          </a:xfrm>
        </p:spPr>
        <p:txBody>
          <a:bodyPr>
            <a:noAutofit/>
          </a:bodyPr>
          <a:lstStyle/>
          <a:p>
            <a:pPr algn="ctr"/>
            <a:r>
              <a:rPr kumimoji="1" lang="en-US" altLang="ja-JP" sz="2400" dirty="0" smtClean="0">
                <a:solidFill>
                  <a:srgbClr val="0000CC"/>
                </a:solidFill>
              </a:rPr>
              <a:t>July 14, 2012</a:t>
            </a:r>
          </a:p>
          <a:p>
            <a:pPr algn="ctr"/>
            <a:endParaRPr lang="en-US" altLang="ja-JP" sz="2400" dirty="0">
              <a:solidFill>
                <a:srgbClr val="0000CC"/>
              </a:solidFill>
            </a:endParaRPr>
          </a:p>
          <a:p>
            <a:pPr algn="ctr"/>
            <a:r>
              <a:rPr kumimoji="1" lang="en-US" altLang="ja-JP" sz="2400" dirty="0" err="1" smtClean="0">
                <a:solidFill>
                  <a:srgbClr val="0000CC"/>
                </a:solidFill>
              </a:rPr>
              <a:t>Takanori</a:t>
            </a:r>
            <a:r>
              <a:rPr kumimoji="1" lang="en-US" altLang="ja-JP" sz="2400" dirty="0" smtClean="0">
                <a:solidFill>
                  <a:srgbClr val="0000CC"/>
                </a:solidFill>
              </a:rPr>
              <a:t> </a:t>
            </a:r>
            <a:r>
              <a:rPr kumimoji="1" lang="en-US" altLang="ja-JP" sz="2400" dirty="0" err="1" smtClean="0">
                <a:solidFill>
                  <a:srgbClr val="0000CC"/>
                </a:solidFill>
              </a:rPr>
              <a:t>Senoh</a:t>
            </a:r>
            <a:r>
              <a:rPr kumimoji="1" lang="en-US" altLang="ja-JP" sz="2400" dirty="0" smtClean="0">
                <a:solidFill>
                  <a:srgbClr val="0000CC"/>
                </a:solidFill>
              </a:rPr>
              <a:t>, et.al.</a:t>
            </a:r>
          </a:p>
          <a:p>
            <a:pPr algn="ctr"/>
            <a:r>
              <a:rPr kumimoji="1" lang="en-US" altLang="ja-JP" sz="2400" dirty="0" smtClean="0">
                <a:solidFill>
                  <a:srgbClr val="0000CC"/>
                </a:solidFill>
              </a:rPr>
              <a:t> (NICT)</a:t>
            </a:r>
            <a:endParaRPr kumimoji="1" lang="ja-JP" altLang="en-US" sz="2400" dirty="0">
              <a:solidFill>
                <a:srgbClr val="0000CC"/>
              </a:solidFill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>
          <a:xfrm>
            <a:off x="8452867" y="6093296"/>
            <a:ext cx="691133" cy="365125"/>
          </a:xfrm>
        </p:spPr>
        <p:txBody>
          <a:bodyPr/>
          <a:lstStyle/>
          <a:p>
            <a:fld id="{4CE80A0E-6161-416B-BBE3-1C0EF7C0780A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4570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604448" y="6165304"/>
            <a:ext cx="379617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10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Subjective evaluation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5868144" y="1268760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Anchor (V3)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1979712" y="1268760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CC"/>
                </a:solidFill>
              </a:rPr>
              <a:t>CE7 (V3)</a:t>
            </a:r>
            <a:endParaRPr lang="ja-JP" altLang="en-US" dirty="0">
              <a:solidFill>
                <a:srgbClr val="0000CC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79512" y="2564904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CC"/>
                </a:solidFill>
              </a:rPr>
              <a:t>R4</a:t>
            </a:r>
            <a:endParaRPr lang="ja-JP" altLang="en-US" dirty="0">
              <a:solidFill>
                <a:srgbClr val="0000CC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79512" y="5085184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CC"/>
                </a:solidFill>
              </a:rPr>
              <a:t>R1</a:t>
            </a:r>
            <a:endParaRPr lang="ja-JP" altLang="en-US" dirty="0">
              <a:solidFill>
                <a:srgbClr val="0000CC"/>
              </a:solidFill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79512" y="1268760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S3 (Dancer)</a:t>
            </a:r>
            <a:endParaRPr lang="ja-JP" altLang="en-US" dirty="0">
              <a:solidFill>
                <a:srgbClr val="000000"/>
              </a:solidFill>
            </a:endParaRPr>
          </a:p>
        </p:txBody>
      </p:sp>
      <p:pic>
        <p:nvPicPr>
          <p:cNvPr id="7172" name="Picture 4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92864"/>
            <a:ext cx="3828653" cy="2180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700808"/>
            <a:ext cx="3854752" cy="2191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>
            <a:hlinkClick r:id="rId6" action="ppaction://hlinkfile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315" y="4293096"/>
            <a:ext cx="3807423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69" name="Picture 1">
            <a:hlinkClick r:id="rId8" action="ppaction://hlinkfile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5" y="4293096"/>
            <a:ext cx="3787087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0" name="Rectangle 8"/>
          <p:cNvSpPr>
            <a:spLocks noChangeArrowheads="1"/>
          </p:cNvSpPr>
          <p:nvPr/>
        </p:nvSpPr>
        <p:spPr bwMode="auto">
          <a:xfrm>
            <a:off x="0" y="5133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endParaRPr kumimoji="1" lang="en-US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5" name="Rectangle 9"/>
          <p:cNvSpPr>
            <a:spLocks noChangeArrowheads="1"/>
          </p:cNvSpPr>
          <p:nvPr/>
        </p:nvSpPr>
        <p:spPr bwMode="auto">
          <a:xfrm>
            <a:off x="0" y="6677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67544" y="836712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CE7 results looks almost the same as the anchor. Subjective test should be done.</a:t>
            </a:r>
            <a:endParaRPr lang="en-US" altLang="ja-JP" dirty="0" smtClean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38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604448" y="6165304"/>
            <a:ext cx="379617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11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Subjective evaluation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5868144" y="1268760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Anchor (V7)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1979712" y="1268760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CC"/>
                </a:solidFill>
              </a:rPr>
              <a:t>CE7 (V7)</a:t>
            </a:r>
            <a:endParaRPr lang="ja-JP" altLang="en-US" dirty="0">
              <a:solidFill>
                <a:srgbClr val="0000CC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79512" y="2564904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CC"/>
                </a:solidFill>
              </a:rPr>
              <a:t>R4</a:t>
            </a:r>
            <a:endParaRPr lang="ja-JP" altLang="en-US" dirty="0">
              <a:solidFill>
                <a:srgbClr val="0000CC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79512" y="5085184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CC"/>
                </a:solidFill>
              </a:rPr>
              <a:t>R1</a:t>
            </a:r>
            <a:endParaRPr lang="ja-JP" altLang="en-US" dirty="0">
              <a:solidFill>
                <a:srgbClr val="0000CC"/>
              </a:solidFill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79512" y="1268760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S4 (</a:t>
            </a:r>
            <a:r>
              <a:rPr lang="en-US" altLang="ja-JP" dirty="0" err="1" smtClean="0">
                <a:solidFill>
                  <a:srgbClr val="000000"/>
                </a:solidFill>
              </a:rPr>
              <a:t>GT_Fly</a:t>
            </a:r>
            <a:r>
              <a:rPr lang="en-US" altLang="ja-JP" dirty="0" smtClean="0">
                <a:solidFill>
                  <a:srgbClr val="000000"/>
                </a:solidFill>
              </a:rPr>
              <a:t>)</a:t>
            </a:r>
            <a:endParaRPr lang="ja-JP" altLang="en-US" dirty="0">
              <a:solidFill>
                <a:srgbClr val="00000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520" y="1700808"/>
            <a:ext cx="3814701" cy="2172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1700808"/>
            <a:ext cx="3828277" cy="2172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23" y="4293096"/>
            <a:ext cx="3807423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293096"/>
            <a:ext cx="3816424" cy="2159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0" y="2066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endParaRPr kumimoji="1" lang="en-US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3581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67544" y="836712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CE7 results looks almost the same as the anchor. Subjective test should be done.</a:t>
            </a:r>
            <a:endParaRPr lang="en-US" altLang="ja-JP" dirty="0" smtClean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67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604448" y="6165304"/>
            <a:ext cx="379617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12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Subjective evaluation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5220072" y="1268760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Anchor (V2)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2483768" y="1268760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CC"/>
                </a:solidFill>
              </a:rPr>
              <a:t>CE7 (V2)</a:t>
            </a:r>
            <a:endParaRPr lang="ja-JP" altLang="en-US" dirty="0">
              <a:solidFill>
                <a:srgbClr val="0000CC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852022" y="2492896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CC"/>
                </a:solidFill>
              </a:rPr>
              <a:t>R4</a:t>
            </a:r>
            <a:endParaRPr lang="ja-JP" altLang="en-US" dirty="0">
              <a:solidFill>
                <a:srgbClr val="0000CC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852022" y="5157192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CC"/>
                </a:solidFill>
              </a:rPr>
              <a:t>R1</a:t>
            </a:r>
            <a:endParaRPr lang="ja-JP" altLang="en-US" dirty="0">
              <a:solidFill>
                <a:srgbClr val="0000CC"/>
              </a:solidFill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683568" y="1268760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S5 (Kendo)</a:t>
            </a:r>
            <a:endParaRPr lang="ja-JP" altLang="en-US" dirty="0">
              <a:solidFill>
                <a:srgbClr val="000000"/>
              </a:solidFill>
            </a:endParaRPr>
          </a:p>
        </p:txBody>
      </p:sp>
      <p:pic>
        <p:nvPicPr>
          <p:cNvPr id="9220" name="Picture 4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610606"/>
            <a:ext cx="3108573" cy="2334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619063"/>
            <a:ext cx="3096344" cy="2336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776" y="4077073"/>
            <a:ext cx="3083437" cy="2326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058110"/>
            <a:ext cx="3096344" cy="2336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0" y="2552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endParaRPr kumimoji="1" lang="en-US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0" name="Rectangle 8"/>
          <p:cNvSpPr>
            <a:spLocks noChangeArrowheads="1"/>
          </p:cNvSpPr>
          <p:nvPr/>
        </p:nvSpPr>
        <p:spPr bwMode="auto">
          <a:xfrm>
            <a:off x="0" y="65913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endParaRPr kumimoji="1" lang="en-US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5" name="Rectangle 9"/>
          <p:cNvSpPr>
            <a:spLocks noChangeArrowheads="1"/>
          </p:cNvSpPr>
          <p:nvPr/>
        </p:nvSpPr>
        <p:spPr bwMode="auto">
          <a:xfrm>
            <a:off x="0" y="8610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467544" y="836712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CE7 results looks almost the same as the anchor. Subjective test should be done.</a:t>
            </a:r>
            <a:endParaRPr lang="en-US" altLang="ja-JP" dirty="0" smtClean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8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460432" y="6165304"/>
            <a:ext cx="523633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13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Subjective evaluation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5220072" y="1268760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Anchor (V2)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2483768" y="1268760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CC"/>
                </a:solidFill>
              </a:rPr>
              <a:t>CE7 (V2)</a:t>
            </a:r>
            <a:endParaRPr lang="ja-JP" altLang="en-US" dirty="0">
              <a:solidFill>
                <a:srgbClr val="0000CC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899592" y="2492896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CC"/>
                </a:solidFill>
              </a:rPr>
              <a:t>R4</a:t>
            </a:r>
            <a:endParaRPr lang="ja-JP" altLang="en-US" dirty="0">
              <a:solidFill>
                <a:srgbClr val="0000CC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899592" y="5157192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CC"/>
                </a:solidFill>
              </a:rPr>
              <a:t>R1</a:t>
            </a:r>
            <a:endParaRPr lang="ja-JP" altLang="en-US" dirty="0">
              <a:solidFill>
                <a:srgbClr val="0000CC"/>
              </a:solidFill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683568" y="126876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S6 (Balloons)</a:t>
            </a:r>
            <a:endParaRPr lang="ja-JP" altLang="en-US" dirty="0">
              <a:solidFill>
                <a:srgbClr val="000000"/>
              </a:solidFill>
            </a:endParaRPr>
          </a:p>
        </p:txBody>
      </p:sp>
      <p:pic>
        <p:nvPicPr>
          <p:cNvPr id="1024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988" y="1628800"/>
            <a:ext cx="305422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1" name="Picture 1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787" y="1609837"/>
            <a:ext cx="3108573" cy="2345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20193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endParaRPr kumimoji="1" lang="en-US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0" y="4038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rPr>
              <a:t> 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512" y="4077072"/>
            <a:ext cx="3068701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077073"/>
            <a:ext cx="3071208" cy="2317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5" name="Rectangle 9"/>
          <p:cNvSpPr>
            <a:spLocks noChangeArrowheads="1"/>
          </p:cNvSpPr>
          <p:nvPr/>
        </p:nvSpPr>
        <p:spPr bwMode="auto">
          <a:xfrm>
            <a:off x="0" y="2552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endParaRPr kumimoji="1" lang="en-US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6" name="Rectangle 10"/>
          <p:cNvSpPr>
            <a:spLocks noChangeArrowheads="1"/>
          </p:cNvSpPr>
          <p:nvPr/>
        </p:nvSpPr>
        <p:spPr bwMode="auto">
          <a:xfrm>
            <a:off x="0" y="4572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67544" y="836712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CE7 results looks almost the same as the anchor. Subjective test should be done.</a:t>
            </a:r>
            <a:endParaRPr lang="en-US" altLang="ja-JP" dirty="0" smtClean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59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388424" y="6165304"/>
            <a:ext cx="595641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14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Subjective evaluation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5220072" y="1247299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Anchor (V3)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2483768" y="1247299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CC"/>
                </a:solidFill>
              </a:rPr>
              <a:t>CE7 (V3)</a:t>
            </a:r>
            <a:endParaRPr lang="ja-JP" altLang="en-US" dirty="0">
              <a:solidFill>
                <a:srgbClr val="0000CC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852022" y="2471435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CC"/>
                </a:solidFill>
              </a:rPr>
              <a:t>R4</a:t>
            </a:r>
            <a:endParaRPr lang="ja-JP" altLang="en-US" dirty="0">
              <a:solidFill>
                <a:srgbClr val="0000CC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852022" y="5157192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CC"/>
                </a:solidFill>
              </a:rPr>
              <a:t>R1</a:t>
            </a:r>
            <a:endParaRPr lang="ja-JP" altLang="en-US" dirty="0">
              <a:solidFill>
                <a:srgbClr val="0000CC"/>
              </a:solidFill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683568" y="1247299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S8 (Newspaper)</a:t>
            </a:r>
            <a:endParaRPr lang="ja-JP" altLang="en-US" dirty="0">
              <a:solidFill>
                <a:srgbClr val="000000"/>
              </a:solidFill>
            </a:endParaRPr>
          </a:p>
        </p:txBody>
      </p:sp>
      <p:pic>
        <p:nvPicPr>
          <p:cNvPr id="1126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588954"/>
            <a:ext cx="3096344" cy="2327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5" name="Picture 1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605308"/>
            <a:ext cx="3096344" cy="2327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20193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endParaRPr kumimoji="1" lang="en-US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058687"/>
            <a:ext cx="3118098" cy="2344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058687"/>
            <a:ext cx="3096344" cy="2327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8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5" name="Rectangle 9"/>
          <p:cNvSpPr>
            <a:spLocks noChangeArrowheads="1"/>
          </p:cNvSpPr>
          <p:nvPr/>
        </p:nvSpPr>
        <p:spPr bwMode="auto">
          <a:xfrm>
            <a:off x="152400" y="2171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endParaRPr kumimoji="1" lang="en-US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67544" y="836712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CE7 results looks almost the same as the anchor. Subjective test should be done.</a:t>
            </a:r>
            <a:endParaRPr lang="en-US" altLang="ja-JP" dirty="0" smtClean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32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460432" y="6165304"/>
            <a:ext cx="523633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15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Conclusion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51520" y="1556792"/>
            <a:ext cx="87129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CE7.h results showed</a:t>
            </a:r>
            <a:endParaRPr lang="en-US" altLang="ja-JP" dirty="0">
              <a:solidFill>
                <a:srgbClr val="000000"/>
              </a:solidFill>
            </a:endParaRPr>
          </a:p>
          <a:p>
            <a:r>
              <a:rPr lang="en-US" altLang="ja-JP" dirty="0" smtClean="0">
                <a:solidFill>
                  <a:srgbClr val="0000CC"/>
                </a:solidFill>
              </a:rPr>
              <a:t>shorter encoding and decoding </a:t>
            </a:r>
            <a:r>
              <a:rPr lang="en-US" altLang="ja-JP" dirty="0">
                <a:solidFill>
                  <a:srgbClr val="0000CC"/>
                </a:solidFill>
              </a:rPr>
              <a:t>time </a:t>
            </a:r>
            <a:r>
              <a:rPr lang="en-US" altLang="ja-JP" dirty="0" smtClean="0">
                <a:solidFill>
                  <a:srgbClr val="0000CC"/>
                </a:solidFill>
              </a:rPr>
              <a:t>(14.3%, 17.4%),</a:t>
            </a:r>
          </a:p>
          <a:p>
            <a:r>
              <a:rPr lang="en-US" altLang="ja-JP" dirty="0">
                <a:solidFill>
                  <a:srgbClr val="0000CC"/>
                </a:solidFill>
              </a:rPr>
              <a:t>longer </a:t>
            </a:r>
            <a:r>
              <a:rPr lang="en-US" altLang="ja-JP" dirty="0" smtClean="0">
                <a:solidFill>
                  <a:srgbClr val="0000CC"/>
                </a:solidFill>
              </a:rPr>
              <a:t>view </a:t>
            </a:r>
            <a:r>
              <a:rPr lang="en-US" altLang="ja-JP" dirty="0">
                <a:solidFill>
                  <a:srgbClr val="0000CC"/>
                </a:solidFill>
              </a:rPr>
              <a:t>synthesis </a:t>
            </a:r>
            <a:r>
              <a:rPr lang="en-US" altLang="ja-JP" dirty="0" smtClean="0">
                <a:solidFill>
                  <a:srgbClr val="0000CC"/>
                </a:solidFill>
              </a:rPr>
              <a:t>time(125.7%), synthesizing 8 views.</a:t>
            </a:r>
          </a:p>
          <a:p>
            <a:r>
              <a:rPr lang="en-US" altLang="ja-JP" dirty="0" smtClean="0">
                <a:solidFill>
                  <a:srgbClr val="0000CC"/>
                </a:solidFill>
              </a:rPr>
              <a:t>worse texture coding BD rate (138.4%)</a:t>
            </a:r>
            <a:endParaRPr lang="en-US" altLang="ja-JP" dirty="0">
              <a:solidFill>
                <a:srgbClr val="0000CC"/>
              </a:solidFill>
            </a:endParaRPr>
          </a:p>
          <a:p>
            <a:r>
              <a:rPr lang="en-US" altLang="ja-JP" dirty="0" smtClean="0">
                <a:solidFill>
                  <a:srgbClr val="0000CC"/>
                </a:solidFill>
              </a:rPr>
              <a:t>better depth coding BD rate (-</a:t>
            </a:r>
            <a:r>
              <a:rPr lang="en-US" altLang="ja-JP" dirty="0" smtClean="0">
                <a:solidFill>
                  <a:srgbClr val="0000CC"/>
                </a:solidFill>
              </a:rPr>
              <a:t>89.5%) </a:t>
            </a:r>
            <a:r>
              <a:rPr lang="en-US" altLang="ja-JP" dirty="0">
                <a:solidFill>
                  <a:srgbClr val="0000CC"/>
                </a:solidFill>
              </a:rPr>
              <a:t>,</a:t>
            </a:r>
            <a:endParaRPr lang="en-US" altLang="ja-JP" dirty="0" smtClean="0">
              <a:solidFill>
                <a:srgbClr val="0000CC"/>
              </a:solidFill>
            </a:endParaRPr>
          </a:p>
          <a:p>
            <a:r>
              <a:rPr lang="en-US" altLang="ja-JP" dirty="0" smtClean="0">
                <a:solidFill>
                  <a:srgbClr val="0000CC"/>
                </a:solidFill>
              </a:rPr>
              <a:t>worse synthesized view BD </a:t>
            </a:r>
            <a:r>
              <a:rPr lang="en-US" altLang="ja-JP" dirty="0" smtClean="0">
                <a:solidFill>
                  <a:srgbClr val="0000CC"/>
                </a:solidFill>
              </a:rPr>
              <a:t>rate(113.6%), </a:t>
            </a:r>
            <a:r>
              <a:rPr lang="en-US" altLang="ja-JP" dirty="0" smtClean="0">
                <a:solidFill>
                  <a:srgbClr val="0000CC"/>
                </a:solidFill>
              </a:rPr>
              <a:t>but</a:t>
            </a:r>
          </a:p>
          <a:p>
            <a:r>
              <a:rPr lang="en-US" altLang="ja-JP" dirty="0">
                <a:solidFill>
                  <a:srgbClr val="0000CC"/>
                </a:solidFill>
              </a:rPr>
              <a:t>subjectively </a:t>
            </a:r>
            <a:r>
              <a:rPr lang="en-US" altLang="ja-JP" dirty="0" smtClean="0">
                <a:solidFill>
                  <a:srgbClr val="0000CC"/>
                </a:solidFill>
              </a:rPr>
              <a:t>not-bad synthesized view quality</a:t>
            </a:r>
          </a:p>
          <a:p>
            <a:r>
              <a:rPr lang="en-US" altLang="ja-JP" dirty="0" smtClean="0">
                <a:solidFill>
                  <a:srgbClr val="0000CC"/>
                </a:solidFill>
              </a:rPr>
              <a:t>without no change on core codec (AVC or HEVC).</a:t>
            </a:r>
          </a:p>
          <a:p>
            <a:endParaRPr lang="en-US" altLang="ja-JP" dirty="0"/>
          </a:p>
          <a:p>
            <a:r>
              <a:rPr lang="en-US" altLang="ja-JP" dirty="0">
                <a:solidFill>
                  <a:srgbClr val="000000"/>
                </a:solidFill>
              </a:rPr>
              <a:t>MPEG should </a:t>
            </a:r>
            <a:r>
              <a:rPr lang="en-US" altLang="ja-JP" dirty="0" smtClean="0">
                <a:solidFill>
                  <a:srgbClr val="000000"/>
                </a:solidFill>
              </a:rPr>
              <a:t>create </a:t>
            </a:r>
            <a:r>
              <a:rPr lang="en-US" altLang="ja-JP" dirty="0">
                <a:solidFill>
                  <a:srgbClr val="000000"/>
                </a:solidFill>
              </a:rPr>
              <a:t>a 3DV Simple </a:t>
            </a:r>
            <a:r>
              <a:rPr lang="en-US" altLang="ja-JP" dirty="0" smtClean="0">
                <a:solidFill>
                  <a:srgbClr val="000000"/>
                </a:solidFill>
              </a:rPr>
              <a:t>Test Model </a:t>
            </a:r>
            <a:r>
              <a:rPr lang="en-US" altLang="ja-JP" dirty="0">
                <a:solidFill>
                  <a:srgbClr val="000000"/>
                </a:solidFill>
              </a:rPr>
              <a:t>based on CE7 </a:t>
            </a:r>
            <a:r>
              <a:rPr lang="en-US" altLang="ja-JP" dirty="0" smtClean="0">
                <a:solidFill>
                  <a:srgbClr val="000000"/>
                </a:solidFill>
              </a:rPr>
              <a:t>tools(M26014/JCT2-A0072), </a:t>
            </a:r>
            <a:r>
              <a:rPr lang="en-US" altLang="ja-JP" dirty="0">
                <a:solidFill>
                  <a:srgbClr val="000000"/>
                </a:solidFill>
              </a:rPr>
              <a:t>since CE7 tools are fast and efficient, also require no change on  AVC or HEVC </a:t>
            </a:r>
            <a:r>
              <a:rPr lang="en-US" altLang="ja-JP" dirty="0" smtClean="0">
                <a:solidFill>
                  <a:srgbClr val="000000"/>
                </a:solidFill>
              </a:rPr>
              <a:t>codec, yielding subjectively comparable view quality.</a:t>
            </a: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95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604448" y="6165304"/>
            <a:ext cx="379617" cy="365125"/>
          </a:xfrm>
        </p:spPr>
        <p:txBody>
          <a:bodyPr/>
          <a:lstStyle/>
          <a:p>
            <a:fld id="{4CE80A0E-6161-416B-BBE3-1C0EF7C0780A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Introduction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23528" y="1124744"/>
            <a:ext cx="5143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CE7:  Global Depth and View Prediction (GDVP)</a:t>
            </a:r>
            <a:endParaRPr kumimoji="1" lang="ja-JP" altLang="en-US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1259632" y="1628800"/>
            <a:ext cx="71865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Base view:	 </a:t>
            </a:r>
            <a:r>
              <a:rPr lang="en-US" altLang="ja-JP" dirty="0" smtClean="0">
                <a:solidFill>
                  <a:srgbClr val="0000CC"/>
                </a:solidFill>
              </a:rPr>
              <a:t>single-view encoding/decoding</a:t>
            </a:r>
          </a:p>
          <a:p>
            <a:r>
              <a:rPr kumimoji="1" lang="en-US" altLang="ja-JP" dirty="0" smtClean="0"/>
              <a:t>Global Depth:	 </a:t>
            </a:r>
            <a:r>
              <a:rPr kumimoji="1" lang="en-US" altLang="ja-JP" dirty="0" smtClean="0">
                <a:solidFill>
                  <a:srgbClr val="0000CC"/>
                </a:solidFill>
              </a:rPr>
              <a:t>merged depth map (pre-process)</a:t>
            </a:r>
          </a:p>
          <a:p>
            <a:r>
              <a:rPr lang="en-US" altLang="ja-JP" dirty="0" smtClean="0"/>
              <a:t>View Prediction:	 </a:t>
            </a:r>
            <a:r>
              <a:rPr lang="en-US" altLang="ja-JP" dirty="0" err="1" smtClean="0">
                <a:solidFill>
                  <a:srgbClr val="0000CC"/>
                </a:solidFill>
              </a:rPr>
              <a:t>homography</a:t>
            </a:r>
            <a:r>
              <a:rPr lang="en-US" altLang="ja-JP" dirty="0" smtClean="0">
                <a:solidFill>
                  <a:srgbClr val="0000CC"/>
                </a:solidFill>
              </a:rPr>
              <a:t> projection w/o search (</a:t>
            </a:r>
            <a:r>
              <a:rPr lang="en-US" altLang="ja-JP" dirty="0">
                <a:solidFill>
                  <a:srgbClr val="0000CC"/>
                </a:solidFill>
              </a:rPr>
              <a:t>pre-process</a:t>
            </a:r>
            <a:r>
              <a:rPr lang="en-US" altLang="ja-JP" dirty="0" smtClean="0">
                <a:solidFill>
                  <a:srgbClr val="0000CC"/>
                </a:solidFill>
              </a:rPr>
              <a:t>)</a:t>
            </a:r>
          </a:p>
          <a:p>
            <a:r>
              <a:rPr kumimoji="1" lang="en-US" altLang="ja-JP" dirty="0" smtClean="0"/>
              <a:t>View </a:t>
            </a:r>
            <a:r>
              <a:rPr lang="en-US" altLang="ja-JP" dirty="0" smtClean="0"/>
              <a:t>synthesis:	 </a:t>
            </a:r>
            <a:r>
              <a:rPr lang="en-US" altLang="ja-JP" dirty="0" smtClean="0">
                <a:solidFill>
                  <a:srgbClr val="0000CC"/>
                </a:solidFill>
              </a:rPr>
              <a:t>view projection + hole filling (post-</a:t>
            </a:r>
            <a:r>
              <a:rPr lang="en-US" altLang="ja-JP" dirty="0" err="1" smtClean="0">
                <a:solidFill>
                  <a:srgbClr val="0000CC"/>
                </a:solidFill>
              </a:rPr>
              <a:t>proccess</a:t>
            </a:r>
            <a:r>
              <a:rPr lang="en-US" altLang="ja-JP" dirty="0" smtClean="0">
                <a:solidFill>
                  <a:srgbClr val="0000CC"/>
                </a:solidFill>
              </a:rPr>
              <a:t>)</a:t>
            </a:r>
            <a:endParaRPr kumimoji="1" lang="ja-JP" altLang="en-US" dirty="0"/>
          </a:p>
        </p:txBody>
      </p:sp>
      <p:grpSp>
        <p:nvGrpSpPr>
          <p:cNvPr id="34" name="グループ化 33"/>
          <p:cNvGrpSpPr/>
          <p:nvPr/>
        </p:nvGrpSpPr>
        <p:grpSpPr>
          <a:xfrm>
            <a:off x="107504" y="3314576"/>
            <a:ext cx="8755270" cy="3138760"/>
            <a:chOff x="179512" y="3068960"/>
            <a:chExt cx="8755270" cy="3138760"/>
          </a:xfrm>
        </p:grpSpPr>
        <p:sp>
          <p:nvSpPr>
            <p:cNvPr id="36" name="正方形/長方形 35"/>
            <p:cNvSpPr/>
            <p:nvPr/>
          </p:nvSpPr>
          <p:spPr>
            <a:xfrm>
              <a:off x="3851920" y="3068960"/>
              <a:ext cx="1440160" cy="720080"/>
            </a:xfrm>
            <a:prstGeom prst="rect">
              <a:avLst/>
            </a:prstGeom>
            <a:noFill/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/>
                  <a:cs typeface="+mn-cs"/>
                </a:rPr>
                <a:t>Core codec</a:t>
              </a:r>
            </a:p>
            <a:p>
              <a:pPr lvl="0" algn="ctr"/>
              <a:r>
                <a:rPr kumimoji="0" lang="en-US" altLang="ja-JP" sz="1400" kern="0" dirty="0" smtClean="0">
                  <a:solidFill>
                    <a:srgbClr val="000000"/>
                  </a:solidFill>
                  <a:latin typeface="Tahoma"/>
                </a:rPr>
                <a:t>(3DV ATM or HTM)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/>
                <a:cs typeface="+mn-cs"/>
              </a:endParaRPr>
            </a:p>
          </p:txBody>
        </p:sp>
        <p:sp>
          <p:nvSpPr>
            <p:cNvPr id="37" name="正方形/長方形 36"/>
            <p:cNvSpPr/>
            <p:nvPr/>
          </p:nvSpPr>
          <p:spPr>
            <a:xfrm>
              <a:off x="1259632" y="5229200"/>
              <a:ext cx="1152128" cy="720080"/>
            </a:xfrm>
            <a:prstGeom prst="rect">
              <a:avLst/>
            </a:prstGeom>
            <a:solidFill>
              <a:srgbClr val="FFCF01">
                <a:lumMod val="40000"/>
                <a:lumOff val="60000"/>
              </a:srgb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/>
                  <a:cs typeface="+mn-cs"/>
                </a:rPr>
                <a:t>Global depth generator</a:t>
              </a:r>
              <a:endPara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/>
                <a:cs typeface="+mn-cs"/>
              </a:endParaRPr>
            </a:p>
          </p:txBody>
        </p:sp>
        <p:sp>
          <p:nvSpPr>
            <p:cNvPr id="41" name="テキスト ボックス 40"/>
            <p:cNvSpPr txBox="1"/>
            <p:nvPr/>
          </p:nvSpPr>
          <p:spPr>
            <a:xfrm>
              <a:off x="2555777" y="5301208"/>
              <a:ext cx="11881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Global depth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2483768" y="4201343"/>
              <a:ext cx="13195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Residual  view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3" name="テキスト ボックス 42"/>
            <p:cNvSpPr txBox="1"/>
            <p:nvPr/>
          </p:nvSpPr>
          <p:spPr>
            <a:xfrm>
              <a:off x="2023597" y="5229200"/>
              <a:ext cx="1847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6732240" y="4149080"/>
              <a:ext cx="1080120" cy="1800200"/>
            </a:xfrm>
            <a:prstGeom prst="rect">
              <a:avLst/>
            </a:prstGeom>
            <a:solidFill>
              <a:srgbClr val="FFCF01">
                <a:lumMod val="40000"/>
                <a:lumOff val="60000"/>
              </a:srgb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/>
                  <a:cs typeface="+mn-cs"/>
                </a:rPr>
                <a:t>View synthesizer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/>
                <a:cs typeface="+mn-cs"/>
              </a:endParaRPr>
            </a:p>
          </p:txBody>
        </p:sp>
        <p:cxnSp>
          <p:nvCxnSpPr>
            <p:cNvPr id="45" name="直線矢印コネクタ 44"/>
            <p:cNvCxnSpPr>
              <a:endCxn id="65" idx="1"/>
            </p:cNvCxnSpPr>
            <p:nvPr/>
          </p:nvCxnSpPr>
          <p:spPr>
            <a:xfrm>
              <a:off x="251520" y="3429000"/>
              <a:ext cx="1008112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cxnSp>
          <p:nvCxnSpPr>
            <p:cNvPr id="50" name="直線矢印コネクタ 49"/>
            <p:cNvCxnSpPr/>
            <p:nvPr/>
          </p:nvCxnSpPr>
          <p:spPr>
            <a:xfrm>
              <a:off x="5292080" y="3429000"/>
              <a:ext cx="360040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cxnSp>
          <p:nvCxnSpPr>
            <p:cNvPr id="52" name="直線矢印コネクタ 51"/>
            <p:cNvCxnSpPr/>
            <p:nvPr/>
          </p:nvCxnSpPr>
          <p:spPr>
            <a:xfrm>
              <a:off x="2411760" y="3429000"/>
              <a:ext cx="144016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sp>
          <p:nvSpPr>
            <p:cNvPr id="53" name="テキスト ボックス 52"/>
            <p:cNvSpPr txBox="1"/>
            <p:nvPr/>
          </p:nvSpPr>
          <p:spPr>
            <a:xfrm>
              <a:off x="179512" y="5301208"/>
              <a:ext cx="1140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Depth maps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54" name="直線矢印コネクタ 53"/>
            <p:cNvCxnSpPr/>
            <p:nvPr/>
          </p:nvCxnSpPr>
          <p:spPr>
            <a:xfrm>
              <a:off x="2411760" y="5589240"/>
              <a:ext cx="144016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cxnSp>
          <p:nvCxnSpPr>
            <p:cNvPr id="55" name="直線矢印コネクタ 54"/>
            <p:cNvCxnSpPr/>
            <p:nvPr/>
          </p:nvCxnSpPr>
          <p:spPr>
            <a:xfrm>
              <a:off x="237382" y="5589240"/>
              <a:ext cx="102225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sp>
          <p:nvSpPr>
            <p:cNvPr id="56" name="テキスト ボックス 55"/>
            <p:cNvSpPr txBox="1"/>
            <p:nvPr/>
          </p:nvSpPr>
          <p:spPr>
            <a:xfrm>
              <a:off x="179512" y="3140968"/>
              <a:ext cx="11521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Multi-views</a:t>
              </a:r>
              <a:endPara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57" name="直線矢印コネクタ 56"/>
            <p:cNvCxnSpPr/>
            <p:nvPr/>
          </p:nvCxnSpPr>
          <p:spPr>
            <a:xfrm>
              <a:off x="5292080" y="4561964"/>
              <a:ext cx="144016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cxnSp>
          <p:nvCxnSpPr>
            <p:cNvPr id="58" name="直線矢印コネクタ 57"/>
            <p:cNvCxnSpPr/>
            <p:nvPr/>
          </p:nvCxnSpPr>
          <p:spPr>
            <a:xfrm>
              <a:off x="5292080" y="5589240"/>
              <a:ext cx="144016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cxnSp>
          <p:nvCxnSpPr>
            <p:cNvPr id="59" name="直線矢印コネクタ 58"/>
            <p:cNvCxnSpPr/>
            <p:nvPr/>
          </p:nvCxnSpPr>
          <p:spPr>
            <a:xfrm>
              <a:off x="7812360" y="4293096"/>
              <a:ext cx="108012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cxnSp>
          <p:nvCxnSpPr>
            <p:cNvPr id="60" name="直線矢印コネクタ 59"/>
            <p:cNvCxnSpPr/>
            <p:nvPr/>
          </p:nvCxnSpPr>
          <p:spPr>
            <a:xfrm>
              <a:off x="7812360" y="5805264"/>
              <a:ext cx="108012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sp>
          <p:nvSpPr>
            <p:cNvPr id="61" name="テキスト ボックス 60"/>
            <p:cNvSpPr txBox="1"/>
            <p:nvPr/>
          </p:nvSpPr>
          <p:spPr>
            <a:xfrm>
              <a:off x="5508104" y="3140968"/>
              <a:ext cx="279916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Decoded global view (base view)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62" name="テキスト ボックス 61"/>
            <p:cNvSpPr txBox="1"/>
            <p:nvPr/>
          </p:nvSpPr>
          <p:spPr>
            <a:xfrm>
              <a:off x="7812360" y="4797152"/>
              <a:ext cx="112242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Synthesized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views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63" name="直線矢印コネクタ 62"/>
            <p:cNvCxnSpPr/>
            <p:nvPr/>
          </p:nvCxnSpPr>
          <p:spPr>
            <a:xfrm>
              <a:off x="7236296" y="3429000"/>
              <a:ext cx="0" cy="72008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cxnSp>
          <p:nvCxnSpPr>
            <p:cNvPr id="64" name="直線矢印コネクタ 63"/>
            <p:cNvCxnSpPr/>
            <p:nvPr/>
          </p:nvCxnSpPr>
          <p:spPr>
            <a:xfrm flipH="1">
              <a:off x="1835696" y="5085184"/>
              <a:ext cx="2736304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sp>
          <p:nvSpPr>
            <p:cNvPr id="65" name="正方形/長方形 64"/>
            <p:cNvSpPr/>
            <p:nvPr/>
          </p:nvSpPr>
          <p:spPr>
            <a:xfrm>
              <a:off x="1259632" y="3068960"/>
              <a:ext cx="1152128" cy="720080"/>
            </a:xfrm>
            <a:prstGeom prst="rect">
              <a:avLst/>
            </a:prstGeom>
            <a:solidFill>
              <a:srgbClr val="FFCF01">
                <a:lumMod val="40000"/>
                <a:lumOff val="60000"/>
              </a:srgb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/>
                  <a:cs typeface="+mn-cs"/>
                </a:rPr>
                <a:t>Global view generator</a:t>
              </a:r>
              <a:endPara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/>
                <a:cs typeface="+mn-cs"/>
              </a:endParaRPr>
            </a:p>
          </p:txBody>
        </p:sp>
        <p:sp>
          <p:nvSpPr>
            <p:cNvPr id="66" name="正方形/長方形 65"/>
            <p:cNvSpPr/>
            <p:nvPr/>
          </p:nvSpPr>
          <p:spPr>
            <a:xfrm>
              <a:off x="1259632" y="4149080"/>
              <a:ext cx="1152128" cy="720080"/>
            </a:xfrm>
            <a:prstGeom prst="rect">
              <a:avLst/>
            </a:prstGeom>
            <a:solidFill>
              <a:srgbClr val="FFCF01">
                <a:lumMod val="40000"/>
                <a:lumOff val="60000"/>
              </a:srgb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/>
                  <a:cs typeface="+mn-cs"/>
                </a:rPr>
                <a:t>Residual view generator</a:t>
              </a:r>
              <a:endPara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/>
                <a:cs typeface="+mn-cs"/>
              </a:endParaRPr>
            </a:p>
          </p:txBody>
        </p:sp>
        <p:sp>
          <p:nvSpPr>
            <p:cNvPr id="67" name="テキスト ボックス 66"/>
            <p:cNvSpPr txBox="1"/>
            <p:nvPr/>
          </p:nvSpPr>
          <p:spPr>
            <a:xfrm>
              <a:off x="2483768" y="4797152"/>
              <a:ext cx="13837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Decoded depth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68" name="テキスト ボックス 67"/>
            <p:cNvSpPr txBox="1"/>
            <p:nvPr/>
          </p:nvSpPr>
          <p:spPr>
            <a:xfrm>
              <a:off x="2555776" y="3140968"/>
              <a:ext cx="10743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global view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69" name="直線矢印コネクタ 68"/>
            <p:cNvCxnSpPr>
              <a:stCxn id="65" idx="2"/>
              <a:endCxn id="66" idx="0"/>
            </p:cNvCxnSpPr>
            <p:nvPr/>
          </p:nvCxnSpPr>
          <p:spPr>
            <a:xfrm>
              <a:off x="1835696" y="3789040"/>
              <a:ext cx="0" cy="36004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矢印コネクタ 69"/>
            <p:cNvCxnSpPr/>
            <p:nvPr/>
          </p:nvCxnSpPr>
          <p:spPr>
            <a:xfrm>
              <a:off x="2411760" y="4489375"/>
              <a:ext cx="144016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sp>
          <p:nvSpPr>
            <p:cNvPr id="71" name="テキスト ボックス 70"/>
            <p:cNvSpPr txBox="1"/>
            <p:nvPr/>
          </p:nvSpPr>
          <p:spPr>
            <a:xfrm>
              <a:off x="5361937" y="4293096"/>
              <a:ext cx="126348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Decoded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Residual view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72" name="テキスト ボックス 71"/>
            <p:cNvSpPr txBox="1"/>
            <p:nvPr/>
          </p:nvSpPr>
          <p:spPr>
            <a:xfrm>
              <a:off x="5386659" y="5301208"/>
              <a:ext cx="116730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Decoded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global</a:t>
              </a:r>
              <a:r>
                <a:rPr kumimoji="0" lang="en-US" altLang="ja-JP" sz="1400" kern="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depth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3851920" y="4149080"/>
              <a:ext cx="1440160" cy="720080"/>
            </a:xfrm>
            <a:prstGeom prst="rect">
              <a:avLst/>
            </a:prstGeom>
            <a:noFill/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lvl="0" algn="ctr">
                <a:defRPr/>
              </a:pPr>
              <a:r>
                <a:rPr kumimoji="0" lang="en-US" altLang="ja-JP" sz="1400" kern="0" dirty="0">
                  <a:solidFill>
                    <a:srgbClr val="000000"/>
                  </a:solidFill>
                  <a:latin typeface="Tahoma"/>
                </a:rPr>
                <a:t>Core codec</a:t>
              </a:r>
            </a:p>
            <a:p>
              <a:pPr lvl="0" algn="ctr"/>
              <a:r>
                <a:rPr kumimoji="0" lang="en-US" altLang="ja-JP" sz="1400" kern="0" dirty="0">
                  <a:solidFill>
                    <a:srgbClr val="000000"/>
                  </a:solidFill>
                  <a:latin typeface="Tahoma"/>
                </a:rPr>
                <a:t>(3DV ATM or HTM)</a:t>
              </a:r>
              <a:endParaRPr kumimoji="0" lang="ja-JP" altLang="en-US" sz="1400" kern="0" dirty="0">
                <a:solidFill>
                  <a:srgbClr val="000000"/>
                </a:solidFill>
                <a:latin typeface="Tahoma"/>
              </a:endParaRPr>
            </a:p>
          </p:txBody>
        </p:sp>
        <p:sp>
          <p:nvSpPr>
            <p:cNvPr id="74" name="正方形/長方形 73"/>
            <p:cNvSpPr/>
            <p:nvPr/>
          </p:nvSpPr>
          <p:spPr>
            <a:xfrm>
              <a:off x="3851920" y="5229200"/>
              <a:ext cx="1440160" cy="720080"/>
            </a:xfrm>
            <a:prstGeom prst="rect">
              <a:avLst/>
            </a:prstGeom>
            <a:noFill/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lvl="0" algn="ctr">
                <a:defRPr/>
              </a:pPr>
              <a:r>
                <a:rPr kumimoji="0" lang="en-US" altLang="ja-JP" sz="1400" kern="0" dirty="0">
                  <a:solidFill>
                    <a:srgbClr val="000000"/>
                  </a:solidFill>
                  <a:latin typeface="Tahoma"/>
                </a:rPr>
                <a:t>Core codec</a:t>
              </a:r>
            </a:p>
            <a:p>
              <a:pPr lvl="0" algn="ctr"/>
              <a:r>
                <a:rPr kumimoji="0" lang="en-US" altLang="ja-JP" sz="1400" kern="0" dirty="0">
                  <a:solidFill>
                    <a:srgbClr val="000000"/>
                  </a:solidFill>
                  <a:latin typeface="Tahoma"/>
                </a:rPr>
                <a:t>(3DV ATM or HTM)</a:t>
              </a:r>
              <a:endParaRPr kumimoji="0" lang="ja-JP" altLang="en-US" sz="1400" kern="0" dirty="0">
                <a:solidFill>
                  <a:srgbClr val="000000"/>
                </a:solidFill>
                <a:latin typeface="Tahoma"/>
              </a:endParaRPr>
            </a:p>
          </p:txBody>
        </p:sp>
        <p:cxnSp>
          <p:nvCxnSpPr>
            <p:cNvPr id="75" name="直線コネクタ 74"/>
            <p:cNvCxnSpPr>
              <a:endCxn id="74" idx="0"/>
            </p:cNvCxnSpPr>
            <p:nvPr/>
          </p:nvCxnSpPr>
          <p:spPr>
            <a:xfrm>
              <a:off x="4572000" y="5085184"/>
              <a:ext cx="0" cy="14401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矢印コネクタ 75"/>
            <p:cNvCxnSpPr>
              <a:endCxn id="66" idx="2"/>
            </p:cNvCxnSpPr>
            <p:nvPr/>
          </p:nvCxnSpPr>
          <p:spPr>
            <a:xfrm flipV="1">
              <a:off x="1835696" y="4869160"/>
              <a:ext cx="0" cy="21602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7" name="図 7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3645024"/>
              <a:ext cx="720080" cy="40804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78" name="図 7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528" y="3573016"/>
              <a:ext cx="720080" cy="40804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79" name="図 7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536" y="3501008"/>
              <a:ext cx="720080" cy="40804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80" name="図 7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5805264"/>
              <a:ext cx="720080" cy="40245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81" name="図 8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528" y="5733256"/>
              <a:ext cx="720080" cy="40245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82" name="図 8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536" y="5661248"/>
              <a:ext cx="720080" cy="40245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83" name="図 8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6376" y="3501008"/>
              <a:ext cx="720080" cy="40804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84" name="図 8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6376" y="4365104"/>
              <a:ext cx="720080" cy="40804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85" name="図 8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6376" y="5301208"/>
              <a:ext cx="720080" cy="40804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86" name="直線コネクタ 85"/>
            <p:cNvCxnSpPr/>
            <p:nvPr/>
          </p:nvCxnSpPr>
          <p:spPr>
            <a:xfrm>
              <a:off x="8892480" y="4509120"/>
              <a:ext cx="0" cy="108012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5286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460432" y="6165304"/>
            <a:ext cx="523633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3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Experiments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23528" y="908720"/>
            <a:ext cx="448943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Software	: </a:t>
            </a:r>
          </a:p>
          <a:p>
            <a:r>
              <a:rPr lang="en-US" altLang="ja-JP" dirty="0">
                <a:solidFill>
                  <a:srgbClr val="000000"/>
                </a:solidFill>
              </a:rPr>
              <a:t>	</a:t>
            </a:r>
            <a:r>
              <a:rPr lang="en-US" altLang="ja-JP" dirty="0" smtClean="0">
                <a:solidFill>
                  <a:srgbClr val="000000"/>
                </a:solidFill>
              </a:rPr>
              <a:t>	</a:t>
            </a:r>
            <a:r>
              <a:rPr lang="en-US" altLang="ja-JP" dirty="0" smtClean="0">
                <a:solidFill>
                  <a:srgbClr val="0000CC"/>
                </a:solidFill>
              </a:rPr>
              <a:t>3DV-HTM v3.1 (HHI)</a:t>
            </a:r>
          </a:p>
          <a:p>
            <a:r>
              <a:rPr lang="en-US" altLang="ja-JP" dirty="0">
                <a:solidFill>
                  <a:srgbClr val="0000CC"/>
                </a:solidFill>
              </a:rPr>
              <a:t>	</a:t>
            </a:r>
            <a:r>
              <a:rPr lang="en-US" altLang="ja-JP" dirty="0" smtClean="0">
                <a:solidFill>
                  <a:srgbClr val="0000CC"/>
                </a:solidFill>
              </a:rPr>
              <a:t>	CE7 (NICT)</a:t>
            </a:r>
          </a:p>
          <a:p>
            <a:endParaRPr lang="en-US" altLang="ja-JP" dirty="0">
              <a:solidFill>
                <a:srgbClr val="000000"/>
              </a:solidFill>
            </a:endParaRPr>
          </a:p>
          <a:p>
            <a:r>
              <a:rPr lang="en-US" altLang="ja-JP" dirty="0">
                <a:solidFill>
                  <a:srgbClr val="000000"/>
                </a:solidFill>
              </a:rPr>
              <a:t>Test </a:t>
            </a:r>
            <a:r>
              <a:rPr lang="en-US" altLang="ja-JP" dirty="0" smtClean="0">
                <a:solidFill>
                  <a:srgbClr val="000000"/>
                </a:solidFill>
              </a:rPr>
              <a:t>condition</a:t>
            </a:r>
            <a:r>
              <a:rPr lang="en-US" altLang="ja-JP" dirty="0">
                <a:solidFill>
                  <a:srgbClr val="000000"/>
                </a:solidFill>
              </a:rPr>
              <a:t>:	</a:t>
            </a:r>
            <a:endParaRPr lang="en-US" altLang="ja-JP" dirty="0" smtClean="0">
              <a:solidFill>
                <a:srgbClr val="000000"/>
              </a:solidFill>
            </a:endParaRPr>
          </a:p>
          <a:p>
            <a:r>
              <a:rPr lang="en-US" altLang="ja-JP" dirty="0">
                <a:solidFill>
                  <a:srgbClr val="000000"/>
                </a:solidFill>
              </a:rPr>
              <a:t>	</a:t>
            </a:r>
            <a:r>
              <a:rPr lang="en-US" altLang="ja-JP" dirty="0" smtClean="0">
                <a:solidFill>
                  <a:srgbClr val="000000"/>
                </a:solidFill>
              </a:rPr>
              <a:t>	</a:t>
            </a:r>
            <a:r>
              <a:rPr lang="en-US" altLang="ja-JP" dirty="0" smtClean="0">
                <a:solidFill>
                  <a:srgbClr val="0000CC"/>
                </a:solidFill>
              </a:rPr>
              <a:t>Common Test Condition</a:t>
            </a:r>
            <a:endParaRPr lang="en-US" altLang="ja-JP" dirty="0">
              <a:solidFill>
                <a:srgbClr val="0000CC"/>
              </a:solidFill>
            </a:endParaRPr>
          </a:p>
          <a:p>
            <a:endParaRPr lang="en-US" altLang="ja-JP" dirty="0" smtClean="0">
              <a:solidFill>
                <a:srgbClr val="000000"/>
              </a:solidFill>
            </a:endParaRPr>
          </a:p>
          <a:p>
            <a:r>
              <a:rPr lang="en-US" altLang="ja-JP" dirty="0" smtClean="0">
                <a:solidFill>
                  <a:srgbClr val="000000"/>
                </a:solidFill>
              </a:rPr>
              <a:t>Experimental environment:</a:t>
            </a:r>
            <a:endParaRPr lang="ja-JP" altLang="en-US" dirty="0">
              <a:solidFill>
                <a:srgbClr val="000000"/>
              </a:solidFill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2334517"/>
              </p:ext>
            </p:extLst>
          </p:nvPr>
        </p:nvGraphicFramePr>
        <p:xfrm>
          <a:off x="1691680" y="3645024"/>
          <a:ext cx="6264696" cy="1854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46839"/>
                <a:gridCol w="4717857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0000CC"/>
                          </a:solidFill>
                        </a:rPr>
                        <a:t>CPU</a:t>
                      </a:r>
                      <a:endParaRPr kumimoji="1" lang="ja-JP" altLang="en-US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it-IT" altLang="ja-JP" dirty="0" smtClean="0">
                          <a:solidFill>
                            <a:srgbClr val="0000CC"/>
                          </a:solidFill>
                        </a:rPr>
                        <a:t>Intel Core i7 2600 3.4GHz</a:t>
                      </a:r>
                      <a:endParaRPr kumimoji="1" lang="ja-JP" altLang="en-US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0000CC"/>
                          </a:solidFill>
                        </a:rPr>
                        <a:t>Memory</a:t>
                      </a:r>
                      <a:endParaRPr kumimoji="1" lang="ja-JP" altLang="en-US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0000CC"/>
                          </a:solidFill>
                        </a:rPr>
                        <a:t>12GB (DDR3)</a:t>
                      </a:r>
                      <a:endParaRPr kumimoji="1" lang="ja-JP" altLang="en-US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0000CC"/>
                          </a:solidFill>
                        </a:rPr>
                        <a:t>OS</a:t>
                      </a:r>
                      <a:endParaRPr kumimoji="1" lang="ja-JP" altLang="en-US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0000CC"/>
                          </a:solidFill>
                        </a:rPr>
                        <a:t>Windows 7 Professional SP1</a:t>
                      </a:r>
                      <a:endParaRPr kumimoji="1" lang="ja-JP" altLang="en-US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0000CC"/>
                          </a:solidFill>
                        </a:rPr>
                        <a:t>Compiler</a:t>
                      </a:r>
                      <a:endParaRPr kumimoji="1" lang="ja-JP" altLang="en-US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0000CC"/>
                          </a:solidFill>
                        </a:rPr>
                        <a:t>Microsoft Visual Studio 2010 Professional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0000CC"/>
                          </a:solidFill>
                        </a:rPr>
                        <a:t>Executable</a:t>
                      </a:r>
                      <a:endParaRPr kumimoji="1" lang="ja-JP" altLang="en-US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0000CC"/>
                          </a:solidFill>
                        </a:rPr>
                        <a:t>x64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607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604448" y="6165304"/>
            <a:ext cx="379617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4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Simulation results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71600" y="980728"/>
            <a:ext cx="79208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882775" algn="l"/>
              </a:tabLst>
            </a:pPr>
            <a:r>
              <a:rPr lang="en-US" altLang="ja-JP" dirty="0"/>
              <a:t>Depth coding:       	</a:t>
            </a:r>
            <a:r>
              <a:rPr lang="en-US" altLang="ja-JP" dirty="0">
                <a:solidFill>
                  <a:srgbClr val="0000CC"/>
                </a:solidFill>
              </a:rPr>
              <a:t>-89.5% better BD </a:t>
            </a:r>
            <a:r>
              <a:rPr lang="en-US" altLang="ja-JP" dirty="0" smtClean="0">
                <a:solidFill>
                  <a:srgbClr val="0000CC"/>
                </a:solidFill>
              </a:rPr>
              <a:t>rate</a:t>
            </a:r>
            <a:endParaRPr lang="en-US" altLang="ja-JP" dirty="0" smtClean="0"/>
          </a:p>
          <a:p>
            <a:pPr>
              <a:tabLst>
                <a:tab pos="1882775" algn="l"/>
              </a:tabLst>
            </a:pPr>
            <a:r>
              <a:rPr lang="en-US" altLang="ja-JP" dirty="0" smtClean="0"/>
              <a:t>Video coding:    </a:t>
            </a:r>
            <a:r>
              <a:rPr lang="en-US" altLang="ja-JP" dirty="0" smtClean="0">
                <a:solidFill>
                  <a:srgbClr val="0000CC"/>
                </a:solidFill>
              </a:rPr>
              <a:t>	-25.4% better BD rate</a:t>
            </a:r>
          </a:p>
          <a:p>
            <a:pPr>
              <a:tabLst>
                <a:tab pos="1885950" algn="l"/>
              </a:tabLst>
            </a:pPr>
            <a:r>
              <a:rPr lang="en-US" altLang="ja-JP" dirty="0" smtClean="0"/>
              <a:t>Synthesized view:	</a:t>
            </a:r>
            <a:r>
              <a:rPr lang="en-US" altLang="ja-JP" dirty="0" smtClean="0">
                <a:solidFill>
                  <a:srgbClr val="0000CC"/>
                </a:solidFill>
              </a:rPr>
              <a:t>113.6% worse BD rate</a:t>
            </a:r>
          </a:p>
          <a:p>
            <a:pPr>
              <a:tabLst>
                <a:tab pos="1885950" algn="l"/>
              </a:tabLst>
            </a:pPr>
            <a:r>
              <a:rPr lang="en-US" altLang="ja-JP" dirty="0">
                <a:solidFill>
                  <a:srgbClr val="0000CC"/>
                </a:solidFill>
              </a:rPr>
              <a:t>	</a:t>
            </a:r>
            <a:r>
              <a:rPr lang="en-US" altLang="ja-JP" dirty="0" smtClean="0">
                <a:solidFill>
                  <a:srgbClr val="0000CC"/>
                </a:solidFill>
              </a:rPr>
              <a:t> (synthesized references are not perfect.)</a:t>
            </a:r>
          </a:p>
          <a:p>
            <a:pPr>
              <a:tabLst>
                <a:tab pos="1885950" algn="l"/>
              </a:tabLst>
            </a:pPr>
            <a:r>
              <a:rPr lang="en-US" altLang="ja-JP" dirty="0" smtClean="0"/>
              <a:t>Execution time:	</a:t>
            </a:r>
            <a:r>
              <a:rPr lang="en-US" altLang="ja-JP" dirty="0" smtClean="0">
                <a:solidFill>
                  <a:srgbClr val="0000CC"/>
                </a:solidFill>
              </a:rPr>
              <a:t>14.3% of anchor encoder</a:t>
            </a:r>
            <a:endParaRPr lang="en-US" altLang="ja-JP" dirty="0" smtClean="0"/>
          </a:p>
          <a:p>
            <a:pPr>
              <a:tabLst>
                <a:tab pos="1885950" algn="l"/>
              </a:tabLst>
            </a:pPr>
            <a:r>
              <a:rPr lang="en-US" altLang="ja-JP" dirty="0" smtClean="0"/>
              <a:t>	</a:t>
            </a:r>
            <a:r>
              <a:rPr lang="en-US" altLang="ja-JP" dirty="0" smtClean="0">
                <a:solidFill>
                  <a:srgbClr val="0000CC"/>
                </a:solidFill>
              </a:rPr>
              <a:t>17.4% of anchor decoder</a:t>
            </a:r>
          </a:p>
          <a:p>
            <a:pPr>
              <a:tabLst>
                <a:tab pos="1885950" algn="l"/>
              </a:tabLst>
            </a:pPr>
            <a:r>
              <a:rPr lang="en-US" altLang="ja-JP" dirty="0" smtClean="0">
                <a:solidFill>
                  <a:srgbClr val="0000CC"/>
                </a:solidFill>
              </a:rPr>
              <a:t>	125.7% of anchor view synthesizer</a:t>
            </a:r>
            <a:endParaRPr lang="en-US" altLang="ja-JP" dirty="0" smtClean="0">
              <a:solidFill>
                <a:srgbClr val="0000CC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3429000"/>
            <a:ext cx="8568953" cy="2317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652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388424" y="6165304"/>
            <a:ext cx="595641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5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Execution Time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55576" y="908720"/>
            <a:ext cx="705834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Shorter Encoding Time: </a:t>
            </a:r>
            <a:endParaRPr lang="en-US" altLang="ja-JP" dirty="0">
              <a:solidFill>
                <a:srgbClr val="000000"/>
              </a:solidFill>
            </a:endParaRPr>
          </a:p>
          <a:p>
            <a:r>
              <a:rPr lang="en-US" altLang="ja-JP" dirty="0" smtClean="0">
                <a:solidFill>
                  <a:srgbClr val="000000"/>
                </a:solidFill>
              </a:rPr>
              <a:t>	</a:t>
            </a:r>
            <a:r>
              <a:rPr lang="en-US" altLang="ja-JP" dirty="0" smtClean="0">
                <a:solidFill>
                  <a:srgbClr val="0000CC"/>
                </a:solidFill>
              </a:rPr>
              <a:t>Inter-view prediction without search </a:t>
            </a:r>
          </a:p>
          <a:p>
            <a:r>
              <a:rPr lang="en-US" altLang="ja-JP" dirty="0">
                <a:solidFill>
                  <a:srgbClr val="0000CC"/>
                </a:solidFill>
              </a:rPr>
              <a:t>	</a:t>
            </a:r>
            <a:r>
              <a:rPr lang="en-US" altLang="ja-JP" dirty="0" smtClean="0">
                <a:solidFill>
                  <a:srgbClr val="0000CC"/>
                </a:solidFill>
              </a:rPr>
              <a:t>Independent single-view encoding of Main/Residual/Depth</a:t>
            </a:r>
          </a:p>
          <a:p>
            <a:pPr marL="0" lvl="3"/>
            <a:r>
              <a:rPr lang="en-US" altLang="ja-JP" dirty="0" smtClean="0">
                <a:solidFill>
                  <a:srgbClr val="000000"/>
                </a:solidFill>
              </a:rPr>
              <a:t>Shorter Decoding Time:</a:t>
            </a:r>
          </a:p>
          <a:p>
            <a:r>
              <a:rPr lang="en-US" altLang="ja-JP" dirty="0">
                <a:solidFill>
                  <a:srgbClr val="000000"/>
                </a:solidFill>
              </a:rPr>
              <a:t>	</a:t>
            </a:r>
            <a:r>
              <a:rPr lang="en-US" altLang="ja-JP" dirty="0" smtClean="0">
                <a:solidFill>
                  <a:srgbClr val="0000CC"/>
                </a:solidFill>
              </a:rPr>
              <a:t>Independent single-view decoding of Main/Residual/Depth</a:t>
            </a:r>
            <a:endParaRPr lang="en-US" altLang="ja-JP" dirty="0">
              <a:solidFill>
                <a:srgbClr val="0000CC"/>
              </a:solidFill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2924944"/>
            <a:ext cx="4581525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3"/>
          <p:cNvSpPr>
            <a:spLocks noChangeShapeType="1"/>
          </p:cNvSpPr>
          <p:nvPr/>
        </p:nvSpPr>
        <p:spPr bwMode="auto">
          <a:xfrm>
            <a:off x="494531" y="3789040"/>
            <a:ext cx="3197225" cy="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3734891" y="3645024"/>
            <a:ext cx="676275" cy="279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1" lang="en-US" altLang="ja-JP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明朝" pitchFamily="17" charset="-128"/>
                <a:cs typeface="Arial" pitchFamily="34" charset="0"/>
              </a:rPr>
              <a:t>14.3%</a:t>
            </a:r>
            <a:endParaRPr kumimoji="1" lang="en-US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3076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2924944"/>
            <a:ext cx="4581525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utoShape 9"/>
          <p:cNvSpPr>
            <a:spLocks noChangeShapeType="1"/>
          </p:cNvSpPr>
          <p:nvPr/>
        </p:nvSpPr>
        <p:spPr bwMode="auto">
          <a:xfrm>
            <a:off x="5090988" y="4106094"/>
            <a:ext cx="3197225" cy="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8244408" y="3933056"/>
            <a:ext cx="676275" cy="279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1" lang="en-US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明朝" pitchFamily="17" charset="-128"/>
                <a:cs typeface="Arial" pitchFamily="34" charset="0"/>
              </a:rPr>
              <a:t>17.4%</a:t>
            </a:r>
            <a:endParaRPr kumimoji="1" lang="en-US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0" name="Rectangle 1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1" name="Rectangle 12"/>
          <p:cNvSpPr>
            <a:spLocks noChangeArrowheads="1"/>
          </p:cNvSpPr>
          <p:nvPr/>
        </p:nvSpPr>
        <p:spPr bwMode="auto">
          <a:xfrm>
            <a:off x="0" y="3086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7743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388424" y="6165304"/>
            <a:ext cx="595641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6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Execution Time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55576" y="908720"/>
            <a:ext cx="7571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Longer View Synthesis Time:</a:t>
            </a:r>
          </a:p>
          <a:p>
            <a:r>
              <a:rPr lang="en-US" altLang="ja-JP" dirty="0" smtClean="0">
                <a:solidFill>
                  <a:srgbClr val="000000"/>
                </a:solidFill>
              </a:rPr>
              <a:t>	</a:t>
            </a:r>
            <a:r>
              <a:rPr lang="en-US" altLang="ja-JP" dirty="0" smtClean="0">
                <a:solidFill>
                  <a:srgbClr val="0000CC"/>
                </a:solidFill>
              </a:rPr>
              <a:t>Synthesis time for view1(Left) and view3(Right) are included.	</a:t>
            </a:r>
            <a:endParaRPr lang="en-US" altLang="ja-JP" dirty="0">
              <a:solidFill>
                <a:srgbClr val="0000CC"/>
              </a:solidFill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0" name="Rectangle 1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4731" y="2348880"/>
            <a:ext cx="4581525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AutoShape 9"/>
          <p:cNvSpPr>
            <a:spLocks noChangeShapeType="1"/>
          </p:cNvSpPr>
          <p:nvPr/>
        </p:nvSpPr>
        <p:spPr bwMode="auto">
          <a:xfrm>
            <a:off x="2870795" y="3356992"/>
            <a:ext cx="3197225" cy="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" name="Text Box 8"/>
          <p:cNvSpPr txBox="1">
            <a:spLocks noChangeArrowheads="1"/>
          </p:cNvSpPr>
          <p:nvPr/>
        </p:nvSpPr>
        <p:spPr bwMode="auto">
          <a:xfrm>
            <a:off x="6039147" y="3212976"/>
            <a:ext cx="793750" cy="279400"/>
          </a:xfrm>
          <a:prstGeom prst="rect">
            <a:avLst/>
          </a:prstGeom>
          <a:noFill/>
          <a:ln>
            <a:noFill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1" lang="en-US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明朝" pitchFamily="17" charset="-128"/>
                <a:cs typeface="Arial" pitchFamily="34" charset="0"/>
              </a:rPr>
              <a:t>125.7%</a:t>
            </a:r>
            <a:endParaRPr kumimoji="1" lang="en-US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7" name="Rectangle 1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8" name="Rectangle 12"/>
          <p:cNvSpPr>
            <a:spLocks noChangeArrowheads="1"/>
          </p:cNvSpPr>
          <p:nvPr/>
        </p:nvSpPr>
        <p:spPr bwMode="auto">
          <a:xfrm>
            <a:off x="0" y="30861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7136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196752"/>
            <a:ext cx="2608263" cy="185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196752"/>
            <a:ext cx="2584450" cy="183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941168"/>
            <a:ext cx="2619375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068960"/>
            <a:ext cx="260985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068960"/>
            <a:ext cx="260985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068960"/>
            <a:ext cx="260985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460432" y="6165304"/>
            <a:ext cx="523633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7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Synthesis Performance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9592" y="836712"/>
            <a:ext cx="5852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Worse BD rate</a:t>
            </a:r>
            <a:r>
              <a:rPr lang="en-US" altLang="ja-JP" dirty="0">
                <a:solidFill>
                  <a:srgbClr val="000000"/>
                </a:solidFill>
              </a:rPr>
              <a:t> </a:t>
            </a:r>
            <a:r>
              <a:rPr lang="en-US" altLang="ja-JP" dirty="0" smtClean="0">
                <a:solidFill>
                  <a:srgbClr val="000000"/>
                </a:solidFill>
              </a:rPr>
              <a:t>(synthesized references are not perfect.)</a:t>
            </a:r>
            <a:endParaRPr lang="en-US" altLang="ja-JP" dirty="0" smtClean="0">
              <a:solidFill>
                <a:srgbClr val="0000CC"/>
              </a:solidFill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1763688" y="3645024"/>
            <a:ext cx="5341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C00000"/>
                </a:solidFill>
              </a:rPr>
              <a:t>CE7</a:t>
            </a:r>
            <a:endParaRPr lang="ja-JP" altLang="en-US" sz="1400" dirty="0">
              <a:solidFill>
                <a:srgbClr val="C00000"/>
              </a:solidFill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043608" y="3284984"/>
            <a:ext cx="7521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0000CC"/>
                </a:solidFill>
              </a:rPr>
              <a:t>Anchor</a:t>
            </a:r>
            <a:endParaRPr lang="ja-JP" altLang="en-US" sz="1400" dirty="0">
              <a:solidFill>
                <a:srgbClr val="0000CC"/>
              </a:solidFill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4427984" y="3789040"/>
            <a:ext cx="5341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C00000"/>
                </a:solidFill>
              </a:rPr>
              <a:t>CE7</a:t>
            </a:r>
            <a:endParaRPr lang="ja-JP" altLang="en-US" sz="1400" dirty="0">
              <a:solidFill>
                <a:srgbClr val="C00000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3779912" y="3140968"/>
            <a:ext cx="7521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0000CC"/>
                </a:solidFill>
              </a:rPr>
              <a:t>Anchor</a:t>
            </a:r>
            <a:endParaRPr lang="ja-JP" altLang="en-US" sz="1400" dirty="0">
              <a:solidFill>
                <a:srgbClr val="0000CC"/>
              </a:solidFill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7020272" y="3861048"/>
            <a:ext cx="5341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C00000"/>
                </a:solidFill>
              </a:rPr>
              <a:t>CE7</a:t>
            </a:r>
            <a:endParaRPr lang="ja-JP" altLang="en-US" sz="1400" dirty="0">
              <a:solidFill>
                <a:srgbClr val="C00000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6372200" y="3284984"/>
            <a:ext cx="7521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0000CC"/>
                </a:solidFill>
              </a:rPr>
              <a:t>Anchor</a:t>
            </a:r>
            <a:endParaRPr lang="ja-JP" altLang="en-US" sz="1400" dirty="0">
              <a:solidFill>
                <a:srgbClr val="0000CC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907704" y="1484784"/>
            <a:ext cx="7521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0000CC"/>
                </a:solidFill>
              </a:rPr>
              <a:t>Anchor</a:t>
            </a:r>
            <a:endParaRPr lang="ja-JP" altLang="en-US" sz="1400" dirty="0">
              <a:solidFill>
                <a:srgbClr val="0000CC"/>
              </a:solidFill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4427984" y="2204864"/>
            <a:ext cx="5341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C00000"/>
                </a:solidFill>
              </a:rPr>
              <a:t>CE7</a:t>
            </a:r>
            <a:endParaRPr lang="ja-JP" altLang="en-US" sz="1400" dirty="0">
              <a:solidFill>
                <a:srgbClr val="C00000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4355976" y="1484784"/>
            <a:ext cx="7521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0000CC"/>
                </a:solidFill>
              </a:rPr>
              <a:t>Anchor</a:t>
            </a:r>
            <a:endParaRPr lang="ja-JP" altLang="en-US" sz="1400" dirty="0">
              <a:solidFill>
                <a:srgbClr val="0000CC"/>
              </a:solidFill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7092280" y="2348880"/>
            <a:ext cx="5341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C00000"/>
                </a:solidFill>
              </a:rPr>
              <a:t>CE7</a:t>
            </a:r>
            <a:endParaRPr lang="ja-JP" altLang="en-US" sz="1400" dirty="0">
              <a:solidFill>
                <a:srgbClr val="C00000"/>
              </a:solidFill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6876256" y="1700808"/>
            <a:ext cx="7521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0000CC"/>
                </a:solidFill>
              </a:rPr>
              <a:t>Anchor</a:t>
            </a:r>
            <a:endParaRPr lang="ja-JP" altLang="en-US" sz="1400" dirty="0">
              <a:solidFill>
                <a:srgbClr val="0000CC"/>
              </a:solidFill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1691680" y="5661248"/>
            <a:ext cx="5341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C00000"/>
                </a:solidFill>
              </a:rPr>
              <a:t>CE7</a:t>
            </a:r>
            <a:endParaRPr lang="ja-JP" altLang="en-US" sz="1400" dirty="0">
              <a:solidFill>
                <a:srgbClr val="C00000"/>
              </a:solidFill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1115616" y="5157192"/>
            <a:ext cx="7521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0000CC"/>
                </a:solidFill>
              </a:rPr>
              <a:t>Anchor</a:t>
            </a:r>
            <a:endParaRPr lang="ja-JP" altLang="en-US" sz="1400" dirty="0">
              <a:solidFill>
                <a:srgbClr val="0000CC"/>
              </a:solidFill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419872" y="5373216"/>
            <a:ext cx="55931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000000"/>
                </a:solidFill>
              </a:rPr>
              <a:t>[synthesized view PSNR </a:t>
            </a:r>
            <a:r>
              <a:rPr lang="en-US" altLang="ja-JP" sz="1400" dirty="0">
                <a:solidFill>
                  <a:srgbClr val="000000"/>
                </a:solidFill>
              </a:rPr>
              <a:t>average vs</a:t>
            </a:r>
            <a:r>
              <a:rPr lang="en-US" altLang="ja-JP" sz="1400" dirty="0" smtClean="0">
                <a:solidFill>
                  <a:srgbClr val="000000"/>
                </a:solidFill>
              </a:rPr>
              <a:t>. </a:t>
            </a:r>
            <a:r>
              <a:rPr lang="en-US" altLang="ja-JP" sz="1400" dirty="0">
                <a:solidFill>
                  <a:srgbClr val="000000"/>
                </a:solidFill>
              </a:rPr>
              <a:t>total </a:t>
            </a:r>
            <a:r>
              <a:rPr lang="en-US" altLang="ja-JP" sz="1400" dirty="0" smtClean="0">
                <a:solidFill>
                  <a:srgbClr val="000000"/>
                </a:solidFill>
              </a:rPr>
              <a:t>bitrate of </a:t>
            </a:r>
            <a:r>
              <a:rPr lang="en-US" altLang="ja-JP" sz="1400" dirty="0">
                <a:solidFill>
                  <a:srgbClr val="000000"/>
                </a:solidFill>
              </a:rPr>
              <a:t>texture + depth </a:t>
            </a:r>
            <a:r>
              <a:rPr lang="en-US" altLang="ja-JP" sz="1400" dirty="0" smtClean="0">
                <a:solidFill>
                  <a:srgbClr val="000000"/>
                </a:solidFill>
              </a:rPr>
              <a:t>]</a:t>
            </a:r>
            <a:endParaRPr lang="ja-JP" altLang="en-US" sz="1400" dirty="0">
              <a:solidFill>
                <a:srgbClr val="0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96752"/>
            <a:ext cx="2584450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テキスト ボックス 42"/>
          <p:cNvSpPr txBox="1"/>
          <p:nvPr/>
        </p:nvSpPr>
        <p:spPr>
          <a:xfrm>
            <a:off x="1835696" y="2204864"/>
            <a:ext cx="5341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C00000"/>
                </a:solidFill>
              </a:rPr>
              <a:t>CE7</a:t>
            </a:r>
            <a:endParaRPr lang="ja-JP" altLang="en-US" sz="1400" dirty="0">
              <a:solidFill>
                <a:srgbClr val="C00000"/>
              </a:solidFill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979712" y="1556792"/>
            <a:ext cx="7521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0000CC"/>
                </a:solidFill>
              </a:rPr>
              <a:t>Anchor</a:t>
            </a:r>
            <a:endParaRPr lang="ja-JP" altLang="en-US" sz="14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819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604448" y="6165304"/>
            <a:ext cx="379617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8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Subjective evaluation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67544" y="836712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CE7 results looks almost the same as the anchor. Subjective test should be done.</a:t>
            </a:r>
            <a:endParaRPr lang="en-US" altLang="ja-JP" dirty="0" smtClean="0">
              <a:solidFill>
                <a:srgbClr val="0000CC"/>
              </a:solidFill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79512" y="126876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S01 (Hall2)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5868144" y="1268760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Anchor (V6.5)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1979712" y="1268760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CC"/>
                </a:solidFill>
              </a:rPr>
              <a:t>CE7 (V6.5)</a:t>
            </a:r>
            <a:endParaRPr lang="ja-JP" altLang="en-US" dirty="0">
              <a:solidFill>
                <a:srgbClr val="0000CC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79512" y="2564904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CC"/>
                </a:solidFill>
              </a:rPr>
              <a:t>R4</a:t>
            </a:r>
            <a:endParaRPr lang="ja-JP" altLang="en-US" dirty="0">
              <a:solidFill>
                <a:srgbClr val="0000CC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79512" y="5085184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CC"/>
                </a:solidFill>
              </a:rPr>
              <a:t>R1</a:t>
            </a:r>
            <a:endParaRPr lang="ja-JP" altLang="en-US" dirty="0">
              <a:solidFill>
                <a:srgbClr val="0000CC"/>
              </a:solidFill>
            </a:endParaRPr>
          </a:p>
        </p:txBody>
      </p:sp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50" y="1700808"/>
            <a:ext cx="3803613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700808"/>
            <a:ext cx="3816424" cy="2165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293095"/>
            <a:ext cx="3832845" cy="2175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290095"/>
            <a:ext cx="3816424" cy="2173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748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604448" y="6165304"/>
            <a:ext cx="379617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9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Subjective evaluation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5868144" y="1268760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Anchor (V4.5)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1979712" y="1268760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CC"/>
                </a:solidFill>
              </a:rPr>
              <a:t>CE7 (V4.5)</a:t>
            </a:r>
            <a:endParaRPr lang="ja-JP" altLang="en-US" dirty="0">
              <a:solidFill>
                <a:srgbClr val="0000CC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79512" y="2564904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CC"/>
                </a:solidFill>
              </a:rPr>
              <a:t>R4</a:t>
            </a:r>
            <a:endParaRPr lang="ja-JP" altLang="en-US" dirty="0">
              <a:solidFill>
                <a:srgbClr val="0000CC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79512" y="5085184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CC"/>
                </a:solidFill>
              </a:rPr>
              <a:t>R1</a:t>
            </a:r>
            <a:endParaRPr lang="ja-JP" altLang="en-US" dirty="0">
              <a:solidFill>
                <a:srgbClr val="0000CC"/>
              </a:solidFill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79512" y="126876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S2 (Street)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pic>
        <p:nvPicPr>
          <p:cNvPr id="6145" name="Picture 1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714" y="1700808"/>
            <a:ext cx="3787742" cy="2147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kumimoji="1" lang="en-US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rPr>
              <a:t> </a:t>
            </a:r>
            <a:endParaRPr kumimoji="1" lang="en-US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6148" name="Picture 4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700808"/>
            <a:ext cx="3767862" cy="2138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221088"/>
            <a:ext cx="3779887" cy="214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221088"/>
            <a:ext cx="3806764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テキスト ボックス 38"/>
          <p:cNvSpPr txBox="1"/>
          <p:nvPr/>
        </p:nvSpPr>
        <p:spPr>
          <a:xfrm>
            <a:off x="467544" y="836712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CE7 results looks almost the same as the anchor. Subjective test should be done.</a:t>
            </a:r>
            <a:endParaRPr lang="en-US" altLang="ja-JP" dirty="0" smtClean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61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エッセンシャル">
  <a:themeElements>
    <a:clrScheme name="エッセンシャル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エッセンシャル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エッセンシャル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1232</TotalTime>
  <Words>529</Words>
  <Application>Microsoft Office PowerPoint</Application>
  <PresentationFormat>画面に合わせる (4:3)</PresentationFormat>
  <Paragraphs>176</Paragraphs>
  <Slides>15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16" baseType="lpstr">
      <vt:lpstr>エッセンシャル</vt:lpstr>
      <vt:lpstr>M26011/JCT2-A0069 3DV CE7.h results on Global Depth and View Prediction by NICT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Windows ユーザー</dc:creator>
  <cp:lastModifiedBy>Windows ユーザー</cp:lastModifiedBy>
  <cp:revision>76</cp:revision>
  <cp:lastPrinted>2012-01-30T00:28:48Z</cp:lastPrinted>
  <dcterms:created xsi:type="dcterms:W3CDTF">2012-01-28T06:45:16Z</dcterms:created>
  <dcterms:modified xsi:type="dcterms:W3CDTF">2012-07-12T02:25:56Z</dcterms:modified>
</cp:coreProperties>
</file>