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708" r:id="rId2"/>
    <p:sldId id="715" r:id="rId3"/>
    <p:sldId id="742" r:id="rId4"/>
    <p:sldId id="734" r:id="rId5"/>
    <p:sldId id="735" r:id="rId6"/>
    <p:sldId id="744" r:id="rId7"/>
    <p:sldId id="739" r:id="rId8"/>
    <p:sldId id="745" r:id="rId9"/>
    <p:sldId id="741" r:id="rId10"/>
  </p:sldIdLst>
  <p:sldSz cx="9144000" cy="6858000" type="screen4x3"/>
  <p:notesSz cx="6851650" cy="9747250"/>
  <p:defaultTextStyle>
    <a:defPPr>
      <a:defRPr lang="en-US"/>
    </a:defPPr>
    <a:lvl1pPr algn="l" rtl="0" fontAlgn="base">
      <a:spcBef>
        <a:spcPct val="0"/>
      </a:spcBef>
      <a:spcAft>
        <a:spcPct val="0"/>
      </a:spcAft>
      <a:defRPr sz="2000" kern="1200">
        <a:solidFill>
          <a:schemeClr val="tx1"/>
        </a:solidFill>
        <a:latin typeface="Helvetica 45 Light" pitchFamily="34" charset="0"/>
        <a:ea typeface="+mn-ea"/>
        <a:cs typeface="+mn-cs"/>
      </a:defRPr>
    </a:lvl1pPr>
    <a:lvl2pPr marL="457200" algn="l" rtl="0" fontAlgn="base">
      <a:spcBef>
        <a:spcPct val="0"/>
      </a:spcBef>
      <a:spcAft>
        <a:spcPct val="0"/>
      </a:spcAft>
      <a:defRPr sz="2000" kern="1200">
        <a:solidFill>
          <a:schemeClr val="tx1"/>
        </a:solidFill>
        <a:latin typeface="Helvetica 45 Light" pitchFamily="34" charset="0"/>
        <a:ea typeface="+mn-ea"/>
        <a:cs typeface="+mn-cs"/>
      </a:defRPr>
    </a:lvl2pPr>
    <a:lvl3pPr marL="914400" algn="l" rtl="0" fontAlgn="base">
      <a:spcBef>
        <a:spcPct val="0"/>
      </a:spcBef>
      <a:spcAft>
        <a:spcPct val="0"/>
      </a:spcAft>
      <a:defRPr sz="2000" kern="1200">
        <a:solidFill>
          <a:schemeClr val="tx1"/>
        </a:solidFill>
        <a:latin typeface="Helvetica 45 Light" pitchFamily="34" charset="0"/>
        <a:ea typeface="+mn-ea"/>
        <a:cs typeface="+mn-cs"/>
      </a:defRPr>
    </a:lvl3pPr>
    <a:lvl4pPr marL="1371600" algn="l" rtl="0" fontAlgn="base">
      <a:spcBef>
        <a:spcPct val="0"/>
      </a:spcBef>
      <a:spcAft>
        <a:spcPct val="0"/>
      </a:spcAft>
      <a:defRPr sz="2000" kern="1200">
        <a:solidFill>
          <a:schemeClr val="tx1"/>
        </a:solidFill>
        <a:latin typeface="Helvetica 45 Light" pitchFamily="34" charset="0"/>
        <a:ea typeface="+mn-ea"/>
        <a:cs typeface="+mn-cs"/>
      </a:defRPr>
    </a:lvl4pPr>
    <a:lvl5pPr marL="1828800" algn="l" rtl="0" fontAlgn="base">
      <a:spcBef>
        <a:spcPct val="0"/>
      </a:spcBef>
      <a:spcAft>
        <a:spcPct val="0"/>
      </a:spcAft>
      <a:defRPr sz="2000" kern="1200">
        <a:solidFill>
          <a:schemeClr val="tx1"/>
        </a:solidFill>
        <a:latin typeface="Helvetica 45 Light" pitchFamily="34" charset="0"/>
        <a:ea typeface="+mn-ea"/>
        <a:cs typeface="+mn-cs"/>
      </a:defRPr>
    </a:lvl5pPr>
    <a:lvl6pPr marL="2286000" algn="l" defTabSz="914400" rtl="0" eaLnBrk="1" latinLnBrk="0" hangingPunct="1">
      <a:defRPr sz="2000" kern="1200">
        <a:solidFill>
          <a:schemeClr val="tx1"/>
        </a:solidFill>
        <a:latin typeface="Helvetica 45 Light" pitchFamily="34" charset="0"/>
        <a:ea typeface="+mn-ea"/>
        <a:cs typeface="+mn-cs"/>
      </a:defRPr>
    </a:lvl6pPr>
    <a:lvl7pPr marL="2743200" algn="l" defTabSz="914400" rtl="0" eaLnBrk="1" latinLnBrk="0" hangingPunct="1">
      <a:defRPr sz="2000" kern="1200">
        <a:solidFill>
          <a:schemeClr val="tx1"/>
        </a:solidFill>
        <a:latin typeface="Helvetica 45 Light" pitchFamily="34" charset="0"/>
        <a:ea typeface="+mn-ea"/>
        <a:cs typeface="+mn-cs"/>
      </a:defRPr>
    </a:lvl7pPr>
    <a:lvl8pPr marL="3200400" algn="l" defTabSz="914400" rtl="0" eaLnBrk="1" latinLnBrk="0" hangingPunct="1">
      <a:defRPr sz="2000" kern="1200">
        <a:solidFill>
          <a:schemeClr val="tx1"/>
        </a:solidFill>
        <a:latin typeface="Helvetica 45 Light" pitchFamily="34" charset="0"/>
        <a:ea typeface="+mn-ea"/>
        <a:cs typeface="+mn-cs"/>
      </a:defRPr>
    </a:lvl8pPr>
    <a:lvl9pPr marL="3657600" algn="l" defTabSz="914400" rtl="0" eaLnBrk="1" latinLnBrk="0" hangingPunct="1">
      <a:defRPr sz="2000" kern="1200">
        <a:solidFill>
          <a:schemeClr val="tx1"/>
        </a:solidFill>
        <a:latin typeface="Helvetica 45 Light"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F2F2F2"/>
    <a:srgbClr val="C5F1A6"/>
    <a:srgbClr val="E9E9ED"/>
    <a:srgbClr val="DDDDDD"/>
    <a:srgbClr val="FF3300"/>
    <a:srgbClr val="C79B70"/>
    <a:srgbClr val="DDEE79"/>
    <a:srgbClr val="8ED4E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31" autoAdjust="0"/>
    <p:restoredTop sz="99652" autoAdjust="0"/>
  </p:normalViewPr>
  <p:slideViewPr>
    <p:cSldViewPr snapToGrid="0">
      <p:cViewPr varScale="1">
        <p:scale>
          <a:sx n="83" d="100"/>
          <a:sy n="83" d="100"/>
        </p:scale>
        <p:origin x="-288" y="-96"/>
      </p:cViewPr>
      <p:guideLst>
        <p:guide orient="horz" pos="2160"/>
        <p:guide pos="2880"/>
      </p:guideLst>
    </p:cSldViewPr>
  </p:slideViewPr>
  <p:notesTextViewPr>
    <p:cViewPr>
      <p:scale>
        <a:sx n="100" d="100"/>
        <a:sy n="100" d="100"/>
      </p:scale>
      <p:origin x="0" y="0"/>
    </p:cViewPr>
  </p:notesTextViewPr>
  <p:notesViewPr>
    <p:cSldViewPr snapToGrid="0">
      <p:cViewPr varScale="1">
        <p:scale>
          <a:sx n="53" d="100"/>
          <a:sy n="53" d="100"/>
        </p:scale>
        <p:origin x="-1956" y="-90"/>
      </p:cViewPr>
      <p:guideLst>
        <p:guide orient="horz" pos="3070"/>
        <p:guide pos="215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68625"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Helvetica 35 Thin" pitchFamily="34" charset="0"/>
              </a:defRPr>
            </a:lvl1pPr>
          </a:lstStyle>
          <a:p>
            <a:pPr>
              <a:defRPr/>
            </a:pPr>
            <a:endParaRPr lang="en-US"/>
          </a:p>
        </p:txBody>
      </p:sp>
      <p:sp>
        <p:nvSpPr>
          <p:cNvPr id="64515" name="Rectangle 3"/>
          <p:cNvSpPr>
            <a:spLocks noGrp="1" noChangeArrowheads="1"/>
          </p:cNvSpPr>
          <p:nvPr>
            <p:ph type="dt" sz="quarter" idx="1"/>
          </p:nvPr>
        </p:nvSpPr>
        <p:spPr bwMode="auto">
          <a:xfrm>
            <a:off x="3883025" y="0"/>
            <a:ext cx="2968625"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Helvetica 35 Thin" pitchFamily="34" charset="0"/>
              </a:defRPr>
            </a:lvl1pPr>
          </a:lstStyle>
          <a:p>
            <a:pPr>
              <a:defRPr/>
            </a:pPr>
            <a:endParaRPr lang="en-US"/>
          </a:p>
        </p:txBody>
      </p:sp>
      <p:sp>
        <p:nvSpPr>
          <p:cNvPr id="64516" name="Rectangle 4"/>
          <p:cNvSpPr>
            <a:spLocks noGrp="1" noChangeArrowheads="1"/>
          </p:cNvSpPr>
          <p:nvPr>
            <p:ph type="ftr" sz="quarter" idx="2"/>
          </p:nvPr>
        </p:nvSpPr>
        <p:spPr bwMode="auto">
          <a:xfrm>
            <a:off x="0" y="9259888"/>
            <a:ext cx="2968625"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Helvetica 35 Thin" pitchFamily="34" charset="0"/>
              </a:defRPr>
            </a:lvl1pPr>
          </a:lstStyle>
          <a:p>
            <a:pPr>
              <a:defRPr/>
            </a:pPr>
            <a:r>
              <a:rPr lang="en-US"/>
              <a:t>presentation title</a:t>
            </a:r>
          </a:p>
        </p:txBody>
      </p:sp>
      <p:sp>
        <p:nvSpPr>
          <p:cNvPr id="64517" name="Rectangle 5"/>
          <p:cNvSpPr>
            <a:spLocks noGrp="1" noChangeArrowheads="1"/>
          </p:cNvSpPr>
          <p:nvPr>
            <p:ph type="sldNum" sz="quarter" idx="3"/>
          </p:nvPr>
        </p:nvSpPr>
        <p:spPr bwMode="auto">
          <a:xfrm>
            <a:off x="3883025" y="9259888"/>
            <a:ext cx="2968625"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Helvetica 35 Thin" pitchFamily="34" charset="0"/>
              </a:defRPr>
            </a:lvl1pPr>
          </a:lstStyle>
          <a:p>
            <a:pPr>
              <a:defRPr/>
            </a:pPr>
            <a:fld id="{88A2D153-27AD-4AC9-B7A9-C6C1C41D8286}" type="slidenum">
              <a:rPr lang="en-US"/>
              <a:pPr>
                <a:defRPr/>
              </a:pPr>
              <a:t>‹#›</a:t>
            </a:fld>
            <a:endParaRPr lang="en-US"/>
          </a:p>
        </p:txBody>
      </p:sp>
    </p:spTree>
    <p:extLst>
      <p:ext uri="{BB962C8B-B14F-4D97-AF65-F5344CB8AC3E}">
        <p14:creationId xmlns:p14="http://schemas.microsoft.com/office/powerpoint/2010/main" val="2737485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Helvetica 35 Thin" pitchFamily="34" charset="0"/>
              </a:defRPr>
            </a:lvl1pPr>
          </a:lstStyle>
          <a:p>
            <a:pPr>
              <a:defRPr/>
            </a:pPr>
            <a:endParaRPr lang="en-US"/>
          </a:p>
        </p:txBody>
      </p:sp>
      <p:sp>
        <p:nvSpPr>
          <p:cNvPr id="7782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Helvetica 35 Thin" pitchFamily="34" charset="0"/>
              </a:defRPr>
            </a:lvl1pPr>
          </a:lstStyle>
          <a:p>
            <a:pPr>
              <a:defRPr/>
            </a:pPr>
            <a:endParaRPr lang="en-US"/>
          </a:p>
        </p:txBody>
      </p:sp>
      <p:sp>
        <p:nvSpPr>
          <p:cNvPr id="61444" name="Rectangle 4"/>
          <p:cNvSpPr>
            <a:spLocks noGrp="1" noRot="1" noChangeAspect="1" noChangeArrowheads="1" noTextEdit="1"/>
          </p:cNvSpPr>
          <p:nvPr>
            <p:ph type="sldImg" idx="2"/>
          </p:nvPr>
        </p:nvSpPr>
        <p:spPr bwMode="auto">
          <a:xfrm>
            <a:off x="990600" y="762000"/>
            <a:ext cx="4876800" cy="3657600"/>
          </a:xfrm>
          <a:prstGeom prst="rect">
            <a:avLst/>
          </a:prstGeom>
          <a:noFill/>
          <a:ln w="9525">
            <a:solidFill>
              <a:srgbClr val="000000"/>
            </a:solidFill>
            <a:miter lim="800000"/>
            <a:headEnd/>
            <a:tailEnd/>
          </a:ln>
        </p:spPr>
      </p:sp>
      <p:sp>
        <p:nvSpPr>
          <p:cNvPr id="77829" name="Rectangle 5"/>
          <p:cNvSpPr>
            <a:spLocks noGrp="1" noChangeArrowheads="1"/>
          </p:cNvSpPr>
          <p:nvPr>
            <p:ph type="body" sz="quarter" idx="3"/>
          </p:nvPr>
        </p:nvSpPr>
        <p:spPr bwMode="auto">
          <a:xfrm>
            <a:off x="914400" y="4648200"/>
            <a:ext cx="50292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7830" name="Rectangle 6"/>
          <p:cNvSpPr>
            <a:spLocks noGrp="1" noChangeArrowheads="1"/>
          </p:cNvSpPr>
          <p:nvPr>
            <p:ph type="ftr" sz="quarter" idx="4"/>
          </p:nvPr>
        </p:nvSpPr>
        <p:spPr bwMode="auto">
          <a:xfrm>
            <a:off x="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Helvetica 35 Thin" pitchFamily="34" charset="0"/>
              </a:defRPr>
            </a:lvl1pPr>
          </a:lstStyle>
          <a:p>
            <a:pPr>
              <a:defRPr/>
            </a:pPr>
            <a:r>
              <a:rPr lang="en-US"/>
              <a:t>presentation title</a:t>
            </a:r>
          </a:p>
        </p:txBody>
      </p:sp>
      <p:sp>
        <p:nvSpPr>
          <p:cNvPr id="77831" name="Rectangle 7"/>
          <p:cNvSpPr>
            <a:spLocks noGrp="1" noChangeArrowheads="1"/>
          </p:cNvSpPr>
          <p:nvPr>
            <p:ph type="sldNum" sz="quarter" idx="5"/>
          </p:nvPr>
        </p:nvSpPr>
        <p:spPr bwMode="auto">
          <a:xfrm>
            <a:off x="388620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Helvetica 35 Thin" pitchFamily="34" charset="0"/>
              </a:defRPr>
            </a:lvl1pPr>
          </a:lstStyle>
          <a:p>
            <a:pPr>
              <a:defRPr/>
            </a:pPr>
            <a:fld id="{97C85D20-FE11-4DBF-A5A0-0E017AF1D27D}" type="slidenum">
              <a:rPr lang="en-US"/>
              <a:pPr>
                <a:defRPr/>
              </a:pPr>
              <a:t>‹#›</a:t>
            </a:fld>
            <a:endParaRPr lang="en-US"/>
          </a:p>
        </p:txBody>
      </p:sp>
    </p:spTree>
    <p:extLst>
      <p:ext uri="{BB962C8B-B14F-4D97-AF65-F5344CB8AC3E}">
        <p14:creationId xmlns:p14="http://schemas.microsoft.com/office/powerpoint/2010/main" val="376122892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2</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3</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4</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5</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6</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7</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8</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9</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8"/>
          <p:cNvSpPr>
            <a:spLocks noChangeArrowheads="1"/>
          </p:cNvSpPr>
          <p:nvPr/>
        </p:nvSpPr>
        <p:spPr bwMode="auto">
          <a:xfrm>
            <a:off x="8823325" y="2314575"/>
            <a:ext cx="184150" cy="1052513"/>
          </a:xfrm>
          <a:prstGeom prst="rect">
            <a:avLst/>
          </a:prstGeom>
          <a:noFill/>
          <a:ln w="9525">
            <a:noFill/>
            <a:miter lim="800000"/>
            <a:headEnd/>
            <a:tailEnd/>
          </a:ln>
          <a:effectLst/>
        </p:spPr>
        <p:txBody>
          <a:bodyPr wrap="none">
            <a:spAutoFit/>
          </a:bodyPr>
          <a:lstStyle/>
          <a:p>
            <a:pPr>
              <a:defRPr/>
            </a:pPr>
            <a:endParaRPr lang="fr-FR" sz="6300">
              <a:latin typeface="Helvetica 35 Thin" pitchFamily="34" charset="0"/>
            </a:endParaRPr>
          </a:p>
        </p:txBody>
      </p:sp>
      <p:pic>
        <p:nvPicPr>
          <p:cNvPr id="5" name="Picture 9" descr="PP_orange"/>
          <p:cNvPicPr>
            <a:picLocks noChangeAspect="1" noChangeArrowheads="1"/>
          </p:cNvPicPr>
          <p:nvPr/>
        </p:nvPicPr>
        <p:blipFill>
          <a:blip r:embed="rId2" cstate="print"/>
          <a:srcRect l="74669"/>
          <a:stretch>
            <a:fillRect/>
          </a:stretch>
        </p:blipFill>
        <p:spPr bwMode="auto">
          <a:xfrm>
            <a:off x="8027988" y="5768975"/>
            <a:ext cx="1093787" cy="1082675"/>
          </a:xfrm>
          <a:prstGeom prst="rect">
            <a:avLst/>
          </a:prstGeom>
          <a:noFill/>
          <a:ln w="9525">
            <a:noFill/>
            <a:miter lim="800000"/>
            <a:headEnd/>
            <a:tailEnd/>
          </a:ln>
        </p:spPr>
      </p:pic>
      <p:pic>
        <p:nvPicPr>
          <p:cNvPr id="6" name="Picture 10" descr="PP_ampersand_100"/>
          <p:cNvPicPr>
            <a:picLocks noChangeAspect="1" noChangeArrowheads="1"/>
          </p:cNvPicPr>
          <p:nvPr/>
        </p:nvPicPr>
        <p:blipFill>
          <a:blip r:embed="rId3" cstate="print"/>
          <a:srcRect/>
          <a:stretch>
            <a:fillRect/>
          </a:stretch>
        </p:blipFill>
        <p:spPr bwMode="auto">
          <a:xfrm>
            <a:off x="0" y="5773738"/>
            <a:ext cx="4322763" cy="1084262"/>
          </a:xfrm>
          <a:prstGeom prst="rect">
            <a:avLst/>
          </a:prstGeom>
          <a:noFill/>
          <a:ln w="9525">
            <a:noFill/>
            <a:miter lim="800000"/>
            <a:headEnd/>
            <a:tailEnd/>
          </a:ln>
        </p:spPr>
      </p:pic>
      <p:sp>
        <p:nvSpPr>
          <p:cNvPr id="614403" name="Rectangle 3"/>
          <p:cNvSpPr>
            <a:spLocks noGrp="1" noChangeArrowheads="1"/>
          </p:cNvSpPr>
          <p:nvPr>
            <p:ph type="subTitle" idx="1"/>
          </p:nvPr>
        </p:nvSpPr>
        <p:spPr>
          <a:xfrm>
            <a:off x="1011238" y="4519613"/>
            <a:ext cx="6400800" cy="546100"/>
          </a:xfrm>
        </p:spPr>
        <p:txBody>
          <a:bodyPr/>
          <a:lstStyle>
            <a:lvl1pPr marL="0" indent="0">
              <a:buFont typeface="Wingdings" pitchFamily="2" charset="2"/>
              <a:buNone/>
              <a:defRPr sz="1400"/>
            </a:lvl1pPr>
          </a:lstStyle>
          <a:p>
            <a:r>
              <a:rPr lang="fr-FR"/>
              <a:t>Cliquez pour modifier le style des sous-titres du masque</a:t>
            </a:r>
          </a:p>
        </p:txBody>
      </p:sp>
      <p:sp>
        <p:nvSpPr>
          <p:cNvPr id="614404" name="Rectangle 4"/>
          <p:cNvSpPr>
            <a:spLocks noGrp="1" noChangeArrowheads="1"/>
          </p:cNvSpPr>
          <p:nvPr>
            <p:ph type="ctrTitle"/>
          </p:nvPr>
        </p:nvSpPr>
        <p:spPr>
          <a:xfrm>
            <a:off x="1011238" y="2286000"/>
            <a:ext cx="7989887" cy="1665288"/>
          </a:xfrm>
        </p:spPr>
        <p:txBody>
          <a:bodyPr/>
          <a:lstStyle>
            <a:lvl1pPr>
              <a:defRPr sz="4800">
                <a:latin typeface="Helvetica 35 Thin" pitchFamily="34" charset="0"/>
              </a:defRPr>
            </a:lvl1pPr>
          </a:lstStyle>
          <a:p>
            <a:r>
              <a:rPr lang="fr-FR"/>
              <a:t>Cliquez pour modifier le style du titre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335713" y="412750"/>
            <a:ext cx="1773237" cy="58261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011238" y="412750"/>
            <a:ext cx="5172075" cy="58261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11238" y="412750"/>
            <a:ext cx="7096125" cy="98425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011238" y="1758950"/>
            <a:ext cx="3471862" cy="44799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5500" y="1758950"/>
            <a:ext cx="3473450" cy="44799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44"/>
          <p:cNvSpPr>
            <a:spLocks noGrp="1" noChangeArrowheads="1"/>
          </p:cNvSpPr>
          <p:nvPr>
            <p:ph type="ftr" sz="quarter" idx="10"/>
          </p:nvPr>
        </p:nvSpPr>
        <p:spPr>
          <a:ln/>
        </p:spPr>
        <p:txBody>
          <a:bodyPr/>
          <a:lstStyle>
            <a:lvl1pPr>
              <a:defRPr/>
            </a:lvl1pPr>
          </a:lstStyle>
          <a:p>
            <a:pPr>
              <a:defRPr/>
            </a:pPr>
            <a:r>
              <a:rPr lang="fr-FR"/>
              <a:t/>
            </a:r>
            <a:br>
              <a:rPr lang="fr-FR"/>
            </a:br>
            <a:r>
              <a:rPr lang="fr-FR"/>
              <a:t> Orange </a:t>
            </a:r>
            <a:r>
              <a:rPr lang="en-US"/>
              <a:t>Labs</a:t>
            </a:r>
            <a:r>
              <a:rPr lang="fr-FR"/>
              <a:t> - R&amp;D – Normalisation Vidéo – 16/11/2010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16/11/2010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011238" y="1758950"/>
            <a:ext cx="3471862"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5500" y="1758950"/>
            <a:ext cx="347345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 </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011238" y="1758950"/>
            <a:ext cx="7097712" cy="44799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7" name="Rectangle 2"/>
          <p:cNvSpPr>
            <a:spLocks noGrp="1" noChangeArrowheads="1"/>
          </p:cNvSpPr>
          <p:nvPr>
            <p:ph type="title"/>
          </p:nvPr>
        </p:nvSpPr>
        <p:spPr bwMode="auto">
          <a:xfrm>
            <a:off x="1011238" y="412750"/>
            <a:ext cx="7096125" cy="9842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Cliquez pour modifier le style du titre</a:t>
            </a:r>
          </a:p>
        </p:txBody>
      </p:sp>
      <p:sp>
        <p:nvSpPr>
          <p:cNvPr id="1768" name="Rectangle 744"/>
          <p:cNvSpPr>
            <a:spLocks noGrp="1" noChangeArrowheads="1"/>
          </p:cNvSpPr>
          <p:nvPr>
            <p:ph type="ftr" sz="quarter" idx="3"/>
          </p:nvPr>
        </p:nvSpPr>
        <p:spPr bwMode="auto">
          <a:xfrm>
            <a:off x="925513" y="6245225"/>
            <a:ext cx="5972175" cy="407988"/>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defRPr sz="1000">
                <a:latin typeface="Helvetica 55 Roman" pitchFamily="2" charset="0"/>
              </a:defRPr>
            </a:lvl1pPr>
          </a:lstStyle>
          <a:p>
            <a:pPr>
              <a:defRPr/>
            </a:pPr>
            <a:r>
              <a:rPr lang="fr-FR"/>
              <a:t/>
            </a:r>
            <a:br>
              <a:rPr lang="fr-FR"/>
            </a:br>
            <a:r>
              <a:rPr lang="fr-FR"/>
              <a:t> Orange </a:t>
            </a:r>
            <a:r>
              <a:rPr lang="en-US"/>
              <a:t>Labs</a:t>
            </a:r>
            <a:r>
              <a:rPr lang="fr-FR"/>
              <a:t> - R&amp;D – Normalisation Vidéo – 16/11/2010</a:t>
            </a:r>
          </a:p>
        </p:txBody>
      </p:sp>
      <p:sp>
        <p:nvSpPr>
          <p:cNvPr id="1782" name="Rectangle 758"/>
          <p:cNvSpPr>
            <a:spLocks noChangeArrowheads="1"/>
          </p:cNvSpPr>
          <p:nvPr/>
        </p:nvSpPr>
        <p:spPr bwMode="auto">
          <a:xfrm>
            <a:off x="25400" y="6413500"/>
            <a:ext cx="736600" cy="215900"/>
          </a:xfrm>
          <a:prstGeom prst="rect">
            <a:avLst/>
          </a:prstGeom>
          <a:noFill/>
          <a:ln w="9525">
            <a:noFill/>
            <a:miter lim="800000"/>
            <a:headEnd/>
            <a:tailEnd/>
          </a:ln>
          <a:effectLst/>
        </p:spPr>
        <p:txBody>
          <a:bodyPr/>
          <a:lstStyle/>
          <a:p>
            <a:pPr algn="ctr">
              <a:defRPr/>
            </a:pPr>
            <a:fld id="{8EBD44C4-BC0C-41FB-B5F4-E4C251E7F9AE}" type="slidenum">
              <a:rPr lang="fr-FR" sz="800">
                <a:latin typeface="Helvetica 55 Roman" pitchFamily="2" charset="0"/>
              </a:rPr>
              <a:pPr algn="ctr">
                <a:defRPr/>
              </a:pPr>
              <a:t>‹#›</a:t>
            </a:fld>
            <a:endParaRPr lang="fr-FR" sz="800">
              <a:latin typeface="Helvetica 55 Roman" pitchFamily="2" charset="0"/>
            </a:endParaRPr>
          </a:p>
        </p:txBody>
      </p:sp>
    </p:spTree>
  </p:cSld>
  <p:clrMap bg1="lt1" tx1="dk1" bg2="lt2" tx2="dk2" accent1="accent1" accent2="accent2" accent3="accent3" accent4="accent4" accent5="accent5" accent6="accent6" hlink="hlink" folHlink="folHlink"/>
  <p:sldLayoutIdLst>
    <p:sldLayoutId id="2147483722" r:id="rId1"/>
    <p:sldLayoutId id="2147483721"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Helvetica 65 Medium" pitchFamily="2" charset="0"/>
        </a:defRPr>
      </a:lvl2pPr>
      <a:lvl3pPr algn="l" rtl="0" eaLnBrk="0" fontAlgn="base" hangingPunct="0">
        <a:spcBef>
          <a:spcPct val="0"/>
        </a:spcBef>
        <a:spcAft>
          <a:spcPct val="0"/>
        </a:spcAft>
        <a:defRPr sz="2400">
          <a:solidFill>
            <a:schemeClr val="tx2"/>
          </a:solidFill>
          <a:latin typeface="Helvetica 65 Medium" pitchFamily="2" charset="0"/>
        </a:defRPr>
      </a:lvl3pPr>
      <a:lvl4pPr algn="l" rtl="0" eaLnBrk="0" fontAlgn="base" hangingPunct="0">
        <a:spcBef>
          <a:spcPct val="0"/>
        </a:spcBef>
        <a:spcAft>
          <a:spcPct val="0"/>
        </a:spcAft>
        <a:defRPr sz="2400">
          <a:solidFill>
            <a:schemeClr val="tx2"/>
          </a:solidFill>
          <a:latin typeface="Helvetica 65 Medium" pitchFamily="2" charset="0"/>
        </a:defRPr>
      </a:lvl4pPr>
      <a:lvl5pPr algn="l" rtl="0" eaLnBrk="0" fontAlgn="base" hangingPunct="0">
        <a:spcBef>
          <a:spcPct val="0"/>
        </a:spcBef>
        <a:spcAft>
          <a:spcPct val="0"/>
        </a:spcAft>
        <a:defRPr sz="2400">
          <a:solidFill>
            <a:schemeClr val="tx2"/>
          </a:solidFill>
          <a:latin typeface="Helvetica 65 Medium" pitchFamily="2" charset="0"/>
        </a:defRPr>
      </a:lvl5pPr>
      <a:lvl6pPr marL="457200" algn="l" rtl="0" fontAlgn="base">
        <a:spcBef>
          <a:spcPct val="0"/>
        </a:spcBef>
        <a:spcAft>
          <a:spcPct val="0"/>
        </a:spcAft>
        <a:defRPr sz="2400">
          <a:solidFill>
            <a:schemeClr val="tx2"/>
          </a:solidFill>
          <a:latin typeface="Helvetica 65 Medium" pitchFamily="2" charset="0"/>
        </a:defRPr>
      </a:lvl6pPr>
      <a:lvl7pPr marL="914400" algn="l" rtl="0" fontAlgn="base">
        <a:spcBef>
          <a:spcPct val="0"/>
        </a:spcBef>
        <a:spcAft>
          <a:spcPct val="0"/>
        </a:spcAft>
        <a:defRPr sz="2400">
          <a:solidFill>
            <a:schemeClr val="tx2"/>
          </a:solidFill>
          <a:latin typeface="Helvetica 65 Medium" pitchFamily="2" charset="0"/>
        </a:defRPr>
      </a:lvl7pPr>
      <a:lvl8pPr marL="1371600" algn="l" rtl="0" fontAlgn="base">
        <a:spcBef>
          <a:spcPct val="0"/>
        </a:spcBef>
        <a:spcAft>
          <a:spcPct val="0"/>
        </a:spcAft>
        <a:defRPr sz="2400">
          <a:solidFill>
            <a:schemeClr val="tx2"/>
          </a:solidFill>
          <a:latin typeface="Helvetica 65 Medium" pitchFamily="2" charset="0"/>
        </a:defRPr>
      </a:lvl8pPr>
      <a:lvl9pPr marL="1828800" algn="l" rtl="0" fontAlgn="base">
        <a:spcBef>
          <a:spcPct val="0"/>
        </a:spcBef>
        <a:spcAft>
          <a:spcPct val="0"/>
        </a:spcAft>
        <a:defRPr sz="2400">
          <a:solidFill>
            <a:schemeClr val="tx2"/>
          </a:solidFill>
          <a:latin typeface="Helvetica 65 Medium" pitchFamily="2" charset="0"/>
        </a:defRPr>
      </a:lvl9pPr>
    </p:titleStyle>
    <p:bodyStyle>
      <a:lvl1pPr marL="193675" indent="-193675" algn="l" rtl="0" eaLnBrk="0" fontAlgn="base" hangingPunct="0">
        <a:spcBef>
          <a:spcPct val="0"/>
        </a:spcBef>
        <a:spcAft>
          <a:spcPct val="50000"/>
        </a:spcAft>
        <a:buClr>
          <a:schemeClr val="tx2"/>
        </a:buClr>
        <a:buSzPct val="70000"/>
        <a:buFont typeface="Wingdings" pitchFamily="2" charset="2"/>
        <a:buChar char="§"/>
        <a:defRPr sz="2000">
          <a:solidFill>
            <a:schemeClr val="tx1"/>
          </a:solidFill>
          <a:latin typeface="+mn-lt"/>
          <a:ea typeface="+mn-ea"/>
          <a:cs typeface="+mn-cs"/>
        </a:defRPr>
      </a:lvl1pPr>
      <a:lvl2pPr marL="768350" indent="-285750" algn="l" rtl="0" eaLnBrk="0" fontAlgn="base" hangingPunct="0">
        <a:spcBef>
          <a:spcPct val="0"/>
        </a:spcBef>
        <a:spcAft>
          <a:spcPct val="25000"/>
        </a:spcAft>
        <a:buChar char="–"/>
        <a:defRPr>
          <a:solidFill>
            <a:schemeClr val="tx1"/>
          </a:solidFill>
          <a:latin typeface="+mn-lt"/>
        </a:defRPr>
      </a:lvl2pPr>
      <a:lvl3pPr marL="1187450" indent="-228600" algn="l" rtl="0" eaLnBrk="0" fontAlgn="base" hangingPunct="0">
        <a:spcBef>
          <a:spcPct val="0"/>
        </a:spcBef>
        <a:spcAft>
          <a:spcPct val="25000"/>
        </a:spcAft>
        <a:buClr>
          <a:schemeClr val="tx1"/>
        </a:buClr>
        <a:buFont typeface="Times New Roman" pitchFamily="18" charset="0"/>
        <a:buChar char="–"/>
        <a:defRPr>
          <a:solidFill>
            <a:schemeClr val="tx1"/>
          </a:solidFill>
          <a:latin typeface="+mn-lt"/>
        </a:defRPr>
      </a:lvl3pPr>
      <a:lvl4pPr marL="1606550" indent="-228600" algn="l" rtl="0" eaLnBrk="0" fontAlgn="base" hangingPunct="0">
        <a:spcBef>
          <a:spcPct val="0"/>
        </a:spcBef>
        <a:spcAft>
          <a:spcPct val="25000"/>
        </a:spcAft>
        <a:buChar char="–"/>
        <a:defRPr>
          <a:solidFill>
            <a:schemeClr val="tx1"/>
          </a:solidFill>
          <a:latin typeface="+mn-lt"/>
        </a:defRPr>
      </a:lvl4pPr>
      <a:lvl5pPr marL="2057400" indent="-228600" algn="l" rtl="0" eaLnBrk="0" fontAlgn="base" hangingPunct="0">
        <a:spcBef>
          <a:spcPct val="0"/>
        </a:spcBef>
        <a:spcAft>
          <a:spcPct val="25000"/>
        </a:spcAft>
        <a:buChar char="–"/>
        <a:defRPr sz="1600">
          <a:solidFill>
            <a:schemeClr val="tx1"/>
          </a:solidFill>
          <a:latin typeface="+mn-lt"/>
        </a:defRPr>
      </a:lvl5pPr>
      <a:lvl6pPr marL="2514600" indent="-228600" algn="l" rtl="0" fontAlgn="base">
        <a:spcBef>
          <a:spcPct val="0"/>
        </a:spcBef>
        <a:spcAft>
          <a:spcPct val="25000"/>
        </a:spcAft>
        <a:buChar char="–"/>
        <a:defRPr sz="1600">
          <a:solidFill>
            <a:schemeClr val="tx1"/>
          </a:solidFill>
          <a:latin typeface="+mn-lt"/>
        </a:defRPr>
      </a:lvl6pPr>
      <a:lvl7pPr marL="2971800" indent="-228600" algn="l" rtl="0" fontAlgn="base">
        <a:spcBef>
          <a:spcPct val="0"/>
        </a:spcBef>
        <a:spcAft>
          <a:spcPct val="25000"/>
        </a:spcAft>
        <a:buChar char="–"/>
        <a:defRPr sz="1600">
          <a:solidFill>
            <a:schemeClr val="tx1"/>
          </a:solidFill>
          <a:latin typeface="+mn-lt"/>
        </a:defRPr>
      </a:lvl7pPr>
      <a:lvl8pPr marL="3429000" indent="-228600" algn="l" rtl="0" fontAlgn="base">
        <a:spcBef>
          <a:spcPct val="0"/>
        </a:spcBef>
        <a:spcAft>
          <a:spcPct val="25000"/>
        </a:spcAft>
        <a:buChar char="–"/>
        <a:defRPr sz="1600">
          <a:solidFill>
            <a:schemeClr val="tx1"/>
          </a:solidFill>
          <a:latin typeface="+mn-lt"/>
        </a:defRPr>
      </a:lvl8pPr>
      <a:lvl9pPr marL="3886200" indent="-228600" algn="l" rtl="0" fontAlgn="base">
        <a:spcBef>
          <a:spcPct val="0"/>
        </a:spcBef>
        <a:spcAft>
          <a:spcPct val="25000"/>
        </a:spcAft>
        <a:buChar char="–"/>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1011238" y="4009318"/>
            <a:ext cx="6400800" cy="546100"/>
          </a:xfrm>
        </p:spPr>
        <p:txBody>
          <a:bodyPr/>
          <a:lstStyle/>
          <a:p>
            <a:r>
              <a:rPr lang="fr-FR" sz="1600" i="1" dirty="0" smtClean="0"/>
              <a:t>JCT2-A044, Stockholm, July 2012</a:t>
            </a:r>
          </a:p>
          <a:p>
            <a:endParaRPr lang="fr-FR" sz="1600" i="1" dirty="0" smtClean="0"/>
          </a:p>
          <a:p>
            <a:endParaRPr lang="fr-FR" sz="1600" i="1" dirty="0" smtClean="0"/>
          </a:p>
          <a:p>
            <a:r>
              <a:rPr lang="fr-FR" sz="1600" dirty="0" err="1" smtClean="0"/>
              <a:t>Joel</a:t>
            </a:r>
            <a:r>
              <a:rPr lang="fr-FR" sz="1600" dirty="0" smtClean="0"/>
              <a:t> Jung, Kartik </a:t>
            </a:r>
            <a:r>
              <a:rPr lang="fr-FR" sz="1600" dirty="0" err="1" smtClean="0"/>
              <a:t>Viswanathan</a:t>
            </a:r>
            <a:r>
              <a:rPr lang="fr-FR" sz="1600" dirty="0" smtClean="0"/>
              <a:t> – Orange </a:t>
            </a:r>
            <a:r>
              <a:rPr lang="fr-FR" sz="1600" dirty="0" err="1" smtClean="0"/>
              <a:t>Labs</a:t>
            </a:r>
            <a:endParaRPr lang="fr-FR" sz="1600" dirty="0"/>
          </a:p>
        </p:txBody>
      </p:sp>
      <p:sp>
        <p:nvSpPr>
          <p:cNvPr id="3" name="Titre 2"/>
          <p:cNvSpPr>
            <a:spLocks noGrp="1"/>
          </p:cNvSpPr>
          <p:nvPr>
            <p:ph type="ctrTitle"/>
          </p:nvPr>
        </p:nvSpPr>
        <p:spPr>
          <a:xfrm>
            <a:off x="639763" y="1421947"/>
            <a:ext cx="8208962" cy="1665288"/>
          </a:xfrm>
        </p:spPr>
        <p:txBody>
          <a:bodyPr/>
          <a:lstStyle/>
          <a:p>
            <a:r>
              <a:rPr lang="en-CA" b="1" dirty="0" smtClean="0"/>
              <a:t>Depth </a:t>
            </a:r>
            <a:r>
              <a:rPr lang="en-CA" b="1" dirty="0" err="1"/>
              <a:t>Quadtree</a:t>
            </a:r>
            <a:r>
              <a:rPr lang="en-CA" b="1" dirty="0"/>
              <a:t> Prediction for </a:t>
            </a:r>
            <a:r>
              <a:rPr lang="en-CA" b="1" dirty="0" smtClean="0"/>
              <a:t>HTM</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96888" y="161290"/>
            <a:ext cx="7096125" cy="984250"/>
          </a:xfrm>
        </p:spPr>
        <p:txBody>
          <a:bodyPr/>
          <a:lstStyle/>
          <a:p>
            <a:pPr eaLnBrk="1" hangingPunct="1"/>
            <a:r>
              <a:rPr lang="fr-FR" b="1" dirty="0" smtClean="0"/>
              <a:t>Introduction</a:t>
            </a:r>
          </a:p>
        </p:txBody>
      </p:sp>
      <p:sp>
        <p:nvSpPr>
          <p:cNvPr id="20484" name="Rectangle 3"/>
          <p:cNvSpPr>
            <a:spLocks noGrp="1" noChangeArrowheads="1"/>
          </p:cNvSpPr>
          <p:nvPr>
            <p:ph idx="1"/>
          </p:nvPr>
        </p:nvSpPr>
        <p:spPr>
          <a:xfrm>
            <a:off x="342899" y="1142999"/>
            <a:ext cx="8258175" cy="1526531"/>
          </a:xfrm>
        </p:spPr>
        <p:txBody>
          <a:bodyPr>
            <a:noAutofit/>
          </a:bodyPr>
          <a:lstStyle/>
          <a:p>
            <a:pPr lvl="1" eaLnBrk="1" hangingPunct="1">
              <a:lnSpc>
                <a:spcPct val="90000"/>
              </a:lnSpc>
              <a:buFont typeface="Wingdings" pitchFamily="2" charset="2"/>
              <a:buChar char="§"/>
              <a:defRPr/>
            </a:pPr>
            <a:r>
              <a:rPr lang="en-US" sz="1600" dirty="0" smtClean="0">
                <a:latin typeface="Arial" pitchFamily="34" charset="0"/>
                <a:cs typeface="Arial" pitchFamily="34" charset="0"/>
              </a:rPr>
              <a:t>Current runtime of HTM3.1 is huge:</a:t>
            </a:r>
          </a:p>
          <a:p>
            <a:pPr lvl="1" eaLnBrk="1" hangingPunct="1">
              <a:lnSpc>
                <a:spcPct val="90000"/>
              </a:lnSpc>
              <a:buNone/>
              <a:defRPr/>
            </a:pPr>
            <a:r>
              <a:rPr lang="en-US" sz="1600" dirty="0" smtClean="0">
                <a:latin typeface="Arial" pitchFamily="34" charset="0"/>
                <a:cs typeface="Arial" pitchFamily="34" charset="0"/>
              </a:rPr>
              <a:t>		Example – Kendo QP25  (1024x768) – Coding of Texture and Depth</a:t>
            </a:r>
          </a:p>
          <a:p>
            <a:pPr lvl="1" eaLnBrk="1" hangingPunct="1">
              <a:lnSpc>
                <a:spcPct val="90000"/>
              </a:lnSpc>
              <a:buNone/>
              <a:defRPr/>
            </a:pPr>
            <a:r>
              <a:rPr lang="en-US" sz="1600" dirty="0" smtClean="0">
                <a:latin typeface="Arial" pitchFamily="34" charset="0"/>
                <a:cs typeface="Arial" pitchFamily="34" charset="0"/>
              </a:rPr>
              <a:t>			HM7.0     3h38 (43.4s per frame)</a:t>
            </a:r>
          </a:p>
          <a:p>
            <a:pPr lvl="1" eaLnBrk="1" hangingPunct="1">
              <a:lnSpc>
                <a:spcPct val="90000"/>
              </a:lnSpc>
              <a:buNone/>
              <a:defRPr/>
            </a:pPr>
            <a:r>
              <a:rPr lang="en-US" sz="1600" dirty="0" smtClean="0">
                <a:latin typeface="Arial" pitchFamily="34" charset="0"/>
                <a:cs typeface="Arial" pitchFamily="34" charset="0"/>
              </a:rPr>
              <a:t>			HTM3.1 	23h14  (280s per frame)</a:t>
            </a:r>
          </a:p>
          <a:p>
            <a:pPr lvl="1" eaLnBrk="1" hangingPunct="1">
              <a:lnSpc>
                <a:spcPct val="90000"/>
              </a:lnSpc>
              <a:buNone/>
              <a:defRPr/>
            </a:pPr>
            <a:endParaRPr lang="en-US" sz="1600" dirty="0" smtClean="0">
              <a:latin typeface="Arial" pitchFamily="34" charset="0"/>
              <a:cs typeface="Arial" pitchFamily="34" charset="0"/>
            </a:endParaRPr>
          </a:p>
          <a:p>
            <a:pPr lvl="1" eaLnBrk="1" hangingPunct="1">
              <a:lnSpc>
                <a:spcPct val="90000"/>
              </a:lnSpc>
              <a:defRPr/>
            </a:pPr>
            <a:endParaRPr lang="en-US" sz="1600" dirty="0" smtClean="0"/>
          </a:p>
          <a:p>
            <a:pPr lvl="1" eaLnBrk="1" hangingPunct="1">
              <a:lnSpc>
                <a:spcPct val="90000"/>
              </a:lnSpc>
              <a:buNone/>
              <a:defRPr/>
            </a:pPr>
            <a:endParaRPr lang="en-US" sz="1600" dirty="0" smtClean="0"/>
          </a:p>
        </p:txBody>
      </p:sp>
      <p:pic>
        <p:nvPicPr>
          <p:cNvPr id="6"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
        <p:nvSpPr>
          <p:cNvPr id="2" name="Rectangle 1"/>
          <p:cNvSpPr/>
          <p:nvPr/>
        </p:nvSpPr>
        <p:spPr>
          <a:xfrm>
            <a:off x="285750" y="2703820"/>
            <a:ext cx="7966710" cy="1200329"/>
          </a:xfrm>
          <a:prstGeom prst="rect">
            <a:avLst/>
          </a:prstGeom>
        </p:spPr>
        <p:txBody>
          <a:bodyPr wrap="square">
            <a:spAutoFit/>
          </a:bodyPr>
          <a:lstStyle/>
          <a:p>
            <a:pPr marL="742950" lvl="1" indent="-285750" eaLnBrk="1" hangingPunct="1">
              <a:lnSpc>
                <a:spcPct val="90000"/>
              </a:lnSpc>
              <a:buFont typeface="Wingdings" pitchFamily="2" charset="2"/>
              <a:buChar char="§"/>
              <a:defRPr/>
            </a:pPr>
            <a:r>
              <a:rPr lang="en-US" sz="1600" dirty="0" smtClean="0">
                <a:latin typeface="Arial" pitchFamily="34" charset="0"/>
                <a:cs typeface="Arial" pitchFamily="34" charset="0"/>
              </a:rPr>
              <a:t>Runtime </a:t>
            </a:r>
            <a:r>
              <a:rPr lang="en-US" sz="1600" dirty="0">
                <a:latin typeface="Arial" pitchFamily="34" charset="0"/>
                <a:cs typeface="Arial" pitchFamily="34" charset="0"/>
              </a:rPr>
              <a:t>for depth process represents the major part:</a:t>
            </a:r>
          </a:p>
          <a:p>
            <a:pPr lvl="1" eaLnBrk="1" hangingPunct="1">
              <a:lnSpc>
                <a:spcPct val="90000"/>
              </a:lnSpc>
              <a:buNone/>
              <a:defRPr/>
            </a:pPr>
            <a:r>
              <a:rPr lang="en-US" sz="1600" dirty="0">
                <a:latin typeface="Arial" pitchFamily="34" charset="0"/>
                <a:cs typeface="Arial" pitchFamily="34" charset="0"/>
              </a:rPr>
              <a:t>	</a:t>
            </a:r>
            <a:r>
              <a:rPr lang="en-US" sz="1600" dirty="0" smtClean="0">
                <a:latin typeface="Arial" pitchFamily="34" charset="0"/>
                <a:cs typeface="Arial" pitchFamily="34" charset="0"/>
              </a:rPr>
              <a:t>Example </a:t>
            </a:r>
            <a:r>
              <a:rPr lang="en-US" sz="1600" dirty="0">
                <a:latin typeface="Arial" pitchFamily="34" charset="0"/>
                <a:cs typeface="Arial" pitchFamily="34" charset="0"/>
              </a:rPr>
              <a:t>– Kendo QP25  (1024x768) – Coding of Texture and Depth</a:t>
            </a:r>
          </a:p>
          <a:p>
            <a:pPr lvl="1" eaLnBrk="1" hangingPunct="1">
              <a:lnSpc>
                <a:spcPct val="90000"/>
              </a:lnSpc>
              <a:buNone/>
              <a:defRPr/>
            </a:pPr>
            <a:r>
              <a:rPr lang="en-US" sz="1600" dirty="0">
                <a:latin typeface="Arial" pitchFamily="34" charset="0"/>
                <a:cs typeface="Arial" pitchFamily="34" charset="0"/>
              </a:rPr>
              <a:t>			HTM3.1 	texture: 4h40  (56s per frame)</a:t>
            </a:r>
          </a:p>
          <a:p>
            <a:pPr lvl="1" eaLnBrk="1" hangingPunct="1">
              <a:lnSpc>
                <a:spcPct val="90000"/>
              </a:lnSpc>
              <a:buNone/>
              <a:defRPr/>
            </a:pPr>
            <a:r>
              <a:rPr lang="en-US" sz="1600" dirty="0">
                <a:latin typeface="Arial" pitchFamily="34" charset="0"/>
                <a:cs typeface="Arial" pitchFamily="34" charset="0"/>
              </a:rPr>
              <a:t>				depth:  18h35  (224s per frame)</a:t>
            </a:r>
          </a:p>
          <a:p>
            <a:pPr lvl="1" eaLnBrk="1" hangingPunct="1">
              <a:lnSpc>
                <a:spcPct val="90000"/>
              </a:lnSpc>
              <a:buNone/>
              <a:defRPr/>
            </a:pPr>
            <a:r>
              <a:rPr lang="en-US" sz="1600" dirty="0">
                <a:latin typeface="Arial" pitchFamily="34" charset="0"/>
                <a:cs typeface="Arial" pitchFamily="34" charset="0"/>
              </a:rPr>
              <a:t>	</a:t>
            </a:r>
          </a:p>
        </p:txBody>
      </p:sp>
      <p:sp>
        <p:nvSpPr>
          <p:cNvPr id="3" name="Rectangle 2"/>
          <p:cNvSpPr/>
          <p:nvPr/>
        </p:nvSpPr>
        <p:spPr>
          <a:xfrm>
            <a:off x="297180" y="4139964"/>
            <a:ext cx="7955280" cy="757130"/>
          </a:xfrm>
          <a:prstGeom prst="rect">
            <a:avLst/>
          </a:prstGeom>
        </p:spPr>
        <p:txBody>
          <a:bodyPr wrap="square">
            <a:spAutoFit/>
          </a:bodyPr>
          <a:lstStyle/>
          <a:p>
            <a:pPr marL="742950" lvl="1" indent="-285750" eaLnBrk="1" hangingPunct="1">
              <a:lnSpc>
                <a:spcPct val="90000"/>
              </a:lnSpc>
              <a:buFont typeface="Wingdings" pitchFamily="2" charset="2"/>
              <a:buChar char="§"/>
              <a:defRPr/>
            </a:pPr>
            <a:r>
              <a:rPr lang="en-US" sz="1600" dirty="0">
                <a:latin typeface="Arial" pitchFamily="34" charset="0"/>
                <a:cs typeface="Arial" pitchFamily="34" charset="0"/>
              </a:rPr>
              <a:t>It can be observed that “often” a given texture CU is more partitioned than its collocated depth CU</a:t>
            </a:r>
          </a:p>
          <a:p>
            <a:pPr lvl="1" eaLnBrk="1" hangingPunct="1">
              <a:lnSpc>
                <a:spcPct val="90000"/>
              </a:lnSpc>
              <a:defRPr/>
            </a:pPr>
            <a:endParaRPr lang="en-US" sz="1600" dirty="0">
              <a:latin typeface="Arial" pitchFamily="34" charset="0"/>
              <a:cs typeface="Arial" pitchFamily="34" charset="0"/>
            </a:endParaRPr>
          </a:p>
        </p:txBody>
      </p:sp>
      <p:sp>
        <p:nvSpPr>
          <p:cNvPr id="4" name="Rectangle 3"/>
          <p:cNvSpPr/>
          <p:nvPr/>
        </p:nvSpPr>
        <p:spPr>
          <a:xfrm>
            <a:off x="320040" y="5150055"/>
            <a:ext cx="7818120" cy="313932"/>
          </a:xfrm>
          <a:prstGeom prst="rect">
            <a:avLst/>
          </a:prstGeom>
        </p:spPr>
        <p:txBody>
          <a:bodyPr wrap="square">
            <a:spAutoFit/>
          </a:bodyPr>
          <a:lstStyle/>
          <a:p>
            <a:pPr marL="742950" lvl="1" indent="-285750" eaLnBrk="1" hangingPunct="1">
              <a:lnSpc>
                <a:spcPct val="90000"/>
              </a:lnSpc>
              <a:buFont typeface="Wingdings" pitchFamily="2" charset="2"/>
              <a:buChar char="§"/>
              <a:defRPr/>
            </a:pPr>
            <a:r>
              <a:rPr lang="en-US" sz="1600" dirty="0">
                <a:latin typeface="Arial" pitchFamily="34" charset="0"/>
                <a:cs typeface="Arial" pitchFamily="34" charset="0"/>
              </a:rPr>
              <a:t>In HTM3.1 QT for depth and texture are computed independently</a:t>
            </a:r>
            <a:endParaRPr lang="en-US" sz="16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96888" y="127000"/>
            <a:ext cx="7096125" cy="984250"/>
          </a:xfrm>
        </p:spPr>
        <p:txBody>
          <a:bodyPr/>
          <a:lstStyle/>
          <a:p>
            <a:pPr eaLnBrk="1" hangingPunct="1"/>
            <a:r>
              <a:rPr lang="fr-FR" b="1" dirty="0" err="1" smtClean="0"/>
              <a:t>Proposed</a:t>
            </a:r>
            <a:r>
              <a:rPr lang="fr-FR" b="1" dirty="0" smtClean="0"/>
              <a:t> </a:t>
            </a:r>
            <a:r>
              <a:rPr lang="fr-FR" b="1" dirty="0" err="1" smtClean="0"/>
              <a:t>Method</a:t>
            </a:r>
            <a:endParaRPr lang="fr-FR" b="1" dirty="0" smtClean="0"/>
          </a:p>
        </p:txBody>
      </p:sp>
      <p:sp>
        <p:nvSpPr>
          <p:cNvPr id="20484" name="Rectangle 3"/>
          <p:cNvSpPr>
            <a:spLocks noGrp="1" noChangeArrowheads="1"/>
          </p:cNvSpPr>
          <p:nvPr>
            <p:ph idx="1"/>
          </p:nvPr>
        </p:nvSpPr>
        <p:spPr>
          <a:xfrm>
            <a:off x="342899" y="1143000"/>
            <a:ext cx="8258175" cy="2651760"/>
          </a:xfrm>
        </p:spPr>
        <p:txBody>
          <a:bodyPr>
            <a:noAutofit/>
          </a:bodyPr>
          <a:lstStyle/>
          <a:p>
            <a:pPr marL="0" indent="0" eaLnBrk="1" hangingPunct="1">
              <a:lnSpc>
                <a:spcPct val="90000"/>
              </a:lnSpc>
              <a:buNone/>
              <a:defRPr/>
            </a:pPr>
            <a:endParaRPr lang="en-US" sz="1600" b="1" dirty="0" smtClean="0"/>
          </a:p>
          <a:p>
            <a:pPr marL="0" lvl="1" indent="0" algn="ctr" eaLnBrk="1" hangingPunct="1">
              <a:lnSpc>
                <a:spcPct val="90000"/>
              </a:lnSpc>
              <a:spcAft>
                <a:spcPct val="50000"/>
              </a:spcAft>
              <a:buClr>
                <a:schemeClr val="tx2"/>
              </a:buClr>
              <a:buSzPct val="70000"/>
              <a:buNone/>
              <a:defRPr/>
            </a:pPr>
            <a:r>
              <a:rPr lang="en-US" sz="1600" b="1" dirty="0" smtClean="0">
                <a:latin typeface="Arial" pitchFamily="34" charset="0"/>
                <a:cs typeface="Arial" pitchFamily="34" charset="0"/>
              </a:rPr>
              <a:t>Proposed method includes 2 parts:</a:t>
            </a:r>
          </a:p>
          <a:p>
            <a:pPr marL="0" lvl="1" indent="0" algn="ctr" eaLnBrk="1" hangingPunct="1">
              <a:lnSpc>
                <a:spcPct val="90000"/>
              </a:lnSpc>
              <a:spcAft>
                <a:spcPct val="50000"/>
              </a:spcAft>
              <a:buClr>
                <a:schemeClr val="tx2"/>
              </a:buClr>
              <a:buSzPct val="70000"/>
              <a:buNone/>
              <a:defRPr/>
            </a:pPr>
            <a:endParaRPr lang="en-US" sz="1600" b="1" dirty="0" smtClean="0">
              <a:latin typeface="Arial" pitchFamily="34" charset="0"/>
              <a:cs typeface="Arial" pitchFamily="34" charset="0"/>
            </a:endParaRPr>
          </a:p>
          <a:p>
            <a:pPr marL="0" lvl="1" indent="0" eaLnBrk="1" hangingPunct="1">
              <a:lnSpc>
                <a:spcPct val="90000"/>
              </a:lnSpc>
              <a:spcAft>
                <a:spcPct val="50000"/>
              </a:spcAft>
              <a:buClr>
                <a:schemeClr val="tx2"/>
              </a:buClr>
              <a:buSzPct val="70000"/>
              <a:buNone/>
              <a:defRPr/>
            </a:pPr>
            <a:endParaRPr lang="en-US" sz="1600" dirty="0">
              <a:latin typeface="Arial" pitchFamily="34" charset="0"/>
              <a:cs typeface="Arial" pitchFamily="34" charset="0"/>
            </a:endParaRPr>
          </a:p>
          <a:p>
            <a:pPr marL="0" lvl="1" indent="0" eaLnBrk="1" hangingPunct="1">
              <a:lnSpc>
                <a:spcPct val="90000"/>
              </a:lnSpc>
              <a:spcAft>
                <a:spcPct val="50000"/>
              </a:spcAft>
              <a:buClr>
                <a:schemeClr val="tx2"/>
              </a:buClr>
              <a:buSzPct val="70000"/>
              <a:buNone/>
              <a:defRPr/>
            </a:pPr>
            <a:r>
              <a:rPr lang="en-US" b="1" dirty="0" smtClean="0">
                <a:latin typeface="Arial" pitchFamily="34" charset="0"/>
                <a:cs typeface="Arial" pitchFamily="34" charset="0"/>
              </a:rPr>
              <a:t>1- Depth QT limitation</a:t>
            </a:r>
          </a:p>
          <a:p>
            <a:pPr marL="0" lvl="1" indent="0" eaLnBrk="1" hangingPunct="1">
              <a:lnSpc>
                <a:spcPct val="90000"/>
              </a:lnSpc>
              <a:spcAft>
                <a:spcPct val="50000"/>
              </a:spcAft>
              <a:buClr>
                <a:schemeClr val="tx2"/>
              </a:buClr>
              <a:buSzPct val="70000"/>
              <a:buNone/>
              <a:defRPr/>
            </a:pPr>
            <a:endParaRPr lang="en-US" sz="1600" dirty="0">
              <a:latin typeface="Arial" pitchFamily="34" charset="0"/>
              <a:cs typeface="Arial" pitchFamily="34" charset="0"/>
            </a:endParaRPr>
          </a:p>
          <a:p>
            <a:pPr marL="0" lvl="1" indent="0" algn="ctr" eaLnBrk="1" hangingPunct="1">
              <a:lnSpc>
                <a:spcPct val="90000"/>
              </a:lnSpc>
              <a:spcAft>
                <a:spcPct val="50000"/>
              </a:spcAft>
              <a:buClr>
                <a:schemeClr val="tx2"/>
              </a:buClr>
              <a:buSzPct val="70000"/>
              <a:buNone/>
              <a:defRPr/>
            </a:pPr>
            <a:r>
              <a:rPr lang="en-US" sz="1600" dirty="0" smtClean="0">
                <a:latin typeface="Arial" pitchFamily="34" charset="0"/>
                <a:cs typeface="Arial" pitchFamily="34" charset="0"/>
              </a:rPr>
              <a:t>The QT of the depth is linked to the QT of the collocated CTU QT in the texture</a:t>
            </a:r>
          </a:p>
          <a:p>
            <a:pPr marL="0" indent="-92075" eaLnBrk="1" hangingPunct="1">
              <a:lnSpc>
                <a:spcPct val="90000"/>
              </a:lnSpc>
              <a:buNone/>
              <a:defRPr/>
            </a:pPr>
            <a:endParaRPr lang="en-US" sz="1600" dirty="0">
              <a:solidFill>
                <a:schemeClr val="tx2"/>
              </a:solidFill>
            </a:endParaRPr>
          </a:p>
          <a:p>
            <a:pPr lvl="1" eaLnBrk="1" hangingPunct="1">
              <a:lnSpc>
                <a:spcPct val="90000"/>
              </a:lnSpc>
              <a:buFontTx/>
              <a:buChar char="-"/>
              <a:defRPr/>
            </a:pPr>
            <a:endParaRPr lang="en-US" sz="1600" dirty="0" smtClean="0"/>
          </a:p>
          <a:p>
            <a:pPr lvl="1" eaLnBrk="1" hangingPunct="1">
              <a:lnSpc>
                <a:spcPct val="90000"/>
              </a:lnSpc>
              <a:buNone/>
              <a:defRPr/>
            </a:pPr>
            <a:endParaRPr lang="en-US" sz="1600" dirty="0" smtClean="0"/>
          </a:p>
          <a:p>
            <a:pPr lvl="1" eaLnBrk="1" hangingPunct="1">
              <a:lnSpc>
                <a:spcPct val="90000"/>
              </a:lnSpc>
              <a:defRPr/>
            </a:pPr>
            <a:endParaRPr lang="en-US" sz="1600" dirty="0" smtClean="0"/>
          </a:p>
          <a:p>
            <a:pPr lvl="1" eaLnBrk="1" hangingPunct="1">
              <a:lnSpc>
                <a:spcPct val="90000"/>
              </a:lnSpc>
              <a:buNone/>
              <a:defRPr/>
            </a:pPr>
            <a:endParaRPr lang="en-US" sz="1600" dirty="0" smtClean="0"/>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
        <p:nvSpPr>
          <p:cNvPr id="2" name="Rectangle 1"/>
          <p:cNvSpPr/>
          <p:nvPr/>
        </p:nvSpPr>
        <p:spPr>
          <a:xfrm>
            <a:off x="285749" y="4084564"/>
            <a:ext cx="7775893" cy="1089529"/>
          </a:xfrm>
          <a:prstGeom prst="rect">
            <a:avLst/>
          </a:prstGeom>
        </p:spPr>
        <p:txBody>
          <a:bodyPr wrap="square">
            <a:spAutoFit/>
          </a:bodyPr>
          <a:lstStyle/>
          <a:p>
            <a:pPr marL="0" lvl="1" indent="0" eaLnBrk="1" hangingPunct="1">
              <a:lnSpc>
                <a:spcPct val="90000"/>
              </a:lnSpc>
              <a:spcAft>
                <a:spcPct val="50000"/>
              </a:spcAft>
              <a:buClr>
                <a:schemeClr val="tx2"/>
              </a:buClr>
              <a:buSzPct val="70000"/>
              <a:buNone/>
              <a:defRPr/>
            </a:pPr>
            <a:r>
              <a:rPr lang="en-US" b="1" dirty="0">
                <a:latin typeface="Arial" pitchFamily="34" charset="0"/>
                <a:cs typeface="Arial" pitchFamily="34" charset="0"/>
              </a:rPr>
              <a:t>2- Predictive depth QT coding</a:t>
            </a:r>
          </a:p>
          <a:p>
            <a:pPr marL="285750" lvl="1" eaLnBrk="1" hangingPunct="1">
              <a:lnSpc>
                <a:spcPct val="90000"/>
              </a:lnSpc>
              <a:spcAft>
                <a:spcPct val="50000"/>
              </a:spcAft>
              <a:buClr>
                <a:schemeClr val="tx2"/>
              </a:buClr>
              <a:buSzPct val="70000"/>
              <a:defRPr/>
            </a:pPr>
            <a:endParaRPr lang="en-US" sz="1600" dirty="0">
              <a:latin typeface="Arial" pitchFamily="34" charset="0"/>
              <a:cs typeface="Arial" pitchFamily="34" charset="0"/>
            </a:endParaRPr>
          </a:p>
          <a:p>
            <a:pPr marL="285750" lvl="1" algn="ctr" eaLnBrk="1" hangingPunct="1">
              <a:lnSpc>
                <a:spcPct val="90000"/>
              </a:lnSpc>
              <a:spcAft>
                <a:spcPct val="50000"/>
              </a:spcAft>
              <a:buClr>
                <a:schemeClr val="tx2"/>
              </a:buClr>
              <a:buSzPct val="70000"/>
              <a:buFontTx/>
              <a:buChar char="-"/>
              <a:defRPr/>
            </a:pPr>
            <a:r>
              <a:rPr lang="en-US" sz="1600" dirty="0">
                <a:latin typeface="Arial" pitchFamily="34" charset="0"/>
                <a:cs typeface="Arial" pitchFamily="34" charset="0"/>
              </a:rPr>
              <a:t>The QT of the depth is predictively encoded relatively to the QT of the texture</a:t>
            </a:r>
          </a:p>
        </p:txBody>
      </p:sp>
    </p:spTree>
    <p:extLst>
      <p:ext uri="{BB962C8B-B14F-4D97-AF65-F5344CB8AC3E}">
        <p14:creationId xmlns:p14="http://schemas.microsoft.com/office/powerpoint/2010/main" val="420648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lowchart: Alternate Process 16"/>
          <p:cNvSpPr/>
          <p:nvPr/>
        </p:nvSpPr>
        <p:spPr>
          <a:xfrm>
            <a:off x="269632" y="2745657"/>
            <a:ext cx="8428892" cy="3021802"/>
          </a:xfrm>
          <a:prstGeom prst="flowChartAlternateProcess">
            <a:avLst/>
          </a:prstGeom>
          <a:ln>
            <a:solidFill>
              <a:schemeClr val="tx2"/>
            </a:solidFill>
          </a:ln>
          <a:effectLst>
            <a:innerShdw blurRad="63500" dist="50800" dir="27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0483" name="Rectangle 2"/>
          <p:cNvSpPr>
            <a:spLocks noGrp="1" noChangeArrowheads="1"/>
          </p:cNvSpPr>
          <p:nvPr>
            <p:ph type="title"/>
          </p:nvPr>
        </p:nvSpPr>
        <p:spPr>
          <a:xfrm>
            <a:off x="507149" y="84506"/>
            <a:ext cx="7096125" cy="984250"/>
          </a:xfrm>
        </p:spPr>
        <p:txBody>
          <a:bodyPr/>
          <a:lstStyle/>
          <a:p>
            <a:pPr eaLnBrk="1" hangingPunct="1"/>
            <a:r>
              <a:rPr lang="fr-FR" b="1" dirty="0" err="1" smtClean="0"/>
              <a:t>Depth</a:t>
            </a:r>
            <a:r>
              <a:rPr lang="fr-FR" b="1" dirty="0" smtClean="0"/>
              <a:t> QT Limitation</a:t>
            </a:r>
          </a:p>
        </p:txBody>
      </p:sp>
      <p:sp>
        <p:nvSpPr>
          <p:cNvPr id="13" name="Rectangle 2"/>
          <p:cNvSpPr>
            <a:spLocks noChangeArrowheads="1"/>
          </p:cNvSpPr>
          <p:nvPr/>
        </p:nvSpPr>
        <p:spPr bwMode="auto">
          <a:xfrm>
            <a:off x="269632" y="728977"/>
            <a:ext cx="8428892" cy="1224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1" indent="0" eaLnBrk="1" hangingPunct="1">
              <a:lnSpc>
                <a:spcPct val="90000"/>
              </a:lnSpc>
              <a:spcAft>
                <a:spcPct val="50000"/>
              </a:spcAft>
              <a:buClr>
                <a:schemeClr val="tx2"/>
              </a:buClr>
              <a:buSzPct val="70000"/>
              <a:buNone/>
              <a:defRPr/>
            </a:pPr>
            <a:r>
              <a:rPr lang="en-US" sz="1600" b="1" dirty="0">
                <a:latin typeface="Arial" pitchFamily="34" charset="0"/>
                <a:cs typeface="Arial" pitchFamily="34" charset="0"/>
              </a:rPr>
              <a:t>Rule: </a:t>
            </a:r>
          </a:p>
          <a:p>
            <a:pPr marL="0" lvl="1" indent="0" eaLnBrk="1" hangingPunct="1">
              <a:lnSpc>
                <a:spcPct val="90000"/>
              </a:lnSpc>
              <a:spcAft>
                <a:spcPct val="50000"/>
              </a:spcAft>
              <a:buClr>
                <a:schemeClr val="tx2"/>
              </a:buClr>
              <a:buSzPct val="70000"/>
              <a:buNone/>
              <a:defRPr/>
            </a:pPr>
            <a:r>
              <a:rPr lang="en-US" sz="1600" dirty="0" smtClean="0">
                <a:latin typeface="Arial" pitchFamily="34" charset="0"/>
                <a:cs typeface="Arial" pitchFamily="34" charset="0"/>
              </a:rPr>
              <a:t>-  A </a:t>
            </a:r>
            <a:r>
              <a:rPr lang="en-US" sz="1600" dirty="0">
                <a:latin typeface="Arial" pitchFamily="34" charset="0"/>
                <a:cs typeface="Arial" pitchFamily="34" charset="0"/>
              </a:rPr>
              <a:t>given CU of the depth cannot be split more than its collocated CU in </a:t>
            </a:r>
            <a:r>
              <a:rPr lang="en-US" sz="1600" dirty="0" smtClean="0">
                <a:latin typeface="Arial" pitchFamily="34" charset="0"/>
                <a:cs typeface="Arial" pitchFamily="34" charset="0"/>
              </a:rPr>
              <a:t>the texture.</a:t>
            </a:r>
          </a:p>
          <a:p>
            <a:pPr marL="0" lvl="1" indent="0" eaLnBrk="1" hangingPunct="1">
              <a:lnSpc>
                <a:spcPct val="90000"/>
              </a:lnSpc>
              <a:spcAft>
                <a:spcPct val="50000"/>
              </a:spcAft>
              <a:buClr>
                <a:schemeClr val="tx2"/>
              </a:buClr>
              <a:buSzPct val="70000"/>
              <a:buNone/>
              <a:defRPr/>
            </a:pPr>
            <a:r>
              <a:rPr lang="en-US" sz="1600" dirty="0" smtClean="0">
                <a:latin typeface="Arial" pitchFamily="34" charset="0"/>
                <a:cs typeface="Arial" pitchFamily="34" charset="0"/>
              </a:rPr>
              <a:t>- During </a:t>
            </a:r>
            <a:r>
              <a:rPr lang="en-US" sz="1600" dirty="0">
                <a:latin typeface="Arial" pitchFamily="34" charset="0"/>
                <a:cs typeface="Arial" pitchFamily="34" charset="0"/>
              </a:rPr>
              <a:t>depth encoding, the partitioning is stopped when it reaches the partitioning of the texture, for a given CU. </a:t>
            </a:r>
          </a:p>
        </p:txBody>
      </p:sp>
      <p:sp>
        <p:nvSpPr>
          <p:cNvPr id="15" name="Rectangle 3"/>
          <p:cNvSpPr>
            <a:spLocks noChangeArrowheads="1"/>
          </p:cNvSpPr>
          <p:nvPr/>
        </p:nvSpPr>
        <p:spPr bwMode="auto">
          <a:xfrm>
            <a:off x="1184763" y="2745657"/>
            <a:ext cx="13906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Texture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3"/>
          <p:cNvSpPr>
            <a:spLocks noChangeArrowheads="1"/>
          </p:cNvSpPr>
          <p:nvPr/>
        </p:nvSpPr>
        <p:spPr bwMode="auto">
          <a:xfrm>
            <a:off x="3901521" y="2793510"/>
            <a:ext cx="13906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Depth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2" name="Rectangle 3"/>
          <p:cNvSpPr>
            <a:spLocks noChangeArrowheads="1"/>
          </p:cNvSpPr>
          <p:nvPr/>
        </p:nvSpPr>
        <p:spPr bwMode="auto">
          <a:xfrm>
            <a:off x="6537161" y="2750428"/>
            <a:ext cx="13906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Depth</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9" name="Rectangle 8"/>
          <p:cNvSpPr/>
          <p:nvPr/>
        </p:nvSpPr>
        <p:spPr>
          <a:xfrm>
            <a:off x="3943024" y="4870165"/>
            <a:ext cx="1186542" cy="584775"/>
          </a:xfrm>
          <a:prstGeom prst="rect">
            <a:avLst/>
          </a:prstGeom>
        </p:spPr>
        <p:txBody>
          <a:bodyPr wrap="none">
            <a:spAutoFit/>
          </a:bodyPr>
          <a:lstStyle/>
          <a:p>
            <a:pPr algn="ctr"/>
            <a:r>
              <a:rPr lang="en-US" sz="1600" dirty="0"/>
              <a:t>a</a:t>
            </a:r>
            <a:r>
              <a:rPr lang="en-US" sz="1600" dirty="0" smtClean="0"/>
              <a:t>llowed </a:t>
            </a:r>
          </a:p>
          <a:p>
            <a:pPr algn="ctr"/>
            <a:r>
              <a:rPr lang="en-US" sz="1600" dirty="0" smtClean="0"/>
              <a:t>partitioning</a:t>
            </a:r>
            <a:endParaRPr lang="fr-FR" sz="1600" dirty="0"/>
          </a:p>
        </p:txBody>
      </p:sp>
      <p:sp>
        <p:nvSpPr>
          <p:cNvPr id="23" name="Rectangle 22"/>
          <p:cNvSpPr/>
          <p:nvPr/>
        </p:nvSpPr>
        <p:spPr>
          <a:xfrm>
            <a:off x="6627592" y="4858443"/>
            <a:ext cx="1186542" cy="584775"/>
          </a:xfrm>
          <a:prstGeom prst="rect">
            <a:avLst/>
          </a:prstGeom>
        </p:spPr>
        <p:txBody>
          <a:bodyPr wrap="none">
            <a:spAutoFit/>
          </a:bodyPr>
          <a:lstStyle/>
          <a:p>
            <a:pPr algn="ctr"/>
            <a:r>
              <a:rPr lang="en-US" sz="1600" dirty="0" smtClean="0"/>
              <a:t>forbidden</a:t>
            </a:r>
          </a:p>
          <a:p>
            <a:pPr algn="ctr"/>
            <a:r>
              <a:rPr lang="en-US" sz="1600" dirty="0" smtClean="0"/>
              <a:t>partitioning</a:t>
            </a:r>
            <a:endParaRPr lang="fr-FR" sz="1600" dirty="0"/>
          </a:p>
        </p:txBody>
      </p:sp>
      <p:sp>
        <p:nvSpPr>
          <p:cNvPr id="10" name="Right Arrow 9"/>
          <p:cNvSpPr/>
          <p:nvPr/>
        </p:nvSpPr>
        <p:spPr>
          <a:xfrm>
            <a:off x="1981201" y="6060830"/>
            <a:ext cx="922816"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1" name="Rectangle 10"/>
          <p:cNvSpPr/>
          <p:nvPr/>
        </p:nvSpPr>
        <p:spPr>
          <a:xfrm>
            <a:off x="3052388" y="5952390"/>
            <a:ext cx="5032147" cy="646331"/>
          </a:xfrm>
          <a:prstGeom prst="rect">
            <a:avLst/>
          </a:prstGeom>
        </p:spPr>
        <p:txBody>
          <a:bodyPr wrap="none">
            <a:spAutoFit/>
          </a:bodyPr>
          <a:lstStyle/>
          <a:p>
            <a:r>
              <a:rPr lang="en-US" sz="1800" b="1" dirty="0" smtClean="0">
                <a:latin typeface="Arial" pitchFamily="34" charset="0"/>
                <a:cs typeface="Arial" pitchFamily="34" charset="0"/>
              </a:rPr>
              <a:t>Saves encoder runtime for depth computing</a:t>
            </a:r>
          </a:p>
          <a:p>
            <a:r>
              <a:rPr lang="en-US" sz="1800" b="1" dirty="0" smtClean="0">
                <a:latin typeface="Arial" pitchFamily="34" charset="0"/>
                <a:cs typeface="Arial" pitchFamily="34" charset="0"/>
              </a:rPr>
              <a:t>Saves a few bits for QT signaling</a:t>
            </a:r>
          </a:p>
        </p:txBody>
      </p:sp>
      <p:pic>
        <p:nvPicPr>
          <p:cNvPr id="1098" name="Picture 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879" y="3055119"/>
            <a:ext cx="1847703" cy="1847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99" name="Picture 7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0838" y="3055120"/>
            <a:ext cx="1847702" cy="184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0" name="Picture 7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8119" y="3055119"/>
            <a:ext cx="1798282" cy="1798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82678" y="2165955"/>
            <a:ext cx="1324402" cy="400110"/>
          </a:xfrm>
          <a:prstGeom prst="rect">
            <a:avLst/>
          </a:prstGeom>
        </p:spPr>
        <p:txBody>
          <a:bodyPr wrap="none">
            <a:spAutoFit/>
          </a:bodyPr>
          <a:lstStyle/>
          <a:p>
            <a:pPr lvl="0">
              <a:tabLst>
                <a:tab pos="228600" algn="l"/>
                <a:tab pos="457200" algn="l"/>
                <a:tab pos="685800" algn="l"/>
                <a:tab pos="914400" algn="l"/>
              </a:tabLst>
            </a:pPr>
            <a:r>
              <a:rPr lang="en-US" b="1" dirty="0">
                <a:latin typeface="Arial" pitchFamily="34" charset="0"/>
                <a:cs typeface="Arial" pitchFamily="34" charset="0"/>
              </a:rPr>
              <a:t>Example:</a:t>
            </a:r>
            <a:endParaRPr lang="en-US" b="1" dirty="0">
              <a:latin typeface="Arial" pitchFamily="34" charset="0"/>
              <a:cs typeface="Arial" pitchFamily="34" charset="0"/>
            </a:endParaRPr>
          </a:p>
        </p:txBody>
      </p:sp>
    </p:spTree>
    <p:extLst>
      <p:ext uri="{BB962C8B-B14F-4D97-AF65-F5344CB8AC3E}">
        <p14:creationId xmlns:p14="http://schemas.microsoft.com/office/powerpoint/2010/main" val="79344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9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9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0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p:bldP spid="16" grpId="0"/>
      <p:bldP spid="12" grpId="0"/>
      <p:bldP spid="9" grpId="0"/>
      <p:bldP spid="23" grpId="0"/>
      <p:bldP spid="10" grpId="0" animBg="1"/>
      <p:bldP spid="11"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lowchart: Alternate Process 19"/>
          <p:cNvSpPr/>
          <p:nvPr/>
        </p:nvSpPr>
        <p:spPr>
          <a:xfrm>
            <a:off x="4614642" y="881701"/>
            <a:ext cx="4485848" cy="2389038"/>
          </a:xfrm>
          <a:prstGeom prst="flowChartAlternateProcess">
            <a:avLst/>
          </a:prstGeom>
          <a:ln>
            <a:solidFill>
              <a:schemeClr val="tx2"/>
            </a:solidFill>
          </a:ln>
          <a:effectLst>
            <a:innerShdw blurRad="63500" dist="50800" dir="27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9" name="Flowchart: Alternate Process 18"/>
          <p:cNvSpPr/>
          <p:nvPr/>
        </p:nvSpPr>
        <p:spPr>
          <a:xfrm>
            <a:off x="54394" y="858254"/>
            <a:ext cx="4485848" cy="2389038"/>
          </a:xfrm>
          <a:prstGeom prst="flowChartAlternateProcess">
            <a:avLst/>
          </a:prstGeom>
          <a:ln>
            <a:solidFill>
              <a:schemeClr val="tx2"/>
            </a:solidFill>
          </a:ln>
          <a:effectLst>
            <a:innerShdw blurRad="63500" dist="50800" dir="27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0483" name="Rectangle 2"/>
          <p:cNvSpPr>
            <a:spLocks noGrp="1" noChangeArrowheads="1"/>
          </p:cNvSpPr>
          <p:nvPr>
            <p:ph type="title"/>
          </p:nvPr>
        </p:nvSpPr>
        <p:spPr>
          <a:xfrm>
            <a:off x="319581" y="213459"/>
            <a:ext cx="7096125" cy="984250"/>
          </a:xfrm>
        </p:spPr>
        <p:txBody>
          <a:bodyPr/>
          <a:lstStyle/>
          <a:p>
            <a:pPr eaLnBrk="1" hangingPunct="1"/>
            <a:r>
              <a:rPr lang="fr-FR" b="1" dirty="0" err="1"/>
              <a:t>Predictive</a:t>
            </a:r>
            <a:r>
              <a:rPr lang="fr-FR" b="1" dirty="0"/>
              <a:t> </a:t>
            </a:r>
            <a:r>
              <a:rPr lang="fr-FR" b="1" dirty="0" err="1"/>
              <a:t>Depth</a:t>
            </a:r>
            <a:r>
              <a:rPr lang="fr-FR" b="1" dirty="0"/>
              <a:t> </a:t>
            </a:r>
            <a:r>
              <a:rPr lang="fr-FR" b="1" dirty="0" smtClean="0"/>
              <a:t>QT </a:t>
            </a:r>
            <a:r>
              <a:rPr lang="fr-FR" b="1" dirty="0" err="1" smtClean="0"/>
              <a:t>Encoding</a:t>
            </a:r>
            <a:endParaRPr lang="fr-FR" b="1" dirty="0"/>
          </a:p>
        </p:txBody>
      </p:sp>
      <p:graphicFrame>
        <p:nvGraphicFramePr>
          <p:cNvPr id="2" name="Table 1"/>
          <p:cNvGraphicFramePr>
            <a:graphicFrameLocks noGrp="1"/>
          </p:cNvGraphicFramePr>
          <p:nvPr>
            <p:extLst>
              <p:ext uri="{D42A27DB-BD31-4B8C-83A1-F6EECF244321}">
                <p14:modId xmlns:p14="http://schemas.microsoft.com/office/powerpoint/2010/main" val="3916066287"/>
              </p:ext>
            </p:extLst>
          </p:nvPr>
        </p:nvGraphicFramePr>
        <p:xfrm>
          <a:off x="1802656" y="3419499"/>
          <a:ext cx="6077585" cy="426720"/>
        </p:xfrm>
        <a:graphic>
          <a:graphicData uri="http://schemas.openxmlformats.org/drawingml/2006/table">
            <a:tbl>
              <a:tblPr firstRow="1" firstCol="1" bandRow="1">
                <a:tableStyleId>{22838BEF-8BB2-4498-84A7-C5851F593DF1}</a:tableStyleId>
              </a:tblPr>
              <a:tblGrid>
                <a:gridCol w="793750"/>
                <a:gridCol w="250825"/>
                <a:gridCol w="250825"/>
                <a:gridCol w="250825"/>
                <a:gridCol w="250825"/>
                <a:gridCol w="251460"/>
                <a:gridCol w="251460"/>
                <a:gridCol w="251460"/>
                <a:gridCol w="251460"/>
                <a:gridCol w="251460"/>
                <a:gridCol w="251460"/>
                <a:gridCol w="251460"/>
                <a:gridCol w="251460"/>
                <a:gridCol w="252095"/>
                <a:gridCol w="252095"/>
                <a:gridCol w="252095"/>
                <a:gridCol w="252095"/>
                <a:gridCol w="252095"/>
                <a:gridCol w="252095"/>
                <a:gridCol w="252095"/>
                <a:gridCol w="252095"/>
                <a:gridCol w="252095"/>
              </a:tblGrid>
              <a:tr h="0">
                <a:tc>
                  <a:txBody>
                    <a:bodyPr/>
                    <a:lstStyle/>
                    <a:p>
                      <a:pPr hangingPunct="0">
                        <a:spcBef>
                          <a:spcPts val="680"/>
                        </a:spcBef>
                        <a:spcAft>
                          <a:spcPts val="0"/>
                        </a:spcAft>
                        <a:tabLst>
                          <a:tab pos="228600" algn="l"/>
                          <a:tab pos="457200" algn="l"/>
                          <a:tab pos="685800" algn="l"/>
                          <a:tab pos="914400" algn="l"/>
                        </a:tabLst>
                      </a:pPr>
                      <a:r>
                        <a:rPr lang="en-US" sz="1400" dirty="0">
                          <a:effectLst/>
                        </a:rPr>
                        <a:t>Texture</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r>
              <a:tr h="0">
                <a:tc>
                  <a:txBody>
                    <a:bodyPr/>
                    <a:lstStyle/>
                    <a:p>
                      <a:pPr hangingPunct="0">
                        <a:spcBef>
                          <a:spcPts val="680"/>
                        </a:spcBef>
                        <a:spcAft>
                          <a:spcPts val="0"/>
                        </a:spcAft>
                        <a:tabLst>
                          <a:tab pos="228600" algn="l"/>
                          <a:tab pos="457200" algn="l"/>
                          <a:tab pos="685800" algn="l"/>
                          <a:tab pos="914400" algn="l"/>
                        </a:tabLst>
                      </a:pPr>
                      <a:r>
                        <a:rPr lang="en-US" sz="1400">
                          <a:effectLst/>
                        </a:rPr>
                        <a:t>Depth</a:t>
                      </a:r>
                      <a:endParaRPr lang="fr-FR" sz="140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r>
            </a:tbl>
          </a:graphicData>
        </a:graphic>
      </p:graphicFrame>
      <p:sp>
        <p:nvSpPr>
          <p:cNvPr id="4" name="Rectangle 1"/>
          <p:cNvSpPr>
            <a:spLocks noChangeArrowheads="1"/>
          </p:cNvSpPr>
          <p:nvPr/>
        </p:nvSpPr>
        <p:spPr bwMode="auto">
          <a:xfrm>
            <a:off x="4458284" y="4214370"/>
            <a:ext cx="4261363"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basic idea is to send nothing if the CU of the texture is not further split, and send one bit to indicate if depth is split or not when the current partition of the texture is further split.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3"/>
          <p:cNvSpPr>
            <a:spLocks noChangeArrowheads="1"/>
          </p:cNvSpPr>
          <p:nvPr/>
        </p:nvSpPr>
        <p:spPr bwMode="auto">
          <a:xfrm>
            <a:off x="1595068" y="850560"/>
            <a:ext cx="13906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Texture</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1365" y="1587743"/>
            <a:ext cx="1922694" cy="96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3"/>
          <p:cNvSpPr>
            <a:spLocks noChangeArrowheads="1"/>
          </p:cNvSpPr>
          <p:nvPr/>
        </p:nvSpPr>
        <p:spPr bwMode="auto">
          <a:xfrm>
            <a:off x="6024858" y="929870"/>
            <a:ext cx="13906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sz="1200" b="1" dirty="0">
                <a:latin typeface="Arial" pitchFamily="34" charset="0"/>
                <a:ea typeface="Times New Roman" pitchFamily="18" charset="0"/>
                <a:cs typeface="Arial" pitchFamily="34" charset="0"/>
              </a:rPr>
              <a:t>Depth</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7180" y="1444137"/>
            <a:ext cx="1894048" cy="644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3" name="Table 12"/>
          <p:cNvGraphicFramePr>
            <a:graphicFrameLocks noGrp="1"/>
          </p:cNvGraphicFramePr>
          <p:nvPr>
            <p:extLst>
              <p:ext uri="{D42A27DB-BD31-4B8C-83A1-F6EECF244321}">
                <p14:modId xmlns:p14="http://schemas.microsoft.com/office/powerpoint/2010/main" val="1225227215"/>
              </p:ext>
            </p:extLst>
          </p:nvPr>
        </p:nvGraphicFramePr>
        <p:xfrm>
          <a:off x="1484864" y="4212854"/>
          <a:ext cx="2657389" cy="1066800"/>
        </p:xfrm>
        <a:graphic>
          <a:graphicData uri="http://schemas.openxmlformats.org/drawingml/2006/table">
            <a:tbl>
              <a:tblPr firstRow="1" firstCol="1" bandRow="1">
                <a:tableStyleId>{22838BEF-8BB2-4498-84A7-C5851F593DF1}</a:tableStyleId>
              </a:tblPr>
              <a:tblGrid>
                <a:gridCol w="977919"/>
                <a:gridCol w="781863"/>
                <a:gridCol w="897607"/>
              </a:tblGrid>
              <a:tr h="0">
                <a:tc>
                  <a:txBody>
                    <a:bodyPr/>
                    <a:lstStyle/>
                    <a:p>
                      <a:pPr algn="ctr" hangingPunct="0">
                        <a:spcBef>
                          <a:spcPts val="680"/>
                        </a:spcBef>
                        <a:spcAft>
                          <a:spcPts val="0"/>
                        </a:spcAft>
                        <a:tabLst>
                          <a:tab pos="228600" algn="l"/>
                          <a:tab pos="457200" algn="l"/>
                          <a:tab pos="685800" algn="l"/>
                          <a:tab pos="914400" algn="l"/>
                        </a:tabLst>
                      </a:pPr>
                      <a:r>
                        <a:rPr lang="en-US" sz="1400" dirty="0">
                          <a:effectLst/>
                        </a:rPr>
                        <a:t>Texture</a:t>
                      </a:r>
                      <a:endParaRPr lang="fr-FR" sz="140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a:effectLst/>
                        </a:rPr>
                        <a:t>Depth</a:t>
                      </a:r>
                      <a:endParaRPr lang="fr-FR" sz="140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a:effectLst/>
                        </a:rPr>
                        <a:t>Residual Depth</a:t>
                      </a:r>
                      <a:endParaRPr lang="fr-FR" sz="1400" dirty="0">
                        <a:effectLst/>
                        <a:latin typeface="Arial" pitchFamily="34" charset="0"/>
                        <a:ea typeface="Times New Roman"/>
                        <a:cs typeface="Arial" pitchFamily="34" charset="0"/>
                      </a:endParaRPr>
                    </a:p>
                  </a:txBody>
                  <a:tcPr marL="68580" marR="68580" marT="0" marB="0"/>
                </a:tc>
              </a:tr>
              <a:tr h="0">
                <a:tc>
                  <a:txBody>
                    <a:bodyPr/>
                    <a:lstStyle/>
                    <a:p>
                      <a:pPr algn="ct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a:effectLst/>
                        </a:rPr>
                        <a:t>1</a:t>
                      </a:r>
                      <a:endParaRPr lang="fr-FR" sz="140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a:effectLst/>
                        </a:rPr>
                        <a:t>1</a:t>
                      </a:r>
                      <a:endParaRPr lang="fr-FR" sz="1400">
                        <a:effectLst/>
                        <a:latin typeface="Arial" pitchFamily="34" charset="0"/>
                        <a:ea typeface="Times New Roman"/>
                        <a:cs typeface="Arial" pitchFamily="34" charset="0"/>
                      </a:endParaRPr>
                    </a:p>
                  </a:txBody>
                  <a:tcPr marL="68580" marR="68580" marT="0" marB="0"/>
                </a:tc>
              </a:tr>
              <a:tr h="0">
                <a:tc>
                  <a:txBody>
                    <a:bodyPr/>
                    <a:lstStyle/>
                    <a:p>
                      <a:pPr algn="ct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a:effectLst/>
                        </a:rPr>
                        <a:t>0</a:t>
                      </a:r>
                      <a:endParaRPr lang="fr-FR" sz="140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a:effectLst/>
                        </a:rPr>
                        <a:t>-</a:t>
                      </a:r>
                      <a:endParaRPr lang="fr-FR" sz="1400">
                        <a:effectLst/>
                        <a:latin typeface="Arial" pitchFamily="34" charset="0"/>
                        <a:ea typeface="Times New Roman"/>
                        <a:cs typeface="Arial" pitchFamily="34" charset="0"/>
                      </a:endParaRPr>
                    </a:p>
                  </a:txBody>
                  <a:tcPr marL="68580" marR="68580" marT="0" marB="0"/>
                </a:tc>
              </a:tr>
              <a:tr h="0">
                <a:tc>
                  <a:txBody>
                    <a:bodyPr/>
                    <a:lstStyle/>
                    <a:p>
                      <a:pPr algn="ctr" hangingPunct="0">
                        <a:spcBef>
                          <a:spcPts val="680"/>
                        </a:spcBef>
                        <a:spcAft>
                          <a:spcPts val="0"/>
                        </a:spcAft>
                        <a:tabLst>
                          <a:tab pos="228600" algn="l"/>
                          <a:tab pos="457200" algn="l"/>
                          <a:tab pos="685800" algn="l"/>
                          <a:tab pos="914400" algn="l"/>
                        </a:tabLst>
                      </a:pPr>
                      <a:r>
                        <a:rPr lang="en-US" sz="1400" b="0" dirty="0">
                          <a:effectLst/>
                        </a:rPr>
                        <a:t>1</a:t>
                      </a:r>
                      <a:endParaRPr lang="fr-FR" sz="1400" b="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a:effectLst/>
                        </a:rPr>
                        <a:t>0</a:t>
                      </a:r>
                      <a:endParaRPr lang="fr-FR" sz="140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r>
            </a:tbl>
          </a:graphicData>
        </a:graphic>
      </p:graphicFrame>
      <p:sp>
        <p:nvSpPr>
          <p:cNvPr id="5" name="Rectangle 4"/>
          <p:cNvSpPr/>
          <p:nvPr/>
        </p:nvSpPr>
        <p:spPr>
          <a:xfrm>
            <a:off x="229343" y="4397629"/>
            <a:ext cx="1037463" cy="658642"/>
          </a:xfrm>
          <a:prstGeom prst="rect">
            <a:avLst/>
          </a:prstGeom>
        </p:spPr>
        <p:txBody>
          <a:bodyPr wrap="none">
            <a:spAutoFit/>
          </a:bodyPr>
          <a:lstStyle/>
          <a:p>
            <a:pPr marL="0" lvl="1" indent="0" algn="ctr" eaLnBrk="1" hangingPunct="1">
              <a:lnSpc>
                <a:spcPct val="90000"/>
              </a:lnSpc>
              <a:spcAft>
                <a:spcPct val="50000"/>
              </a:spcAft>
              <a:buClr>
                <a:schemeClr val="tx2"/>
              </a:buClr>
              <a:buSzPct val="70000"/>
              <a:buNone/>
              <a:defRPr/>
            </a:pPr>
            <a:r>
              <a:rPr lang="en-US" sz="1600" dirty="0" smtClean="0"/>
              <a:t>Encoding</a:t>
            </a:r>
          </a:p>
          <a:p>
            <a:pPr marL="0" lvl="1" indent="0" algn="ctr" eaLnBrk="1" hangingPunct="1">
              <a:lnSpc>
                <a:spcPct val="90000"/>
              </a:lnSpc>
              <a:spcAft>
                <a:spcPct val="50000"/>
              </a:spcAft>
              <a:buClr>
                <a:schemeClr val="tx2"/>
              </a:buClr>
              <a:buSzPct val="70000"/>
              <a:buNone/>
              <a:defRPr/>
            </a:pPr>
            <a:r>
              <a:rPr lang="en-US" sz="1600" dirty="0" smtClean="0"/>
              <a:t>Rule</a:t>
            </a:r>
            <a:r>
              <a:rPr lang="en-US" sz="1600" dirty="0"/>
              <a:t>: </a:t>
            </a:r>
          </a:p>
        </p:txBody>
      </p:sp>
      <p:graphicFrame>
        <p:nvGraphicFramePr>
          <p:cNvPr id="15" name="Table 14"/>
          <p:cNvGraphicFramePr>
            <a:graphicFrameLocks noGrp="1"/>
          </p:cNvGraphicFramePr>
          <p:nvPr>
            <p:extLst>
              <p:ext uri="{D42A27DB-BD31-4B8C-83A1-F6EECF244321}">
                <p14:modId xmlns:p14="http://schemas.microsoft.com/office/powerpoint/2010/main" val="2932169501"/>
              </p:ext>
            </p:extLst>
          </p:nvPr>
        </p:nvGraphicFramePr>
        <p:xfrm>
          <a:off x="355072" y="5579306"/>
          <a:ext cx="8406155" cy="426720"/>
        </p:xfrm>
        <a:graphic>
          <a:graphicData uri="http://schemas.openxmlformats.org/drawingml/2006/table">
            <a:tbl>
              <a:tblPr firstRow="1" firstCol="1" bandRow="1">
                <a:tableStyleId>{22838BEF-8BB2-4498-84A7-C5851F593DF1}</a:tableStyleId>
              </a:tblPr>
              <a:tblGrid>
                <a:gridCol w="1087052"/>
                <a:gridCol w="347774"/>
                <a:gridCol w="347774"/>
                <a:gridCol w="347774"/>
                <a:gridCol w="347774"/>
                <a:gridCol w="347774"/>
                <a:gridCol w="347774"/>
                <a:gridCol w="347774"/>
                <a:gridCol w="347774"/>
                <a:gridCol w="348494"/>
                <a:gridCol w="348494"/>
                <a:gridCol w="348494"/>
                <a:gridCol w="348494"/>
                <a:gridCol w="349215"/>
                <a:gridCol w="349215"/>
                <a:gridCol w="349215"/>
                <a:gridCol w="349215"/>
                <a:gridCol w="349215"/>
                <a:gridCol w="349215"/>
                <a:gridCol w="349215"/>
                <a:gridCol w="349215"/>
                <a:gridCol w="349215"/>
              </a:tblGrid>
              <a:tr h="0">
                <a:tc>
                  <a:txBody>
                    <a:bodyPr/>
                    <a:lstStyle/>
                    <a:p>
                      <a:pPr hangingPunct="0">
                        <a:spcBef>
                          <a:spcPts val="680"/>
                        </a:spcBef>
                        <a:spcAft>
                          <a:spcPts val="0"/>
                        </a:spcAft>
                        <a:tabLst>
                          <a:tab pos="228600" algn="l"/>
                          <a:tab pos="457200" algn="l"/>
                          <a:tab pos="685800" algn="l"/>
                          <a:tab pos="914400" algn="l"/>
                        </a:tabLst>
                      </a:pPr>
                      <a:r>
                        <a:rPr lang="en-US" sz="1400" dirty="0">
                          <a:effectLst/>
                        </a:rPr>
                        <a:t>Residual Depth</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solidFill>
                            <a:srgbClr val="0070C0"/>
                          </a:solidFill>
                          <a:effectLst/>
                        </a:rPr>
                        <a:t>0</a:t>
                      </a:r>
                      <a:endParaRPr lang="fr-FR" sz="1400" dirty="0">
                        <a:solidFill>
                          <a:srgbClr val="0070C0"/>
                        </a:solidFill>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solidFill>
                            <a:srgbClr val="0070C0"/>
                          </a:solidFill>
                          <a:effectLst/>
                        </a:rPr>
                        <a:t>0</a:t>
                      </a:r>
                      <a:endParaRPr lang="fr-FR" sz="1400" dirty="0">
                        <a:solidFill>
                          <a:srgbClr val="0070C0"/>
                        </a:solidFill>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r>
            </a:tbl>
          </a:graphicData>
        </a:graphic>
      </p:graphicFrame>
      <p:sp>
        <p:nvSpPr>
          <p:cNvPr id="16" name="Right Arrow 15"/>
          <p:cNvSpPr/>
          <p:nvPr/>
        </p:nvSpPr>
        <p:spPr>
          <a:xfrm>
            <a:off x="2290394" y="6260121"/>
            <a:ext cx="906698"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7" name="Rectangle 16"/>
          <p:cNvSpPr/>
          <p:nvPr/>
        </p:nvSpPr>
        <p:spPr>
          <a:xfrm>
            <a:off x="3345463" y="6294994"/>
            <a:ext cx="3159839" cy="369332"/>
          </a:xfrm>
          <a:prstGeom prst="rect">
            <a:avLst/>
          </a:prstGeom>
        </p:spPr>
        <p:txBody>
          <a:bodyPr wrap="none">
            <a:spAutoFit/>
          </a:bodyPr>
          <a:lstStyle/>
          <a:p>
            <a:r>
              <a:rPr lang="en-US" sz="1800" b="1" dirty="0" smtClean="0">
                <a:latin typeface="Arial" pitchFamily="34" charset="0"/>
                <a:cs typeface="Arial" pitchFamily="34" charset="0"/>
              </a:rPr>
              <a:t>Saves bits for QT signaling</a:t>
            </a:r>
          </a:p>
        </p:txBody>
      </p:sp>
      <p:pic>
        <p:nvPicPr>
          <p:cNvPr id="18" name="Picture 9" descr="PP_orange"/>
          <p:cNvPicPr>
            <a:picLocks noChangeAspect="1" noChangeArrowheads="1"/>
          </p:cNvPicPr>
          <p:nvPr/>
        </p:nvPicPr>
        <p:blipFill>
          <a:blip r:embed="rId5" cstate="print"/>
          <a:srcRect l="74669"/>
          <a:stretch>
            <a:fillRect/>
          </a:stretch>
        </p:blipFill>
        <p:spPr bwMode="auto">
          <a:xfrm>
            <a:off x="8050213" y="0"/>
            <a:ext cx="1093787" cy="1082675"/>
          </a:xfrm>
          <a:prstGeom prst="rect">
            <a:avLst/>
          </a:prstGeom>
          <a:noFill/>
          <a:ln w="9525">
            <a:noFill/>
            <a:miter lim="800000"/>
            <a:headEnd/>
            <a:tailEnd/>
          </a:ln>
        </p:spPr>
      </p:pic>
      <p:pic>
        <p:nvPicPr>
          <p:cNvPr id="21" name="Picture 7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5073" y="1152368"/>
            <a:ext cx="1847703" cy="1847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7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2481" y="1207418"/>
            <a:ext cx="1847702" cy="184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8158020" y="6010970"/>
            <a:ext cx="889987" cy="369332"/>
          </a:xfrm>
          <a:prstGeom prst="rect">
            <a:avLst/>
          </a:prstGeom>
        </p:spPr>
        <p:txBody>
          <a:bodyPr wrap="none">
            <a:spAutoFit/>
          </a:bodyPr>
          <a:lstStyle/>
          <a:p>
            <a:pPr algn="ctr" hangingPunct="0">
              <a:spcBef>
                <a:spcPts val="680"/>
              </a:spcBef>
              <a:spcAft>
                <a:spcPts val="0"/>
              </a:spcAft>
              <a:tabLst>
                <a:tab pos="228600" algn="l"/>
                <a:tab pos="457200" algn="l"/>
                <a:tab pos="685800" algn="l"/>
                <a:tab pos="914400" algn="l"/>
              </a:tabLst>
            </a:pPr>
            <a:r>
              <a:rPr lang="en-US" sz="1800" dirty="0" smtClean="0"/>
              <a:t>(6 bits)</a:t>
            </a:r>
            <a:endParaRPr lang="fr-FR" sz="1800" dirty="0">
              <a:latin typeface="Arial" pitchFamily="34" charset="0"/>
              <a:ea typeface="Times New Roman"/>
              <a:cs typeface="Arial" pitchFamily="34" charset="0"/>
            </a:endParaRPr>
          </a:p>
        </p:txBody>
      </p:sp>
      <p:sp>
        <p:nvSpPr>
          <p:cNvPr id="23" name="Rectangle 22"/>
          <p:cNvSpPr/>
          <p:nvPr/>
        </p:nvSpPr>
        <p:spPr>
          <a:xfrm>
            <a:off x="7537640" y="3785930"/>
            <a:ext cx="1018228" cy="369332"/>
          </a:xfrm>
          <a:prstGeom prst="rect">
            <a:avLst/>
          </a:prstGeom>
        </p:spPr>
        <p:txBody>
          <a:bodyPr wrap="none">
            <a:spAutoFit/>
          </a:bodyPr>
          <a:lstStyle/>
          <a:p>
            <a:pPr algn="ctr" hangingPunct="0">
              <a:spcBef>
                <a:spcPts val="680"/>
              </a:spcBef>
              <a:spcAft>
                <a:spcPts val="0"/>
              </a:spcAft>
              <a:tabLst>
                <a:tab pos="228600" algn="l"/>
                <a:tab pos="457200" algn="l"/>
                <a:tab pos="685800" algn="l"/>
                <a:tab pos="914400" algn="l"/>
              </a:tabLst>
            </a:pPr>
            <a:r>
              <a:rPr lang="en-US" sz="1800" dirty="0" smtClean="0"/>
              <a:t>(17 bits)</a:t>
            </a:r>
            <a:endParaRPr lang="fr-FR" sz="1800" dirty="0">
              <a:latin typeface="Arial" pitchFamily="34" charset="0"/>
              <a:ea typeface="Times New Roman"/>
              <a:cs typeface="Arial" pitchFamily="34" charset="0"/>
            </a:endParaRPr>
          </a:p>
        </p:txBody>
      </p:sp>
    </p:spTree>
    <p:extLst>
      <p:ext uri="{BB962C8B-B14F-4D97-AF65-F5344CB8AC3E}">
        <p14:creationId xmlns:p14="http://schemas.microsoft.com/office/powerpoint/2010/main" val="187680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6" grpId="0" animBg="1"/>
      <p:bldP spid="17"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lowchart: Alternate Process 18"/>
          <p:cNvSpPr/>
          <p:nvPr/>
        </p:nvSpPr>
        <p:spPr>
          <a:xfrm>
            <a:off x="2203234" y="858254"/>
            <a:ext cx="4485848" cy="2389038"/>
          </a:xfrm>
          <a:prstGeom prst="flowChartAlternateProcess">
            <a:avLst/>
          </a:prstGeom>
          <a:ln>
            <a:solidFill>
              <a:schemeClr val="tx2"/>
            </a:solidFill>
          </a:ln>
          <a:effectLst>
            <a:innerShdw blurRad="63500" dist="50800" dir="2700000">
              <a:prstClr val="black">
                <a:alpha val="50000"/>
              </a:prst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0483" name="Rectangle 2"/>
          <p:cNvSpPr>
            <a:spLocks noGrp="1" noChangeArrowheads="1"/>
          </p:cNvSpPr>
          <p:nvPr>
            <p:ph type="title"/>
          </p:nvPr>
        </p:nvSpPr>
        <p:spPr>
          <a:xfrm>
            <a:off x="319581" y="213459"/>
            <a:ext cx="7096125" cy="984250"/>
          </a:xfrm>
        </p:spPr>
        <p:txBody>
          <a:bodyPr/>
          <a:lstStyle/>
          <a:p>
            <a:pPr eaLnBrk="1" hangingPunct="1"/>
            <a:r>
              <a:rPr lang="fr-FR" b="1" dirty="0" err="1"/>
              <a:t>Predictive</a:t>
            </a:r>
            <a:r>
              <a:rPr lang="fr-FR" b="1" dirty="0"/>
              <a:t> </a:t>
            </a:r>
            <a:r>
              <a:rPr lang="fr-FR" b="1" dirty="0" err="1"/>
              <a:t>Depth</a:t>
            </a:r>
            <a:r>
              <a:rPr lang="fr-FR" b="1" dirty="0"/>
              <a:t> </a:t>
            </a:r>
            <a:r>
              <a:rPr lang="fr-FR" b="1" dirty="0" smtClean="0"/>
              <a:t>QT </a:t>
            </a:r>
            <a:r>
              <a:rPr lang="fr-FR" b="1" dirty="0" err="1" smtClean="0"/>
              <a:t>Decoding</a:t>
            </a:r>
            <a:endParaRPr lang="fr-FR" b="1" dirty="0"/>
          </a:p>
        </p:txBody>
      </p:sp>
      <p:graphicFrame>
        <p:nvGraphicFramePr>
          <p:cNvPr id="2" name="Table 1"/>
          <p:cNvGraphicFramePr>
            <a:graphicFrameLocks noGrp="1"/>
          </p:cNvGraphicFramePr>
          <p:nvPr>
            <p:extLst>
              <p:ext uri="{D42A27DB-BD31-4B8C-83A1-F6EECF244321}">
                <p14:modId xmlns:p14="http://schemas.microsoft.com/office/powerpoint/2010/main" val="1143923093"/>
              </p:ext>
            </p:extLst>
          </p:nvPr>
        </p:nvGraphicFramePr>
        <p:xfrm>
          <a:off x="651513" y="3328059"/>
          <a:ext cx="7671268" cy="640080"/>
        </p:xfrm>
        <a:graphic>
          <a:graphicData uri="http://schemas.openxmlformats.org/drawingml/2006/table">
            <a:tbl>
              <a:tblPr firstRow="1" firstCol="1" bandRow="1">
                <a:tableStyleId>{22838BEF-8BB2-4498-84A7-C5851F593DF1}</a:tableStyleId>
              </a:tblPr>
              <a:tblGrid>
                <a:gridCol w="1001892"/>
                <a:gridCol w="316598"/>
                <a:gridCol w="316598"/>
                <a:gridCol w="316598"/>
                <a:gridCol w="316598"/>
                <a:gridCol w="317398"/>
                <a:gridCol w="317398"/>
                <a:gridCol w="317398"/>
                <a:gridCol w="317398"/>
                <a:gridCol w="317398"/>
                <a:gridCol w="317398"/>
                <a:gridCol w="317398"/>
                <a:gridCol w="317398"/>
                <a:gridCol w="318200"/>
                <a:gridCol w="318200"/>
                <a:gridCol w="318200"/>
                <a:gridCol w="318200"/>
                <a:gridCol w="318200"/>
                <a:gridCol w="318200"/>
                <a:gridCol w="318200"/>
                <a:gridCol w="318200"/>
                <a:gridCol w="318200"/>
              </a:tblGrid>
              <a:tr h="0">
                <a:tc>
                  <a:txBody>
                    <a:bodyPr/>
                    <a:lstStyle/>
                    <a:p>
                      <a:pPr hangingPunct="0">
                        <a:spcBef>
                          <a:spcPts val="680"/>
                        </a:spcBef>
                        <a:spcAft>
                          <a:spcPts val="0"/>
                        </a:spcAft>
                        <a:tabLst>
                          <a:tab pos="228600" algn="l"/>
                          <a:tab pos="457200" algn="l"/>
                          <a:tab pos="685800" algn="l"/>
                          <a:tab pos="914400" algn="l"/>
                        </a:tabLst>
                      </a:pPr>
                      <a:r>
                        <a:rPr lang="en-US" sz="1400" dirty="0">
                          <a:effectLst/>
                        </a:rPr>
                        <a:t>Texture</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1</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dirty="0">
                          <a:effectLst/>
                        </a:rPr>
                        <a:t>0</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1</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r>
              <a:tr h="0">
                <a:tc>
                  <a:txBody>
                    <a:bodyPr/>
                    <a:lstStyle/>
                    <a:p>
                      <a:pPr hangingPunct="0">
                        <a:spcBef>
                          <a:spcPts val="680"/>
                        </a:spcBef>
                        <a:spcAft>
                          <a:spcPts val="0"/>
                        </a:spcAft>
                        <a:tabLst>
                          <a:tab pos="228600" algn="l"/>
                          <a:tab pos="457200" algn="l"/>
                          <a:tab pos="685800" algn="l"/>
                          <a:tab pos="914400" algn="l"/>
                        </a:tabLst>
                      </a:pPr>
                      <a:r>
                        <a:rPr lang="en-US" sz="1400" dirty="0" smtClean="0">
                          <a:effectLst/>
                        </a:rPr>
                        <a:t>Residual Depth</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fr-FR" sz="1400" b="0" dirty="0" smtClean="0">
                          <a:effectLst/>
                          <a:latin typeface="Arial" pitchFamily="34" charset="0"/>
                          <a:ea typeface="Times New Roman"/>
                          <a:cs typeface="Arial" pitchFamily="34" charset="0"/>
                        </a:rPr>
                        <a:t>1</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fr-FR" sz="1400" b="0" dirty="0" smtClean="0">
                          <a:effectLst/>
                          <a:latin typeface="Arial" pitchFamily="34" charset="0"/>
                          <a:ea typeface="Times New Roman"/>
                          <a:cs typeface="Arial" pitchFamily="34" charset="0"/>
                        </a:rPr>
                        <a:t>1</a:t>
                      </a:r>
                      <a:endParaRPr lang="fr-FR" sz="1400" b="0" dirty="0">
                        <a:effectLst/>
                        <a:latin typeface="Arial" pitchFamily="34" charset="0"/>
                        <a:ea typeface="Times New Roman"/>
                        <a:cs typeface="Arial" pitchFamily="34" charset="0"/>
                      </a:endParaRPr>
                    </a:p>
                  </a:txBody>
                  <a:tcPr marL="68580" marR="68580" marT="0" marB="0"/>
                </a:tc>
                <a:tc>
                  <a:txBody>
                    <a:bodyPr/>
                    <a:lstStyle/>
                    <a:p>
                      <a:endParaRPr lang="fr-FR"/>
                    </a:p>
                  </a:txBody>
                  <a:tcPr marL="68580" marR="68580" marT="0" marB="0"/>
                </a:tc>
                <a:tc>
                  <a:txBody>
                    <a:bodyPr/>
                    <a:lstStyle/>
                    <a:p>
                      <a:endParaRPr lang="fr-F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fr-FR" sz="1400" b="0" dirty="0" smtClean="0">
                          <a:effectLst/>
                          <a:latin typeface="Arial" pitchFamily="34" charset="0"/>
                          <a:ea typeface="Times New Roman"/>
                          <a:cs typeface="Arial" pitchFamily="34" charset="0"/>
                        </a:rPr>
                        <a:t>1</a:t>
                      </a:r>
                      <a:endParaRPr lang="fr-FR" sz="1400" b="0" dirty="0">
                        <a:effectLst/>
                        <a:latin typeface="Arial" pitchFamily="34" charset="0"/>
                        <a:ea typeface="Times New Roman"/>
                        <a:cs typeface="Arial" pitchFamily="34" charset="0"/>
                      </a:endParaRPr>
                    </a:p>
                  </a:txBody>
                  <a:tcPr marL="68580" marR="68580" marT="0" marB="0"/>
                </a:tc>
                <a:tc>
                  <a:txBody>
                    <a:bodyPr/>
                    <a:lstStyle/>
                    <a:p>
                      <a:endParaRPr lang="fr-FR"/>
                    </a:p>
                  </a:txBody>
                  <a:tcPr marL="68580" marR="68580" marT="0" marB="0"/>
                </a:tc>
                <a:tc>
                  <a:txBody>
                    <a:bodyPr/>
                    <a:lstStyle/>
                    <a:p>
                      <a:endParaRPr lang="fr-FR"/>
                    </a:p>
                  </a:txBody>
                  <a:tcPr marL="68580" marR="68580" marT="0" marB="0"/>
                </a:tc>
                <a:tc>
                  <a:txBody>
                    <a:bodyPr/>
                    <a:lstStyle/>
                    <a:p>
                      <a:endParaRPr lang="fr-FR" dirty="0"/>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fr-FR" sz="1400" b="1" dirty="0" smtClean="0">
                          <a:solidFill>
                            <a:srgbClr val="0070C0"/>
                          </a:solidFill>
                          <a:effectLst/>
                          <a:latin typeface="Arial" pitchFamily="34" charset="0"/>
                          <a:ea typeface="Times New Roman"/>
                          <a:cs typeface="Arial" pitchFamily="34" charset="0"/>
                        </a:rPr>
                        <a:t>0</a:t>
                      </a:r>
                      <a:endParaRPr lang="fr-FR" sz="1400" b="1" dirty="0">
                        <a:solidFill>
                          <a:srgbClr val="0070C0"/>
                        </a:solidFill>
                        <a:effectLst/>
                        <a:latin typeface="Arial" pitchFamily="34" charset="0"/>
                        <a:ea typeface="Times New Roman"/>
                        <a:cs typeface="Arial" pitchFamily="34" charset="0"/>
                      </a:endParaRPr>
                    </a:p>
                  </a:txBody>
                  <a:tcPr marL="68580" marR="68580" marT="0" marB="0"/>
                </a:tc>
                <a:tc>
                  <a:txBody>
                    <a:bodyPr/>
                    <a:lstStyle/>
                    <a:p>
                      <a:endParaRPr lang="fr-FR"/>
                    </a:p>
                  </a:txBody>
                  <a:tcPr marL="68580" marR="68580" marT="0" marB="0"/>
                </a:tc>
                <a:tc>
                  <a:txBody>
                    <a:bodyPr/>
                    <a:lstStyle/>
                    <a:p>
                      <a:endParaRPr lang="fr-FR" dirty="0"/>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fr-FR" sz="1400" b="1" dirty="0" smtClean="0">
                          <a:solidFill>
                            <a:srgbClr val="0070C0"/>
                          </a:solidFill>
                          <a:effectLst/>
                          <a:latin typeface="Arial" pitchFamily="34" charset="0"/>
                          <a:ea typeface="Times New Roman"/>
                          <a:cs typeface="Arial" pitchFamily="34" charset="0"/>
                        </a:rPr>
                        <a:t>0</a:t>
                      </a:r>
                      <a:endParaRPr lang="fr-FR" sz="1400" b="1" dirty="0">
                        <a:solidFill>
                          <a:srgbClr val="0070C0"/>
                        </a:solidFill>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fr-FR" sz="1400" b="0" dirty="0" smtClean="0">
                          <a:effectLst/>
                          <a:latin typeface="Arial" pitchFamily="34" charset="0"/>
                          <a:ea typeface="Times New Roman"/>
                          <a:cs typeface="Arial" pitchFamily="34" charset="0"/>
                        </a:rPr>
                        <a:t>1</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fr-FR" sz="1400" b="0" dirty="0" smtClean="0">
                          <a:effectLst/>
                          <a:latin typeface="Arial" pitchFamily="34" charset="0"/>
                          <a:ea typeface="Times New Roman"/>
                          <a:cs typeface="Arial" pitchFamily="34" charset="0"/>
                        </a:rPr>
                        <a:t>1</a:t>
                      </a: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endParaRPr lang="fr-FR" sz="1400" b="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endParaRPr lang="fr-FR" sz="1400" b="0" dirty="0">
                        <a:effectLst/>
                        <a:latin typeface="Arial" pitchFamily="34" charset="0"/>
                        <a:ea typeface="Times New Roman"/>
                        <a:cs typeface="Arial" pitchFamily="34" charset="0"/>
                      </a:endParaRPr>
                    </a:p>
                  </a:txBody>
                  <a:tcPr marL="68580" marR="68580" marT="0" marB="0"/>
                </a:tc>
              </a:tr>
            </a:tbl>
          </a:graphicData>
        </a:graphic>
      </p:graphicFrame>
      <p:sp>
        <p:nvSpPr>
          <p:cNvPr id="7" name="Rectangle 3"/>
          <p:cNvSpPr>
            <a:spLocks noChangeArrowheads="1"/>
          </p:cNvSpPr>
          <p:nvPr/>
        </p:nvSpPr>
        <p:spPr bwMode="auto">
          <a:xfrm>
            <a:off x="3743908" y="850560"/>
            <a:ext cx="13906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Texture</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0205" y="1587743"/>
            <a:ext cx="1922694" cy="96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3" name="Table 12"/>
          <p:cNvGraphicFramePr>
            <a:graphicFrameLocks noGrp="1"/>
          </p:cNvGraphicFramePr>
          <p:nvPr>
            <p:extLst>
              <p:ext uri="{D42A27DB-BD31-4B8C-83A1-F6EECF244321}">
                <p14:modId xmlns:p14="http://schemas.microsoft.com/office/powerpoint/2010/main" val="4068736233"/>
              </p:ext>
            </p:extLst>
          </p:nvPr>
        </p:nvGraphicFramePr>
        <p:xfrm>
          <a:off x="1656314" y="4247144"/>
          <a:ext cx="3510046" cy="1066800"/>
        </p:xfrm>
        <a:graphic>
          <a:graphicData uri="http://schemas.openxmlformats.org/drawingml/2006/table">
            <a:tbl>
              <a:tblPr firstRow="1" firstCol="1" bandRow="1">
                <a:tableStyleId>{22838BEF-8BB2-4498-84A7-C5851F593DF1}</a:tableStyleId>
              </a:tblPr>
              <a:tblGrid>
                <a:gridCol w="1291697"/>
                <a:gridCol w="1032733"/>
                <a:gridCol w="1185616"/>
              </a:tblGrid>
              <a:tr h="0">
                <a:tc>
                  <a:txBody>
                    <a:bodyPr/>
                    <a:lstStyle/>
                    <a:p>
                      <a:pPr algn="ctr" hangingPunct="0">
                        <a:spcBef>
                          <a:spcPts val="680"/>
                        </a:spcBef>
                        <a:spcAft>
                          <a:spcPts val="0"/>
                        </a:spcAft>
                        <a:tabLst>
                          <a:tab pos="228600" algn="l"/>
                          <a:tab pos="457200" algn="l"/>
                          <a:tab pos="685800" algn="l"/>
                          <a:tab pos="914400" algn="l"/>
                        </a:tabLst>
                      </a:pPr>
                      <a:r>
                        <a:rPr lang="en-US" sz="1400" dirty="0">
                          <a:effectLst/>
                        </a:rPr>
                        <a:t>Texture</a:t>
                      </a:r>
                      <a:endParaRPr lang="fr-FR" sz="140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smtClean="0">
                          <a:effectLst/>
                        </a:rPr>
                        <a:t>Residual Depth</a:t>
                      </a:r>
                      <a:endParaRPr lang="fr-FR" sz="140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smtClean="0">
                          <a:effectLst/>
                        </a:rPr>
                        <a:t>Decoded depth</a:t>
                      </a:r>
                      <a:endParaRPr lang="fr-FR" sz="1400" dirty="0">
                        <a:effectLst/>
                        <a:latin typeface="Arial" pitchFamily="34" charset="0"/>
                        <a:ea typeface="Times New Roman"/>
                        <a:cs typeface="Arial" pitchFamily="34" charset="0"/>
                      </a:endParaRPr>
                    </a:p>
                  </a:txBody>
                  <a:tcPr marL="68580" marR="68580" marT="0" marB="0"/>
                </a:tc>
              </a:tr>
              <a:tr h="0">
                <a:tc>
                  <a:txBody>
                    <a:bodyPr/>
                    <a:lstStyle/>
                    <a:p>
                      <a:pPr algn="ctr" hangingPunct="0">
                        <a:spcBef>
                          <a:spcPts val="680"/>
                        </a:spcBef>
                        <a:spcAft>
                          <a:spcPts val="0"/>
                        </a:spcAft>
                        <a:tabLst>
                          <a:tab pos="228600" algn="l"/>
                          <a:tab pos="457200" algn="l"/>
                          <a:tab pos="685800" algn="l"/>
                          <a:tab pos="914400" algn="l"/>
                        </a:tabLst>
                      </a:pPr>
                      <a:r>
                        <a:rPr lang="en-US" sz="1400" b="0" dirty="0">
                          <a:effectLst/>
                        </a:rPr>
                        <a:t>1</a:t>
                      </a:r>
                      <a:endParaRPr lang="fr-FR" sz="1400" b="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a:effectLst/>
                        </a:rPr>
                        <a:t>1</a:t>
                      </a:r>
                      <a:endParaRPr lang="fr-FR" sz="140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r>
              <a:tr h="0">
                <a:tc>
                  <a:txBody>
                    <a:bodyPr/>
                    <a:lstStyle/>
                    <a:p>
                      <a:pPr algn="ctr" hangingPunct="0">
                        <a:spcBef>
                          <a:spcPts val="680"/>
                        </a:spcBef>
                        <a:spcAft>
                          <a:spcPts val="0"/>
                        </a:spcAft>
                        <a:tabLst>
                          <a:tab pos="228600" algn="l"/>
                          <a:tab pos="457200" algn="l"/>
                          <a:tab pos="685800" algn="l"/>
                          <a:tab pos="914400" algn="l"/>
                        </a:tabLst>
                      </a:pPr>
                      <a:r>
                        <a:rPr lang="en-US" sz="1400" b="0">
                          <a:effectLst/>
                        </a:rPr>
                        <a:t>0</a:t>
                      </a:r>
                      <a:endParaRPr lang="fr-FR" sz="1400" b="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smtClean="0">
                          <a:effectLst/>
                        </a:rPr>
                        <a:t>*</a:t>
                      </a:r>
                      <a:endParaRPr lang="fr-FR" sz="140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smtClean="0">
                          <a:effectLst/>
                        </a:rPr>
                        <a:t>0</a:t>
                      </a:r>
                      <a:endParaRPr lang="fr-FR" sz="1400" dirty="0">
                        <a:effectLst/>
                        <a:latin typeface="Arial" pitchFamily="34" charset="0"/>
                        <a:ea typeface="Times New Roman"/>
                        <a:cs typeface="Arial" pitchFamily="34" charset="0"/>
                      </a:endParaRPr>
                    </a:p>
                  </a:txBody>
                  <a:tcPr marL="68580" marR="68580" marT="0" marB="0"/>
                </a:tc>
              </a:tr>
              <a:tr h="0">
                <a:tc>
                  <a:txBody>
                    <a:bodyPr/>
                    <a:lstStyle/>
                    <a:p>
                      <a:pPr algn="ctr" hangingPunct="0">
                        <a:spcBef>
                          <a:spcPts val="680"/>
                        </a:spcBef>
                        <a:spcAft>
                          <a:spcPts val="0"/>
                        </a:spcAft>
                        <a:tabLst>
                          <a:tab pos="228600" algn="l"/>
                          <a:tab pos="457200" algn="l"/>
                          <a:tab pos="685800" algn="l"/>
                          <a:tab pos="914400" algn="l"/>
                        </a:tabLst>
                      </a:pPr>
                      <a:r>
                        <a:rPr lang="en-US" sz="1400" b="0" dirty="0">
                          <a:effectLst/>
                        </a:rPr>
                        <a:t>1</a:t>
                      </a:r>
                      <a:endParaRPr lang="fr-FR" sz="1400" b="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algn="ct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r>
            </a:tbl>
          </a:graphicData>
        </a:graphic>
      </p:graphicFrame>
      <p:sp>
        <p:nvSpPr>
          <p:cNvPr id="5" name="Rectangle 4"/>
          <p:cNvSpPr/>
          <p:nvPr/>
        </p:nvSpPr>
        <p:spPr>
          <a:xfrm>
            <a:off x="355073" y="4431919"/>
            <a:ext cx="1106393" cy="658642"/>
          </a:xfrm>
          <a:prstGeom prst="rect">
            <a:avLst/>
          </a:prstGeom>
        </p:spPr>
        <p:txBody>
          <a:bodyPr wrap="none">
            <a:spAutoFit/>
          </a:bodyPr>
          <a:lstStyle/>
          <a:p>
            <a:pPr marL="0" lvl="1" indent="0" eaLnBrk="1" hangingPunct="1">
              <a:lnSpc>
                <a:spcPct val="90000"/>
              </a:lnSpc>
              <a:spcAft>
                <a:spcPct val="50000"/>
              </a:spcAft>
              <a:buClr>
                <a:schemeClr val="tx2"/>
              </a:buClr>
              <a:buSzPct val="70000"/>
              <a:buNone/>
              <a:defRPr/>
            </a:pPr>
            <a:r>
              <a:rPr lang="en-US" sz="1600" dirty="0" smtClean="0"/>
              <a:t>Decoding </a:t>
            </a:r>
          </a:p>
          <a:p>
            <a:pPr marL="0" lvl="1" indent="0" eaLnBrk="1" hangingPunct="1">
              <a:lnSpc>
                <a:spcPct val="90000"/>
              </a:lnSpc>
              <a:spcAft>
                <a:spcPct val="50000"/>
              </a:spcAft>
              <a:buClr>
                <a:schemeClr val="tx2"/>
              </a:buClr>
              <a:buSzPct val="70000"/>
              <a:buNone/>
              <a:defRPr/>
            </a:pPr>
            <a:r>
              <a:rPr lang="en-US" sz="1600" dirty="0" smtClean="0"/>
              <a:t>Rule</a:t>
            </a:r>
            <a:r>
              <a:rPr lang="en-US" sz="1600" dirty="0"/>
              <a:t>: </a:t>
            </a:r>
          </a:p>
        </p:txBody>
      </p:sp>
      <p:graphicFrame>
        <p:nvGraphicFramePr>
          <p:cNvPr id="15" name="Table 14"/>
          <p:cNvGraphicFramePr>
            <a:graphicFrameLocks noGrp="1"/>
          </p:cNvGraphicFramePr>
          <p:nvPr>
            <p:extLst>
              <p:ext uri="{D42A27DB-BD31-4B8C-83A1-F6EECF244321}">
                <p14:modId xmlns:p14="http://schemas.microsoft.com/office/powerpoint/2010/main" val="1054057216"/>
              </p:ext>
            </p:extLst>
          </p:nvPr>
        </p:nvGraphicFramePr>
        <p:xfrm>
          <a:off x="355073" y="5739326"/>
          <a:ext cx="8406155" cy="426720"/>
        </p:xfrm>
        <a:graphic>
          <a:graphicData uri="http://schemas.openxmlformats.org/drawingml/2006/table">
            <a:tbl>
              <a:tblPr firstRow="1" firstCol="1" bandRow="1">
                <a:tableStyleId>{22838BEF-8BB2-4498-84A7-C5851F593DF1}</a:tableStyleId>
              </a:tblPr>
              <a:tblGrid>
                <a:gridCol w="1087052"/>
                <a:gridCol w="347774"/>
                <a:gridCol w="347774"/>
                <a:gridCol w="347774"/>
                <a:gridCol w="347774"/>
                <a:gridCol w="347774"/>
                <a:gridCol w="347774"/>
                <a:gridCol w="347774"/>
                <a:gridCol w="347774"/>
                <a:gridCol w="348494"/>
                <a:gridCol w="348494"/>
                <a:gridCol w="348494"/>
                <a:gridCol w="348494"/>
                <a:gridCol w="349215"/>
                <a:gridCol w="349215"/>
                <a:gridCol w="349215"/>
                <a:gridCol w="349215"/>
                <a:gridCol w="349215"/>
                <a:gridCol w="349215"/>
                <a:gridCol w="349215"/>
                <a:gridCol w="349215"/>
                <a:gridCol w="349215"/>
              </a:tblGrid>
              <a:tr h="0">
                <a:tc>
                  <a:txBody>
                    <a:bodyPr/>
                    <a:lstStyle/>
                    <a:p>
                      <a:pPr hangingPunct="0">
                        <a:spcBef>
                          <a:spcPts val="680"/>
                        </a:spcBef>
                        <a:spcAft>
                          <a:spcPts val="0"/>
                        </a:spcAft>
                        <a:tabLst>
                          <a:tab pos="228600" algn="l"/>
                          <a:tab pos="457200" algn="l"/>
                          <a:tab pos="685800" algn="l"/>
                          <a:tab pos="914400" algn="l"/>
                        </a:tabLst>
                      </a:pPr>
                      <a:r>
                        <a:rPr lang="en-US" sz="1400" dirty="0" smtClean="0">
                          <a:effectLst/>
                        </a:rPr>
                        <a:t>Decoded Depth</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 </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1</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c>
                  <a:txBody>
                    <a:bodyPr/>
                    <a:lstStyle/>
                    <a:p>
                      <a:pPr hangingPunct="0">
                        <a:spcBef>
                          <a:spcPts val="680"/>
                        </a:spcBef>
                        <a:spcAft>
                          <a:spcPts val="0"/>
                        </a:spcAft>
                        <a:tabLst>
                          <a:tab pos="228600" algn="l"/>
                          <a:tab pos="457200" algn="l"/>
                          <a:tab pos="685800" algn="l"/>
                          <a:tab pos="914400" algn="l"/>
                        </a:tabLst>
                      </a:pPr>
                      <a:r>
                        <a:rPr lang="en-US" sz="1400" dirty="0">
                          <a:effectLst/>
                        </a:rPr>
                        <a:t>0</a:t>
                      </a:r>
                      <a:endParaRPr lang="fr-FR" sz="1400" dirty="0">
                        <a:effectLst/>
                        <a:latin typeface="Arial" pitchFamily="34" charset="0"/>
                        <a:ea typeface="Times New Roman"/>
                        <a:cs typeface="Arial" pitchFamily="34" charset="0"/>
                      </a:endParaRPr>
                    </a:p>
                  </a:txBody>
                  <a:tcPr marL="68580" marR="68580" marT="0" marB="0"/>
                </a:tc>
              </a:tr>
            </a:tbl>
          </a:graphicData>
        </a:graphic>
      </p:graphicFrame>
      <p:pic>
        <p:nvPicPr>
          <p:cNvPr id="18" name="Picture 9" descr="PP_orange"/>
          <p:cNvPicPr>
            <a:picLocks noChangeAspect="1" noChangeArrowheads="1"/>
          </p:cNvPicPr>
          <p:nvPr/>
        </p:nvPicPr>
        <p:blipFill>
          <a:blip r:embed="rId4" cstate="print"/>
          <a:srcRect l="74669"/>
          <a:stretch>
            <a:fillRect/>
          </a:stretch>
        </p:blipFill>
        <p:spPr bwMode="auto">
          <a:xfrm>
            <a:off x="8050213" y="0"/>
            <a:ext cx="1093787" cy="1082675"/>
          </a:xfrm>
          <a:prstGeom prst="rect">
            <a:avLst/>
          </a:prstGeom>
          <a:noFill/>
          <a:ln w="9525">
            <a:noFill/>
            <a:miter lim="800000"/>
            <a:headEnd/>
            <a:tailEnd/>
          </a:ln>
        </p:spPr>
      </p:pic>
      <p:pic>
        <p:nvPicPr>
          <p:cNvPr id="21"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3913" y="1152368"/>
            <a:ext cx="1847703" cy="1847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1"/>
          <p:cNvSpPr>
            <a:spLocks noChangeArrowheads="1"/>
          </p:cNvSpPr>
          <p:nvPr/>
        </p:nvSpPr>
        <p:spPr bwMode="auto">
          <a:xfrm>
            <a:off x="5372100" y="4337480"/>
            <a:ext cx="358757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basic idea is that when the texture is split (1), the residual depth is read to know if </a:t>
            </a:r>
            <a:r>
              <a:rPr lang="en-US" sz="1600" dirty="0" smtClean="0">
                <a:latin typeface="Arial" pitchFamily="34" charset="0"/>
                <a:ea typeface="Times New Roman" pitchFamily="18" charset="0"/>
                <a:cs typeface="Arial" pitchFamily="34" charset="0"/>
              </a:rPr>
              <a:t>it is split too, or not.</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85392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8487092" cy="984250"/>
          </a:xfrm>
        </p:spPr>
        <p:txBody>
          <a:bodyPr/>
          <a:lstStyle/>
          <a:p>
            <a:pPr eaLnBrk="1" hangingPunct="1"/>
            <a:r>
              <a:rPr lang="fr-FR" b="1" dirty="0" err="1" smtClean="0"/>
              <a:t>Experimental</a:t>
            </a:r>
            <a:r>
              <a:rPr lang="fr-FR" b="1" dirty="0" smtClean="0"/>
              <a:t> </a:t>
            </a:r>
            <a:r>
              <a:rPr lang="fr-FR" b="1" dirty="0" err="1" smtClean="0"/>
              <a:t>Results</a:t>
            </a:r>
            <a:endParaRPr lang="fr-FR" sz="2000" b="1" dirty="0" smtClean="0"/>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 name="Table 1"/>
          <p:cNvGraphicFramePr>
            <a:graphicFrameLocks noGrp="1"/>
          </p:cNvGraphicFramePr>
          <p:nvPr>
            <p:extLst>
              <p:ext uri="{D42A27DB-BD31-4B8C-83A1-F6EECF244321}">
                <p14:modId xmlns:p14="http://schemas.microsoft.com/office/powerpoint/2010/main" val="2211793250"/>
              </p:ext>
            </p:extLst>
          </p:nvPr>
        </p:nvGraphicFramePr>
        <p:xfrm>
          <a:off x="1177291" y="1384549"/>
          <a:ext cx="7649362" cy="2333625"/>
        </p:xfrm>
        <a:graphic>
          <a:graphicData uri="http://schemas.openxmlformats.org/drawingml/2006/table">
            <a:tbl>
              <a:tblPr firstRow="1" firstCol="1" bandRow="1">
                <a:tableStyleId>{22838BEF-8BB2-4498-84A7-C5851F593DF1}</a:tableStyleId>
              </a:tblPr>
              <a:tblGrid>
                <a:gridCol w="1038012"/>
                <a:gridCol w="580994"/>
                <a:gridCol w="577754"/>
                <a:gridCol w="659596"/>
                <a:gridCol w="787625"/>
                <a:gridCol w="891344"/>
                <a:gridCol w="1101217"/>
                <a:gridCol w="659596"/>
                <a:gridCol w="693628"/>
                <a:gridCol w="659596"/>
              </a:tblGrid>
              <a:tr h="209550">
                <a:tc>
                  <a:txBody>
                    <a:bodyPr/>
                    <a:lstStyle/>
                    <a:p>
                      <a:pPr hangingPunct="0">
                        <a:spcBef>
                          <a:spcPts val="680"/>
                        </a:spcBef>
                        <a:spcAft>
                          <a:spcPts val="0"/>
                        </a:spcAft>
                        <a:tabLst>
                          <a:tab pos="228600" algn="l"/>
                          <a:tab pos="457200" algn="l"/>
                          <a:tab pos="685800" algn="l"/>
                          <a:tab pos="914400" algn="l"/>
                        </a:tabLst>
                      </a:pPr>
                      <a:r>
                        <a:rPr lang="en-US" sz="1000" dirty="0">
                          <a:effectLst/>
                          <a:latin typeface="Arial" pitchFamily="34" charset="0"/>
                          <a:cs typeface="Arial" pitchFamily="34" charset="0"/>
                        </a:rPr>
                        <a:t> </a:t>
                      </a:r>
                      <a:endParaRPr lang="fr-FR" sz="1000" dirty="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video 0</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video 1</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video 2</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video only</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synthesized only </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coded &amp; synthesized</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enc time</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dec time</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ren time</a:t>
                      </a:r>
                      <a:endParaRPr lang="fr-FR" sz="1000">
                        <a:effectLst/>
                        <a:latin typeface="Arial" pitchFamily="34" charset="0"/>
                        <a:ea typeface="Times New Roman"/>
                        <a:cs typeface="Arial" pitchFamily="34" charset="0"/>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Poznan_Hall2</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-0,8%</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-1,6%</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58,2%</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107,4%</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98,5%</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Poznan_Street</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-0,5%</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-0,8%</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67,3%</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101,0%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102,7%</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Dancer</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-1,0%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-1,2%</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60,4%</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84,8%</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89,6%</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GhostTownFly</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-0,7%</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-1,1%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58,1%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87,3%</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94,8%</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Kendo</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-0,2%</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-0,7%</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59,9%</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105,7%</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121,3%</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Balloons</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-0,6%</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60,4%</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101,4%</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102,0%</a:t>
                      </a:r>
                      <a:endParaRPr lang="fr-FR" sz="1100">
                        <a:effectLst/>
                        <a:latin typeface="Times New Roman"/>
                        <a:ea typeface="Times New Roman"/>
                      </a:endParaRPr>
                    </a:p>
                  </a:txBody>
                  <a:tcPr marL="44450" marR="44450" marT="0" marB="0" anchor="b"/>
                </a:tc>
              </a:tr>
              <a:tr h="209550">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Newspaper</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-0,9%</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58,1%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99,1%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100,1%</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1024x768</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-0,7%</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61,8%</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97,2%</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95,8%</a:t>
                      </a:r>
                      <a:endParaRPr lang="fr-FR" sz="1100">
                        <a:effectLst/>
                        <a:latin typeface="Times New Roman"/>
                        <a:ea typeface="Times New Roman"/>
                      </a:endParaRPr>
                    </a:p>
                  </a:txBody>
                  <a:tcPr marL="44450" marR="44450" marT="0" marB="0" anchor="b"/>
                </a:tc>
              </a:tr>
              <a:tr h="209550">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1920x1088</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-0,8%</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-1,1%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59,1%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98,1%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Calibri"/>
                          <a:ea typeface="Times New Roman"/>
                        </a:rPr>
                        <a:t>104,1%</a:t>
                      </a:r>
                      <a:endParaRPr lang="fr-FR" sz="1100">
                        <a:effectLst/>
                        <a:latin typeface="Times New Roman"/>
                        <a:ea typeface="Times New Roman"/>
                      </a:endParaRPr>
                    </a:p>
                  </a:txBody>
                  <a:tcPr marL="44450" marR="44450" marT="0" marB="0" anchor="b"/>
                </a:tc>
              </a:tr>
              <a:tr h="209550">
                <a:tc>
                  <a:txBody>
                    <a:bodyPr/>
                    <a:lstStyle/>
                    <a:p>
                      <a:pPr hangingPunct="0">
                        <a:spcBef>
                          <a:spcPts val="680"/>
                        </a:spcBef>
                        <a:spcAft>
                          <a:spcPts val="0"/>
                        </a:spcAft>
                        <a:tabLst>
                          <a:tab pos="228600" algn="l"/>
                          <a:tab pos="457200" algn="l"/>
                          <a:tab pos="685800" algn="l"/>
                          <a:tab pos="914400" algn="l"/>
                        </a:tabLst>
                      </a:pPr>
                      <a:r>
                        <a:rPr lang="fr-FR" sz="1300" b="1" dirty="0" err="1">
                          <a:solidFill>
                            <a:schemeClr val="tx2"/>
                          </a:solidFill>
                          <a:effectLst/>
                          <a:latin typeface="Arial" pitchFamily="34" charset="0"/>
                          <a:cs typeface="Arial" pitchFamily="34" charset="0"/>
                        </a:rPr>
                        <a:t>Average</a:t>
                      </a:r>
                      <a:endParaRPr lang="fr-FR" sz="1300" b="1" dirty="0">
                        <a:solidFill>
                          <a:schemeClr val="tx2"/>
                        </a:solidFill>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-0,5%</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-1,0%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60,3%</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97,7%</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103,3%</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r>
            </a:tbl>
          </a:graphicData>
        </a:graphic>
      </p:graphicFrame>
      <p:sp>
        <p:nvSpPr>
          <p:cNvPr id="4" name="Rectangle 1"/>
          <p:cNvSpPr>
            <a:spLocks noChangeArrowheads="1"/>
          </p:cNvSpPr>
          <p:nvPr/>
        </p:nvSpPr>
        <p:spPr bwMode="auto">
          <a:xfrm>
            <a:off x="98743" y="736210"/>
            <a:ext cx="3685624"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sz="1600" dirty="0" smtClean="0">
                <a:latin typeface="Arial" pitchFamily="34" charset="0"/>
                <a:ea typeface="Times New Roman" pitchFamily="18" charset="0"/>
                <a:cs typeface="Arial" pitchFamily="34" charset="0"/>
              </a:rPr>
              <a:t>CTC,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HTM3.1,</a:t>
            </a:r>
          </a:p>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method is disabled on Intra slices.</a:t>
            </a:r>
          </a:p>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6924911" y="1105258"/>
            <a:ext cx="187743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819150" algn="l"/>
                <a:tab pos="9144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(negative values are gains)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424822227"/>
              </p:ext>
            </p:extLst>
          </p:nvPr>
        </p:nvGraphicFramePr>
        <p:xfrm>
          <a:off x="1325879" y="4079875"/>
          <a:ext cx="6149339" cy="2238375"/>
        </p:xfrm>
        <a:graphic>
          <a:graphicData uri="http://schemas.openxmlformats.org/drawingml/2006/table">
            <a:tbl>
              <a:tblPr firstRow="1" firstCol="1" bandRow="1">
                <a:tableStyleId>{22838BEF-8BB2-4498-84A7-C5851F593DF1}</a:tableStyleId>
              </a:tblPr>
              <a:tblGrid>
                <a:gridCol w="989374"/>
                <a:gridCol w="821941"/>
                <a:gridCol w="821941"/>
                <a:gridCol w="989374"/>
                <a:gridCol w="1126364"/>
                <a:gridCol w="1400345"/>
              </a:tblGrid>
              <a:tr h="209550">
                <a:tc>
                  <a:txBody>
                    <a:bodyPr/>
                    <a:lstStyle/>
                    <a:p>
                      <a:pPr hangingPunct="0">
                        <a:spcBef>
                          <a:spcPts val="680"/>
                        </a:spcBef>
                        <a:spcAft>
                          <a:spcPts val="0"/>
                        </a:spcAft>
                        <a:tabLst>
                          <a:tab pos="228600" algn="l"/>
                          <a:tab pos="457200" algn="l"/>
                          <a:tab pos="685800" algn="l"/>
                          <a:tab pos="914400" algn="l"/>
                        </a:tabLst>
                      </a:pPr>
                      <a:r>
                        <a:rPr lang="en-US" sz="1000" dirty="0">
                          <a:effectLst/>
                          <a:latin typeface="Arial" pitchFamily="34" charset="0"/>
                          <a:cs typeface="Arial" pitchFamily="34" charset="0"/>
                        </a:rPr>
                        <a:t> </a:t>
                      </a:r>
                      <a:endParaRPr lang="fr-FR" sz="1000" dirty="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video 0</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video 1</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video only</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synthesized only </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coded &amp; synthesized</a:t>
                      </a:r>
                      <a:endParaRPr lang="fr-FR" sz="1000">
                        <a:effectLst/>
                        <a:latin typeface="Arial" pitchFamily="34" charset="0"/>
                        <a:ea typeface="Times New Roman"/>
                        <a:cs typeface="Arial" pitchFamily="34" charset="0"/>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dirty="0">
                          <a:effectLst/>
                          <a:latin typeface="Arial" pitchFamily="34" charset="0"/>
                          <a:cs typeface="Arial" pitchFamily="34" charset="0"/>
                        </a:rPr>
                        <a:t>Poznan_Hall2</a:t>
                      </a:r>
                      <a:endParaRPr lang="fr-FR" sz="1000" dirty="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-0,4%</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-1,3%</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Poznan_Street</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-0,4%</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-0,6%</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Dancer</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-0,7%</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-0,9%</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GhostTownFly</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-0,5%</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-0,8%</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Kendo</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-0,1%</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-0,7%</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Balloons</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0,3%</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-0,5%</a:t>
                      </a:r>
                      <a:endParaRPr lang="fr-FR" sz="1100">
                        <a:effectLst/>
                        <a:latin typeface="Times New Roman"/>
                        <a:ea typeface="Times New Roman"/>
                      </a:endParaRPr>
                    </a:p>
                  </a:txBody>
                  <a:tcPr marL="44450" marR="44450" marT="0" marB="0" anchor="b"/>
                </a:tc>
              </a:tr>
              <a:tr h="209550">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Newspaper</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0,6%</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-0,6%</a:t>
                      </a:r>
                      <a:endParaRPr lang="fr-FR" sz="1100">
                        <a:effectLst/>
                        <a:latin typeface="Times New Roman"/>
                        <a:ea typeface="Times New Roman"/>
                      </a:endParaRPr>
                    </a:p>
                  </a:txBody>
                  <a:tcPr marL="44450" marR="44450" marT="0" marB="0" anchor="b"/>
                </a:tc>
              </a:tr>
              <a:tr h="200025">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1024x768</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0,3%</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-0,6%</a:t>
                      </a:r>
                      <a:endParaRPr lang="fr-FR" sz="1100">
                        <a:effectLst/>
                        <a:latin typeface="Times New Roman"/>
                        <a:ea typeface="Times New Roman"/>
                      </a:endParaRPr>
                    </a:p>
                  </a:txBody>
                  <a:tcPr marL="44450" marR="44450" marT="0" marB="0" anchor="b"/>
                </a:tc>
              </a:tr>
              <a:tr h="209550">
                <a:tc>
                  <a:txBody>
                    <a:bodyPr/>
                    <a:lstStyle/>
                    <a:p>
                      <a:pPr hangingPunct="0">
                        <a:spcBef>
                          <a:spcPts val="680"/>
                        </a:spcBef>
                        <a:spcAft>
                          <a:spcPts val="0"/>
                        </a:spcAft>
                        <a:tabLst>
                          <a:tab pos="228600" algn="l"/>
                          <a:tab pos="457200" algn="l"/>
                          <a:tab pos="685800" algn="l"/>
                          <a:tab pos="914400" algn="l"/>
                        </a:tabLst>
                      </a:pPr>
                      <a:r>
                        <a:rPr lang="fr-FR" sz="1000">
                          <a:effectLst/>
                          <a:latin typeface="Arial" pitchFamily="34" charset="0"/>
                          <a:cs typeface="Arial" pitchFamily="34" charset="0"/>
                        </a:rPr>
                        <a:t>1920x1088</a:t>
                      </a:r>
                      <a:endParaRPr lang="fr-FR" sz="10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0,0%</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-0,5%</a:t>
                      </a:r>
                      <a:endParaRPr lang="fr-FR" sz="11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900">
                          <a:solidFill>
                            <a:srgbClr val="000000"/>
                          </a:solidFill>
                          <a:effectLst/>
                          <a:latin typeface="Arial"/>
                          <a:ea typeface="Times New Roman"/>
                        </a:rPr>
                        <a:t>-0,9%</a:t>
                      </a:r>
                      <a:endParaRPr lang="fr-FR" sz="1100">
                        <a:effectLst/>
                        <a:latin typeface="Times New Roman"/>
                        <a:ea typeface="Times New Roman"/>
                      </a:endParaRPr>
                    </a:p>
                  </a:txBody>
                  <a:tcPr marL="44450" marR="44450" marT="0" marB="0" anchor="b"/>
                </a:tc>
              </a:tr>
              <a:tr h="209550">
                <a:tc>
                  <a:txBody>
                    <a:bodyPr/>
                    <a:lstStyle/>
                    <a:p>
                      <a:pPr hangingPunct="0">
                        <a:spcBef>
                          <a:spcPts val="680"/>
                        </a:spcBef>
                        <a:spcAft>
                          <a:spcPts val="0"/>
                        </a:spcAft>
                        <a:tabLst>
                          <a:tab pos="228600" algn="l"/>
                          <a:tab pos="457200" algn="l"/>
                          <a:tab pos="685800" algn="l"/>
                          <a:tab pos="914400" algn="l"/>
                        </a:tabLst>
                      </a:pPr>
                      <a:r>
                        <a:rPr lang="fr-FR" sz="1300" b="1" dirty="0" err="1" smtClean="0">
                          <a:solidFill>
                            <a:schemeClr val="tx2"/>
                          </a:solidFill>
                          <a:effectLst/>
                          <a:latin typeface="Arial" pitchFamily="34" charset="0"/>
                          <a:cs typeface="Arial" pitchFamily="34" charset="0"/>
                        </a:rPr>
                        <a:t>Average</a:t>
                      </a:r>
                      <a:endParaRPr lang="fr-FR" sz="1300" b="1" dirty="0">
                        <a:solidFill>
                          <a:schemeClr val="tx2"/>
                        </a:solidFill>
                        <a:effectLst/>
                        <a:latin typeface="Arial" pitchFamily="34" charset="0"/>
                        <a:ea typeface="Times New Roman"/>
                        <a:cs typeface="Arial" pitchFamily="34" charset="0"/>
                      </a:endParaRPr>
                    </a:p>
                  </a:txBody>
                  <a:tcPr marL="44450" marR="44450" marT="0" marB="0" anchor="b"/>
                </a:tc>
                <a:tc>
                  <a:txBody>
                    <a:bodyPr/>
                    <a:lstStyle/>
                    <a:p>
                      <a:pPr marL="0" algn="ctr" defTabSz="914400" rtl="0" eaLnBrk="1" latinLnBrk="0"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marL="0" algn="ctr" defTabSz="914400" rtl="0" eaLnBrk="1" latinLnBrk="0"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marL="0" algn="ctr" defTabSz="914400" rtl="0" eaLnBrk="1" latinLnBrk="0"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0,0%</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marL="0" algn="ctr" defTabSz="914400" rtl="0" eaLnBrk="1" latinLnBrk="0"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-0,1%</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c>
                  <a:txBody>
                    <a:bodyPr/>
                    <a:lstStyle/>
                    <a:p>
                      <a:pPr marL="0" algn="ctr" defTabSz="914400" rtl="0" eaLnBrk="1" latinLnBrk="0" hangingPunct="0">
                        <a:spcBef>
                          <a:spcPts val="680"/>
                        </a:spcBef>
                        <a:spcAft>
                          <a:spcPts val="0"/>
                        </a:spcAft>
                        <a:tabLst>
                          <a:tab pos="228600" algn="l"/>
                          <a:tab pos="457200" algn="l"/>
                          <a:tab pos="685800" algn="l"/>
                          <a:tab pos="914400" algn="l"/>
                        </a:tabLst>
                      </a:pPr>
                      <a:r>
                        <a:rPr lang="en-US" sz="1300" b="1" kern="1200" dirty="0">
                          <a:solidFill>
                            <a:schemeClr val="tx2"/>
                          </a:solidFill>
                          <a:effectLst/>
                          <a:latin typeface="Arial" pitchFamily="34" charset="0"/>
                          <a:ea typeface="+mn-ea"/>
                          <a:cs typeface="Arial" pitchFamily="34" charset="0"/>
                        </a:rPr>
                        <a:t>-0,8%</a:t>
                      </a:r>
                      <a:endParaRPr lang="fr-FR" sz="1300" b="1" kern="1200" dirty="0">
                        <a:solidFill>
                          <a:schemeClr val="tx2"/>
                        </a:solidFill>
                        <a:effectLst/>
                        <a:latin typeface="Arial" pitchFamily="34" charset="0"/>
                        <a:ea typeface="+mn-ea"/>
                        <a:cs typeface="Arial" pitchFamily="34" charset="0"/>
                      </a:endParaRPr>
                    </a:p>
                  </a:txBody>
                  <a:tcPr marL="44450" marR="44450" marT="0" marB="0" anchor="b"/>
                </a:tc>
              </a:tr>
            </a:tbl>
          </a:graphicData>
        </a:graphic>
      </p:graphicFrame>
      <p:sp>
        <p:nvSpPr>
          <p:cNvPr id="9" name="Rectangle 4"/>
          <p:cNvSpPr>
            <a:spLocks noChangeArrowheads="1"/>
          </p:cNvSpPr>
          <p:nvPr/>
        </p:nvSpPr>
        <p:spPr bwMode="auto">
          <a:xfrm>
            <a:off x="72227" y="2220300"/>
            <a:ext cx="100219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819150" algn="l"/>
                <a:tab pos="914400" algn="l"/>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views tes</a:t>
            </a:r>
            <a:r>
              <a:rPr lang="en-US" sz="1600" dirty="0" smtClean="0">
                <a:latin typeface="Arial" pitchFamily="34" charset="0"/>
                <a:ea typeface="Times New Roman" pitchFamily="18" charset="0"/>
                <a:cs typeface="Arial" pitchFamily="34" charset="0"/>
              </a:rPr>
              <a:t>t case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4"/>
          <p:cNvSpPr>
            <a:spLocks noChangeArrowheads="1"/>
          </p:cNvSpPr>
          <p:nvPr/>
        </p:nvSpPr>
        <p:spPr bwMode="auto">
          <a:xfrm>
            <a:off x="110327" y="4848926"/>
            <a:ext cx="99838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819150" algn="l"/>
                <a:tab pos="914400" algn="l"/>
              </a:tabLst>
            </a:pPr>
            <a:r>
              <a:rPr lang="en-US" sz="1600" dirty="0">
                <a:latin typeface="Arial" pitchFamily="34" charset="0"/>
                <a:ea typeface="Times New Roman" pitchFamily="18" charset="0"/>
                <a:cs typeface="Arial" pitchFamily="34" charset="0"/>
              </a:rPr>
              <a:t>2</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views tes</a:t>
            </a:r>
            <a:r>
              <a:rPr lang="en-US" sz="1600" dirty="0" smtClean="0">
                <a:latin typeface="Arial" pitchFamily="34" charset="0"/>
                <a:ea typeface="Times New Roman" pitchFamily="18" charset="0"/>
                <a:cs typeface="Arial" pitchFamily="34" charset="0"/>
              </a:rPr>
              <a:t>t case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9" descr="PP_orange"/>
          <p:cNvPicPr>
            <a:picLocks noChangeAspect="1" noChangeArrowheads="1"/>
          </p:cNvPicPr>
          <p:nvPr/>
        </p:nvPicPr>
        <p:blipFill>
          <a:blip r:embed="rId3" cstate="print"/>
          <a:srcRect l="74669"/>
          <a:stretch>
            <a:fillRect/>
          </a:stretch>
        </p:blipFill>
        <p:spPr bwMode="auto">
          <a:xfrm>
            <a:off x="8178134" y="5863313"/>
            <a:ext cx="1093787" cy="1082675"/>
          </a:xfrm>
          <a:prstGeom prst="rect">
            <a:avLst/>
          </a:prstGeom>
          <a:noFill/>
          <a:ln w="9525">
            <a:noFill/>
            <a:miter lim="800000"/>
            <a:headEnd/>
            <a:tailEnd/>
          </a:ln>
        </p:spPr>
      </p:pic>
    </p:spTree>
    <p:extLst>
      <p:ext uri="{BB962C8B-B14F-4D97-AF65-F5344CB8AC3E}">
        <p14:creationId xmlns:p14="http://schemas.microsoft.com/office/powerpoint/2010/main" val="2938645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8349932" cy="984250"/>
          </a:xfrm>
        </p:spPr>
        <p:txBody>
          <a:bodyPr/>
          <a:lstStyle/>
          <a:p>
            <a:pPr eaLnBrk="1" hangingPunct="1"/>
            <a:r>
              <a:rPr lang="fr-FR" b="1" dirty="0" err="1" smtClean="0"/>
              <a:t>Analysis</a:t>
            </a:r>
            <a:r>
              <a:rPr lang="fr-FR" b="1" dirty="0" smtClean="0"/>
              <a:t>: </a:t>
            </a:r>
            <a:r>
              <a:rPr lang="fr-FR" sz="2000" b="1" dirty="0" err="1" smtClean="0"/>
              <a:t>Where</a:t>
            </a:r>
            <a:r>
              <a:rPr lang="fr-FR" sz="2000" b="1" dirty="0" smtClean="0"/>
              <a:t> do the gains come </a:t>
            </a:r>
            <a:r>
              <a:rPr lang="fr-FR" sz="2000" b="1" dirty="0" err="1" smtClean="0"/>
              <a:t>from</a:t>
            </a:r>
            <a:r>
              <a:rPr lang="fr-FR" sz="2000" b="1" dirty="0" smtClean="0"/>
              <a:t>?</a:t>
            </a:r>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graphicFrame>
        <p:nvGraphicFramePr>
          <p:cNvPr id="2" name="Table 1"/>
          <p:cNvGraphicFramePr>
            <a:graphicFrameLocks noGrp="1"/>
          </p:cNvGraphicFramePr>
          <p:nvPr>
            <p:extLst>
              <p:ext uri="{D42A27DB-BD31-4B8C-83A1-F6EECF244321}">
                <p14:modId xmlns:p14="http://schemas.microsoft.com/office/powerpoint/2010/main" val="2196068796"/>
              </p:ext>
            </p:extLst>
          </p:nvPr>
        </p:nvGraphicFramePr>
        <p:xfrm>
          <a:off x="1684020" y="1824238"/>
          <a:ext cx="6168390" cy="2303497"/>
        </p:xfrm>
        <a:graphic>
          <a:graphicData uri="http://schemas.openxmlformats.org/drawingml/2006/table">
            <a:tbl>
              <a:tblPr firstRow="1" bandRow="1">
                <a:tableStyleId>{22838BEF-8BB2-4498-84A7-C5851F593DF1}</a:tableStyleId>
              </a:tblPr>
              <a:tblGrid>
                <a:gridCol w="1007182"/>
                <a:gridCol w="1467028"/>
                <a:gridCol w="1792107"/>
                <a:gridCol w="1902073"/>
              </a:tblGrid>
              <a:tr h="458304">
                <a:tc rowSpan="2" gridSpan="2">
                  <a:txBody>
                    <a:bodyPr/>
                    <a:lstStyle/>
                    <a:p>
                      <a:pPr algn="ctr"/>
                      <a:r>
                        <a:rPr lang="fr-FR" sz="1400" dirty="0" smtClean="0"/>
                        <a:t>CTB</a:t>
                      </a:r>
                      <a:endParaRPr lang="fr-FR" sz="1400" dirty="0"/>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pPr algn="ctr"/>
                      <a:endParaRPr lang="fr-FR" sz="1400"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fr-FR" sz="1400" dirty="0" smtClean="0"/>
                        <a:t>Texture</a:t>
                      </a:r>
                      <a:endParaRPr lang="fr-FR" sz="14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fr-FR" sz="1400" dirty="0"/>
                    </a:p>
                  </a:txBody>
                  <a:tcPr/>
                </a:tc>
              </a:tr>
              <a:tr h="565033">
                <a:tc gridSpan="2" vMerge="1">
                  <a:txBody>
                    <a:bodyPr/>
                    <a:lstStyle/>
                    <a:p>
                      <a:pPr algn="ctr"/>
                      <a:endParaRPr lang="fr-FR" sz="1400"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vMerge="1">
                  <a:txBody>
                    <a:bodyPr/>
                    <a:lstStyle/>
                    <a:p>
                      <a:pPr algn="ctr"/>
                      <a:endParaRPr lang="fr-FR" sz="1200"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t>Homogeneous</a:t>
                      </a:r>
                      <a:endParaRPr lang="fr-FR" sz="1200" dirty="0" smtClean="0"/>
                    </a:p>
                    <a:p>
                      <a:pPr algn="ctr"/>
                      <a:r>
                        <a:rPr lang="fr-FR" sz="1200" dirty="0" smtClean="0"/>
                        <a:t>64x64</a:t>
                      </a:r>
                      <a:endParaRPr lang="fr-FR" sz="1200" dirty="0"/>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t>Textured</a:t>
                      </a:r>
                      <a:r>
                        <a:rPr lang="fr-FR" sz="1200" dirty="0" smtClean="0"/>
                        <a:t>/</a:t>
                      </a:r>
                      <a:r>
                        <a:rPr lang="fr-FR" sz="1200" dirty="0" err="1" smtClean="0"/>
                        <a:t>Edge</a:t>
                      </a:r>
                      <a:endParaRPr lang="fr-FR" sz="1200" dirty="0" smtClean="0"/>
                    </a:p>
                    <a:p>
                      <a:pPr algn="ctr"/>
                      <a:r>
                        <a:rPr lang="fr-FR" sz="1200" dirty="0" smtClean="0"/>
                        <a:t>8x8</a:t>
                      </a:r>
                      <a:endParaRPr lang="fr-FR" sz="1200" dirty="0"/>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565033">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400" b="1"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fr-FR" sz="1400" b="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fr-FR" sz="1400" b="1" dirty="0" err="1" smtClean="0"/>
                        <a:t>Depth</a:t>
                      </a:r>
                      <a:endParaRPr lang="fr-FR" sz="1400" b="1" dirty="0" smtClean="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t>Homogeneous</a:t>
                      </a:r>
                      <a:endParaRPr lang="fr-FR" sz="1200" dirty="0" smtClean="0"/>
                    </a:p>
                    <a:p>
                      <a:pPr algn="ctr"/>
                      <a:r>
                        <a:rPr lang="fr-FR" sz="1200" dirty="0" smtClean="0"/>
                        <a:t>64x64</a:t>
                      </a:r>
                    </a:p>
                    <a:p>
                      <a:pPr algn="ctr"/>
                      <a:endParaRPr lang="fr-FR" sz="1200" dirty="0" smtClean="0"/>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fr-FR" sz="1200" dirty="0" err="1" smtClean="0"/>
                        <a:t>Runtime</a:t>
                      </a:r>
                      <a:r>
                        <a:rPr lang="fr-FR" sz="1200" baseline="0" dirty="0" smtClean="0"/>
                        <a:t> </a:t>
                      </a:r>
                      <a:r>
                        <a:rPr lang="fr-FR" sz="1200" baseline="0" dirty="0" err="1" smtClean="0"/>
                        <a:t>savings</a:t>
                      </a:r>
                      <a:endParaRPr lang="fr-FR" sz="1200" baseline="0" dirty="0" smtClean="0"/>
                    </a:p>
                    <a:p>
                      <a:pPr algn="ctr"/>
                      <a:r>
                        <a:rPr lang="fr-FR" sz="1200" baseline="0" dirty="0" smtClean="0"/>
                        <a:t>(</a:t>
                      </a:r>
                      <a:r>
                        <a:rPr lang="fr-FR" sz="1200" baseline="0" dirty="0" err="1" smtClean="0"/>
                        <a:t>frequent</a:t>
                      </a:r>
                      <a:r>
                        <a:rPr lang="fr-FR" sz="1200" baseline="0" dirty="0" smtClean="0"/>
                        <a:t>)</a:t>
                      </a:r>
                      <a:endParaRPr lang="fr-FR" sz="1200" dirty="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smtClean="0"/>
                        <a:t>No impact</a:t>
                      </a:r>
                    </a:p>
                    <a:p>
                      <a:pPr algn="ctr"/>
                      <a:r>
                        <a:rPr lang="fr-FR" sz="1200" dirty="0" smtClean="0"/>
                        <a:t>(</a:t>
                      </a:r>
                      <a:r>
                        <a:rPr lang="fr-FR" sz="1200" dirty="0" err="1" smtClean="0"/>
                        <a:t>frequent</a:t>
                      </a:r>
                      <a:r>
                        <a:rPr lang="fr-FR" sz="1200" dirty="0" smtClean="0"/>
                        <a:t>)</a:t>
                      </a:r>
                      <a:endParaRPr lang="fr-FR" sz="1200" dirty="0"/>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5033">
                <a:tc vMerge="1">
                  <a:txBody>
                    <a:bodyPr/>
                    <a:lstStyle/>
                    <a:p>
                      <a:endParaRPr lang="fr-FR" dirty="0"/>
                    </a:p>
                  </a:txBody>
                  <a:tcPr/>
                </a:tc>
                <a:tc>
                  <a:txBody>
                    <a:bodyPr/>
                    <a:lstStyle/>
                    <a:p>
                      <a:pPr algn="ctr"/>
                      <a:endParaRPr lang="fr-FR" sz="1200" dirty="0" smtClean="0"/>
                    </a:p>
                    <a:p>
                      <a:pPr algn="ctr"/>
                      <a:r>
                        <a:rPr lang="fr-FR" sz="1200" dirty="0" err="1" smtClean="0"/>
                        <a:t>Textured</a:t>
                      </a:r>
                      <a:r>
                        <a:rPr lang="fr-FR" sz="1200" dirty="0" smtClean="0"/>
                        <a:t>/</a:t>
                      </a:r>
                      <a:r>
                        <a:rPr lang="fr-FR" sz="1200" dirty="0" err="1" smtClean="0"/>
                        <a:t>Edge</a:t>
                      </a:r>
                      <a:endParaRPr lang="fr-FR" sz="1200" dirty="0" smtClean="0"/>
                    </a:p>
                    <a:p>
                      <a:pPr algn="ctr"/>
                      <a:r>
                        <a:rPr lang="fr-FR" sz="1200" dirty="0" smtClean="0"/>
                        <a:t>8x8</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t>Quality</a:t>
                      </a:r>
                      <a:r>
                        <a:rPr lang="fr-FR" sz="1200" dirty="0" smtClean="0"/>
                        <a:t> </a:t>
                      </a:r>
                      <a:r>
                        <a:rPr lang="fr-FR" sz="1200" dirty="0" err="1" smtClean="0"/>
                        <a:t>Loss</a:t>
                      </a:r>
                      <a:r>
                        <a:rPr lang="fr-FR" sz="1200" dirty="0" smtClean="0"/>
                        <a:t> + Bits </a:t>
                      </a:r>
                      <a:r>
                        <a:rPr lang="fr-FR" sz="1200" dirty="0" err="1" smtClean="0"/>
                        <a:t>savings</a:t>
                      </a:r>
                      <a:endParaRPr lang="fr-FR" sz="1200" dirty="0" smtClean="0"/>
                    </a:p>
                    <a:p>
                      <a:pPr algn="ctr"/>
                      <a:r>
                        <a:rPr lang="fr-FR" sz="1200" dirty="0" smtClean="0"/>
                        <a:t>(not a </a:t>
                      </a:r>
                      <a:r>
                        <a:rPr lang="fr-FR" sz="1200" dirty="0" err="1" smtClean="0"/>
                        <a:t>frequent</a:t>
                      </a:r>
                      <a:r>
                        <a:rPr lang="fr-FR" sz="1200" dirty="0" smtClean="0"/>
                        <a:t> case)</a:t>
                      </a:r>
                      <a:endParaRPr lang="fr-FR" sz="1200" dirty="0"/>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smtClean="0"/>
                        <a:t>Bits </a:t>
                      </a:r>
                      <a:r>
                        <a:rPr lang="fr-FR" sz="1200" dirty="0" err="1" smtClean="0"/>
                        <a:t>savings</a:t>
                      </a:r>
                      <a:r>
                        <a:rPr lang="fr-FR" sz="1200" dirty="0" smtClean="0"/>
                        <a:t> for </a:t>
                      </a:r>
                      <a:r>
                        <a:rPr lang="fr-FR" sz="1200" dirty="0" err="1" smtClean="0"/>
                        <a:t>Depth</a:t>
                      </a:r>
                      <a:r>
                        <a:rPr lang="fr-FR" sz="1200" baseline="0" dirty="0" smtClean="0"/>
                        <a:t> QT</a:t>
                      </a:r>
                      <a:endParaRPr lang="fr-FR" sz="1200" dirty="0"/>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
        <p:nvSpPr>
          <p:cNvPr id="22" name="Rectangle 21"/>
          <p:cNvSpPr/>
          <p:nvPr/>
        </p:nvSpPr>
        <p:spPr>
          <a:xfrm>
            <a:off x="606533" y="4977638"/>
            <a:ext cx="5129930" cy="313932"/>
          </a:xfrm>
          <a:prstGeom prst="rect">
            <a:avLst/>
          </a:prstGeom>
        </p:spPr>
        <p:txBody>
          <a:bodyPr wrap="none">
            <a:spAutoFit/>
          </a:bodyPr>
          <a:lstStyle/>
          <a:p>
            <a:pPr marL="0" lvl="1" indent="0" eaLnBrk="1" hangingPunct="1">
              <a:lnSpc>
                <a:spcPct val="90000"/>
              </a:lnSpc>
              <a:spcAft>
                <a:spcPct val="50000"/>
              </a:spcAft>
              <a:buClr>
                <a:schemeClr val="tx2"/>
              </a:buClr>
              <a:buSzPct val="70000"/>
              <a:buNone/>
              <a:defRPr/>
            </a:pPr>
            <a:r>
              <a:rPr lang="en-US" sz="1600" dirty="0" smtClean="0"/>
              <a:t>- Most of the time is spent in the encoding of the depth</a:t>
            </a:r>
            <a:endParaRPr lang="en-US" sz="1600" dirty="0"/>
          </a:p>
        </p:txBody>
      </p:sp>
      <p:sp>
        <p:nvSpPr>
          <p:cNvPr id="23" name="Rectangle 22"/>
          <p:cNvSpPr/>
          <p:nvPr/>
        </p:nvSpPr>
        <p:spPr>
          <a:xfrm>
            <a:off x="541763" y="1266698"/>
            <a:ext cx="6546151" cy="313932"/>
          </a:xfrm>
          <a:prstGeom prst="rect">
            <a:avLst/>
          </a:prstGeom>
        </p:spPr>
        <p:txBody>
          <a:bodyPr wrap="none">
            <a:spAutoFit/>
          </a:bodyPr>
          <a:lstStyle/>
          <a:p>
            <a:pPr marL="0" lvl="1" eaLnBrk="1" hangingPunct="1">
              <a:lnSpc>
                <a:spcPct val="90000"/>
              </a:lnSpc>
              <a:spcAft>
                <a:spcPct val="50000"/>
              </a:spcAft>
              <a:buClr>
                <a:schemeClr val="tx2"/>
              </a:buClr>
              <a:buSzPct val="70000"/>
              <a:defRPr/>
            </a:pPr>
            <a:r>
              <a:rPr lang="en-US" sz="1600" dirty="0" smtClean="0"/>
              <a:t>- Savings relatively to the respective partitioning of Texture and Depth: </a:t>
            </a:r>
            <a:endParaRPr lang="en-US" sz="1600" dirty="0"/>
          </a:p>
        </p:txBody>
      </p:sp>
      <p:sp>
        <p:nvSpPr>
          <p:cNvPr id="24" name="Rectangle 23"/>
          <p:cNvSpPr/>
          <p:nvPr/>
        </p:nvSpPr>
        <p:spPr>
          <a:xfrm>
            <a:off x="610343" y="4501388"/>
            <a:ext cx="5137945" cy="313932"/>
          </a:xfrm>
          <a:prstGeom prst="rect">
            <a:avLst/>
          </a:prstGeom>
        </p:spPr>
        <p:txBody>
          <a:bodyPr wrap="none">
            <a:spAutoFit/>
          </a:bodyPr>
          <a:lstStyle/>
          <a:p>
            <a:pPr marL="0" lvl="1" indent="0" eaLnBrk="1" hangingPunct="1">
              <a:lnSpc>
                <a:spcPct val="90000"/>
              </a:lnSpc>
              <a:spcAft>
                <a:spcPct val="50000"/>
              </a:spcAft>
              <a:buClr>
                <a:schemeClr val="tx2"/>
              </a:buClr>
              <a:buSzPct val="70000"/>
              <a:buNone/>
              <a:defRPr/>
            </a:pPr>
            <a:r>
              <a:rPr lang="en-US" sz="1600" dirty="0" smtClean="0"/>
              <a:t>- Method can smooth wrong depths edges (ex: Kendo)</a:t>
            </a:r>
            <a:endParaRPr lang="en-US" sz="1600" dirty="0"/>
          </a:p>
        </p:txBody>
      </p:sp>
      <p:cxnSp>
        <p:nvCxnSpPr>
          <p:cNvPr id="21" name="Straight Arrow Connector 20"/>
          <p:cNvCxnSpPr/>
          <p:nvPr/>
        </p:nvCxnSpPr>
        <p:spPr>
          <a:xfrm>
            <a:off x="5726580" y="2526030"/>
            <a:ext cx="651360" cy="1143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435818" y="3272790"/>
            <a:ext cx="0" cy="4191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219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62598" y="241300"/>
            <a:ext cx="7096125" cy="984250"/>
          </a:xfrm>
        </p:spPr>
        <p:txBody>
          <a:bodyPr/>
          <a:lstStyle/>
          <a:p>
            <a:pPr eaLnBrk="1" hangingPunct="1"/>
            <a:r>
              <a:rPr lang="fr-FR" b="1" dirty="0" smtClean="0"/>
              <a:t>Conclusion</a:t>
            </a:r>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592455" y="1307927"/>
            <a:ext cx="7696200" cy="3293209"/>
          </a:xfrm>
          <a:prstGeom prst="rect">
            <a:avLst/>
          </a:prstGeom>
        </p:spPr>
        <p:txBody>
          <a:bodyPr wrap="square">
            <a:spAutoFit/>
          </a:bodyPr>
          <a:lstStyle/>
          <a:p>
            <a:pPr marL="342900" indent="-342900" hangingPunct="0">
              <a:buFont typeface="Arial" pitchFamily="34" charset="0"/>
              <a:buChar char="•"/>
            </a:pPr>
            <a:r>
              <a:rPr lang="en-US" sz="1600" dirty="0">
                <a:latin typeface="Arial" pitchFamily="34" charset="0"/>
                <a:cs typeface="Arial" pitchFamily="34" charset="0"/>
              </a:rPr>
              <a:t>A modification of the depth </a:t>
            </a:r>
            <a:r>
              <a:rPr lang="en-US" sz="1600" dirty="0" err="1">
                <a:latin typeface="Arial" pitchFamily="34" charset="0"/>
                <a:cs typeface="Arial" pitchFamily="34" charset="0"/>
              </a:rPr>
              <a:t>quadtree</a:t>
            </a:r>
            <a:r>
              <a:rPr lang="en-US" sz="1600" dirty="0">
                <a:latin typeface="Arial" pitchFamily="34" charset="0"/>
                <a:cs typeface="Arial" pitchFamily="34" charset="0"/>
              </a:rPr>
              <a:t> decoding process is proposed. </a:t>
            </a:r>
            <a:endParaRPr lang="en-US" sz="1600" dirty="0" smtClean="0">
              <a:latin typeface="Arial" pitchFamily="34" charset="0"/>
              <a:cs typeface="Arial" pitchFamily="34" charset="0"/>
            </a:endParaRPr>
          </a:p>
          <a:p>
            <a:pPr marL="342900" indent="-342900" hangingPunct="0">
              <a:buFont typeface="Arial" pitchFamily="34" charset="0"/>
              <a:buChar char="•"/>
            </a:pPr>
            <a:endParaRPr lang="en-US" sz="1600"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For </a:t>
            </a:r>
            <a:r>
              <a:rPr lang="en-US" sz="1600" dirty="0">
                <a:latin typeface="Arial" pitchFamily="34" charset="0"/>
                <a:cs typeface="Arial" pitchFamily="34" charset="0"/>
              </a:rPr>
              <a:t>a given CTU, the </a:t>
            </a:r>
            <a:r>
              <a:rPr lang="en-US" sz="1600" dirty="0" err="1">
                <a:latin typeface="Arial" pitchFamily="34" charset="0"/>
                <a:cs typeface="Arial" pitchFamily="34" charset="0"/>
              </a:rPr>
              <a:t>quadtree</a:t>
            </a:r>
            <a:r>
              <a:rPr lang="en-US" sz="1600" dirty="0">
                <a:latin typeface="Arial" pitchFamily="34" charset="0"/>
                <a:cs typeface="Arial" pitchFamily="34" charset="0"/>
              </a:rPr>
              <a:t> of the depth is linked to the collocated </a:t>
            </a:r>
            <a:r>
              <a:rPr lang="en-US" sz="1600" dirty="0" smtClean="0">
                <a:latin typeface="Arial" pitchFamily="34" charset="0"/>
                <a:cs typeface="Arial" pitchFamily="34" charset="0"/>
              </a:rPr>
              <a:t>CTU </a:t>
            </a:r>
            <a:r>
              <a:rPr lang="en-US" sz="1600" dirty="0" err="1">
                <a:latin typeface="Arial" pitchFamily="34" charset="0"/>
                <a:cs typeface="Arial" pitchFamily="34" charset="0"/>
              </a:rPr>
              <a:t>quadtree</a:t>
            </a:r>
            <a:r>
              <a:rPr lang="en-US" sz="1600" dirty="0">
                <a:latin typeface="Arial" pitchFamily="34" charset="0"/>
                <a:cs typeface="Arial" pitchFamily="34" charset="0"/>
              </a:rPr>
              <a:t> in the texture, so that a given CU of the depth cannot be split more than its collocated CU in the texture</a:t>
            </a:r>
            <a:r>
              <a:rPr lang="en-US" sz="1600" dirty="0" smtClean="0">
                <a:latin typeface="Arial" pitchFamily="34" charset="0"/>
                <a:cs typeface="Arial" pitchFamily="34" charset="0"/>
              </a:rPr>
              <a:t>.</a:t>
            </a:r>
          </a:p>
          <a:p>
            <a:pPr marL="342900" indent="-342900" hangingPunct="0">
              <a:buFont typeface="Arial" pitchFamily="34" charset="0"/>
              <a:buChar char="•"/>
            </a:pPr>
            <a:endParaRPr lang="en-US" sz="1600"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The </a:t>
            </a:r>
            <a:r>
              <a:rPr lang="en-US" sz="1600" dirty="0" err="1">
                <a:latin typeface="Arial" pitchFamily="34" charset="0"/>
                <a:cs typeface="Arial" pitchFamily="34" charset="0"/>
              </a:rPr>
              <a:t>quadtree</a:t>
            </a:r>
            <a:r>
              <a:rPr lang="en-US" sz="1600" dirty="0">
                <a:latin typeface="Arial" pitchFamily="34" charset="0"/>
                <a:cs typeface="Arial" pitchFamily="34" charset="0"/>
              </a:rPr>
              <a:t> of the depth is predictively encoded. </a:t>
            </a:r>
            <a:endParaRPr lang="en-US" sz="1600" dirty="0" smtClean="0">
              <a:latin typeface="Arial" pitchFamily="34" charset="0"/>
              <a:cs typeface="Arial" pitchFamily="34" charset="0"/>
            </a:endParaRPr>
          </a:p>
          <a:p>
            <a:pPr marL="342900" indent="-342900" hangingPunct="0">
              <a:buFont typeface="Arial" pitchFamily="34" charset="0"/>
              <a:buChar char="•"/>
            </a:pPr>
            <a:endParaRPr lang="en-US" sz="1600"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60% encoder runtime </a:t>
            </a:r>
            <a:r>
              <a:rPr lang="en-US" sz="1600" dirty="0">
                <a:latin typeface="Arial" pitchFamily="34" charset="0"/>
                <a:cs typeface="Arial" pitchFamily="34" charset="0"/>
              </a:rPr>
              <a:t>is achieved compared to the </a:t>
            </a:r>
            <a:r>
              <a:rPr lang="en-US" sz="1600" dirty="0" smtClean="0">
                <a:latin typeface="Arial" pitchFamily="34" charset="0"/>
                <a:cs typeface="Arial" pitchFamily="34" charset="0"/>
              </a:rPr>
              <a:t>reference with BDR </a:t>
            </a:r>
            <a:r>
              <a:rPr lang="en-US" sz="1600" dirty="0">
                <a:latin typeface="Arial" pitchFamily="34" charset="0"/>
                <a:cs typeface="Arial" pitchFamily="34" charset="0"/>
              </a:rPr>
              <a:t>gains </a:t>
            </a:r>
            <a:r>
              <a:rPr lang="en-US" sz="1600">
                <a:latin typeface="Arial" pitchFamily="34" charset="0"/>
                <a:cs typeface="Arial" pitchFamily="34" charset="0"/>
              </a:rPr>
              <a:t>of </a:t>
            </a:r>
            <a:r>
              <a:rPr lang="en-US" sz="1600" smtClean="0">
                <a:latin typeface="Arial" pitchFamily="34" charset="0"/>
                <a:cs typeface="Arial" pitchFamily="34" charset="0"/>
              </a:rPr>
              <a:t>	0.5</a:t>
            </a:r>
            <a:r>
              <a:rPr lang="en-US" sz="1600" dirty="0" smtClean="0">
                <a:latin typeface="Arial" pitchFamily="34" charset="0"/>
                <a:cs typeface="Arial" pitchFamily="34" charset="0"/>
              </a:rPr>
              <a:t>% </a:t>
            </a:r>
            <a:r>
              <a:rPr lang="en-US" sz="1600" dirty="0">
                <a:latin typeface="Arial" pitchFamily="34" charset="0"/>
                <a:cs typeface="Arial" pitchFamily="34" charset="0"/>
              </a:rPr>
              <a:t>for synthetized </a:t>
            </a:r>
            <a:r>
              <a:rPr lang="en-US" sz="1600" dirty="0" smtClean="0">
                <a:latin typeface="Arial" pitchFamily="34" charset="0"/>
                <a:cs typeface="Arial" pitchFamily="34" charset="0"/>
              </a:rPr>
              <a:t>only. </a:t>
            </a:r>
          </a:p>
          <a:p>
            <a:pPr hangingPunct="0"/>
            <a:r>
              <a:rPr lang="en-US" sz="1600" dirty="0">
                <a:latin typeface="Arial" pitchFamily="34" charset="0"/>
                <a:cs typeface="Arial" pitchFamily="34" charset="0"/>
              </a:rPr>
              <a:t> </a:t>
            </a:r>
            <a:r>
              <a:rPr lang="en-US" sz="1600" dirty="0" smtClean="0">
                <a:latin typeface="Arial" pitchFamily="34" charset="0"/>
                <a:cs typeface="Arial" pitchFamily="34" charset="0"/>
              </a:rPr>
              <a:t>               and 1.0% for coded </a:t>
            </a:r>
            <a:r>
              <a:rPr lang="en-US" sz="1600" dirty="0">
                <a:latin typeface="Arial" pitchFamily="34" charset="0"/>
                <a:cs typeface="Arial" pitchFamily="34" charset="0"/>
              </a:rPr>
              <a:t>+ </a:t>
            </a:r>
            <a:r>
              <a:rPr lang="en-US" sz="1600" dirty="0" smtClean="0">
                <a:latin typeface="Arial" pitchFamily="34" charset="0"/>
                <a:cs typeface="Arial" pitchFamily="34" charset="0"/>
              </a:rPr>
              <a:t>synthesized.</a:t>
            </a:r>
          </a:p>
          <a:p>
            <a:pPr marL="342900" indent="-342900" hangingPunct="0">
              <a:buFont typeface="Arial" pitchFamily="34" charset="0"/>
              <a:buChar char="•"/>
            </a:pPr>
            <a:endParaRPr lang="fr-FR" sz="1600" b="1"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Propose </a:t>
            </a:r>
            <a:r>
              <a:rPr lang="en-US" sz="1600" dirty="0">
                <a:latin typeface="Arial" pitchFamily="34" charset="0"/>
                <a:cs typeface="Arial" pitchFamily="34" charset="0"/>
              </a:rPr>
              <a:t>this method for adoption in the HTM and in the </a:t>
            </a:r>
            <a:r>
              <a:rPr lang="en-US" sz="1600" dirty="0" smtClean="0">
                <a:latin typeface="Arial" pitchFamily="34" charset="0"/>
                <a:cs typeface="Arial" pitchFamily="34" charset="0"/>
              </a:rPr>
              <a:t>WD. </a:t>
            </a:r>
            <a:endParaRPr lang="fr-FR" sz="1600" dirty="0">
              <a:latin typeface="Arial" pitchFamily="34" charset="0"/>
              <a:cs typeface="Arial" pitchFamily="34" charset="0"/>
            </a:endParaRPr>
          </a:p>
        </p:txBody>
      </p:sp>
      <p:pic>
        <p:nvPicPr>
          <p:cNvPr id="6"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
        <p:nvSpPr>
          <p:cNvPr id="2" name="Rectangle 1"/>
          <p:cNvSpPr/>
          <p:nvPr/>
        </p:nvSpPr>
        <p:spPr>
          <a:xfrm>
            <a:off x="2005964" y="5554627"/>
            <a:ext cx="5446396" cy="707886"/>
          </a:xfrm>
          <a:prstGeom prst="rect">
            <a:avLst/>
          </a:prstGeom>
        </p:spPr>
        <p:txBody>
          <a:bodyPr wrap="square">
            <a:spAutoFit/>
          </a:bodyPr>
          <a:lstStyle/>
          <a:p>
            <a:pPr algn="ctr" hangingPunct="0"/>
            <a:r>
              <a:rPr lang="en-US" b="1" dirty="0" smtClean="0">
                <a:latin typeface="Arial" pitchFamily="34" charset="0"/>
                <a:cs typeface="Arial" pitchFamily="34" charset="0"/>
              </a:rPr>
              <a:t>Thanks to </a:t>
            </a:r>
            <a:r>
              <a:rPr lang="en-US" b="1" dirty="0" err="1" smtClean="0">
                <a:latin typeface="Arial" pitchFamily="34" charset="0"/>
                <a:cs typeface="Arial" pitchFamily="34" charset="0"/>
              </a:rPr>
              <a:t>MediaTek</a:t>
            </a:r>
            <a:r>
              <a:rPr lang="en-US" b="1" dirty="0" smtClean="0">
                <a:latin typeface="Arial" pitchFamily="34" charset="0"/>
                <a:cs typeface="Arial" pitchFamily="34" charset="0"/>
              </a:rPr>
              <a:t> for the cross-check</a:t>
            </a:r>
          </a:p>
          <a:p>
            <a:pPr algn="ctr" hangingPunct="0"/>
            <a:r>
              <a:rPr lang="en-US" b="1" dirty="0" smtClean="0">
                <a:latin typeface="Arial" pitchFamily="34" charset="0"/>
                <a:cs typeface="Arial" pitchFamily="34" charset="0"/>
              </a:rPr>
              <a:t>(JCT2-A0159)</a:t>
            </a:r>
            <a:endParaRPr lang="fr-FR" b="1" dirty="0">
              <a:latin typeface="Arial" pitchFamily="34" charset="0"/>
              <a:cs typeface="Arial" pitchFamily="34" charset="0"/>
            </a:endParaRPr>
          </a:p>
        </p:txBody>
      </p:sp>
    </p:spTree>
    <p:extLst>
      <p:ext uri="{BB962C8B-B14F-4D97-AF65-F5344CB8AC3E}">
        <p14:creationId xmlns:p14="http://schemas.microsoft.com/office/powerpoint/2010/main" val="198733823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s_interne_VF">
  <a:themeElements>
    <a:clrScheme name="slides_interne_VF 2">
      <a:dk1>
        <a:srgbClr val="000000"/>
      </a:dk1>
      <a:lt1>
        <a:srgbClr val="FFFFFF"/>
      </a:lt1>
      <a:dk2>
        <a:srgbClr val="FF6600"/>
      </a:dk2>
      <a:lt2>
        <a:srgbClr val="DDDDDD"/>
      </a:lt2>
      <a:accent1>
        <a:srgbClr val="000000"/>
      </a:accent1>
      <a:accent2>
        <a:srgbClr val="FFFFFF"/>
      </a:accent2>
      <a:accent3>
        <a:srgbClr val="FFFFFF"/>
      </a:accent3>
      <a:accent4>
        <a:srgbClr val="000000"/>
      </a:accent4>
      <a:accent5>
        <a:srgbClr val="AAAAAA"/>
      </a:accent5>
      <a:accent6>
        <a:srgbClr val="E7E7E7"/>
      </a:accent6>
      <a:hlink>
        <a:srgbClr val="FF6600"/>
      </a:hlink>
      <a:folHlink>
        <a:srgbClr val="FF6600"/>
      </a:folHlink>
    </a:clrScheme>
    <a:fontScheme name="slides_interne_VF">
      <a:majorFont>
        <a:latin typeface="Helvetica 65 Medium"/>
        <a:ea typeface=""/>
        <a:cs typeface=""/>
      </a:majorFont>
      <a:minorFont>
        <a:latin typeface="Helvetica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s_interne_VF 1">
        <a:dk1>
          <a:srgbClr val="333333"/>
        </a:dk1>
        <a:lt1>
          <a:srgbClr val="FFFFFF"/>
        </a:lt1>
        <a:dk2>
          <a:srgbClr val="000000"/>
        </a:dk2>
        <a:lt2>
          <a:srgbClr val="FF6600"/>
        </a:lt2>
        <a:accent1>
          <a:srgbClr val="000000"/>
        </a:accent1>
        <a:accent2>
          <a:srgbClr val="FFFFFF"/>
        </a:accent2>
        <a:accent3>
          <a:srgbClr val="AAAAAA"/>
        </a:accent3>
        <a:accent4>
          <a:srgbClr val="DADADA"/>
        </a:accent4>
        <a:accent5>
          <a:srgbClr val="AAAAAA"/>
        </a:accent5>
        <a:accent6>
          <a:srgbClr val="E7E7E7"/>
        </a:accent6>
        <a:hlink>
          <a:srgbClr val="FF6600"/>
        </a:hlink>
        <a:folHlink>
          <a:srgbClr val="FF6600"/>
        </a:folHlink>
      </a:clrScheme>
      <a:clrMap bg1="dk2" tx1="lt1" bg2="dk1" tx2="lt2" accent1="accent1" accent2="accent2" accent3="accent3" accent4="accent4" accent5="accent5" accent6="accent6" hlink="hlink" folHlink="folHlink"/>
    </a:extraClrScheme>
    <a:extraClrScheme>
      <a:clrScheme name="slides_interne_VF 2">
        <a:dk1>
          <a:srgbClr val="000000"/>
        </a:dk1>
        <a:lt1>
          <a:srgbClr val="FFFFFF"/>
        </a:lt1>
        <a:dk2>
          <a:srgbClr val="FF6600"/>
        </a:dk2>
        <a:lt2>
          <a:srgbClr val="DDDDDD"/>
        </a:lt2>
        <a:accent1>
          <a:srgbClr val="000000"/>
        </a:accent1>
        <a:accent2>
          <a:srgbClr val="FFFFFF"/>
        </a:accent2>
        <a:accent3>
          <a:srgbClr val="FFFFFF"/>
        </a:accent3>
        <a:accent4>
          <a:srgbClr val="000000"/>
        </a:accent4>
        <a:accent5>
          <a:srgbClr val="AAAAAA"/>
        </a:accent5>
        <a:accent6>
          <a:srgbClr val="E7E7E7"/>
        </a:accent6>
        <a:hlink>
          <a:srgbClr val="FF6600"/>
        </a:hlink>
        <a:folHlink>
          <a:srgbClr val="FF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4748</TotalTime>
  <Words>994</Words>
  <Application>Microsoft Office PowerPoint</Application>
  <PresentationFormat>On-screen Show (4:3)</PresentationFormat>
  <Paragraphs>438</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slides_interne_VF</vt:lpstr>
      <vt:lpstr>Depth Quadtree Prediction for HTM</vt:lpstr>
      <vt:lpstr>Introduction</vt:lpstr>
      <vt:lpstr>Proposed Method</vt:lpstr>
      <vt:lpstr>Depth QT Limitation</vt:lpstr>
      <vt:lpstr>Predictive Depth QT Encoding</vt:lpstr>
      <vt:lpstr>Predictive Depth QT Decoding</vt:lpstr>
      <vt:lpstr>Experimental Results</vt:lpstr>
      <vt:lpstr>Analysis: Where do the gains come from?</vt:lpstr>
      <vt:lpstr>Conclusion</vt:lpstr>
    </vt:vector>
  </TitlesOfParts>
  <Company>France Télécom Division R&amp;D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de coordination Normalisation VIDEO</dc:title>
  <dc:creator>TENIOU Gilles</dc:creator>
  <cp:lastModifiedBy>juuj7350</cp:lastModifiedBy>
  <cp:revision>139</cp:revision>
  <cp:lastPrinted>2006-12-08T11:02:13Z</cp:lastPrinted>
  <dcterms:created xsi:type="dcterms:W3CDTF">2009-10-15T13:26:07Z</dcterms:created>
  <dcterms:modified xsi:type="dcterms:W3CDTF">2012-07-15T07:35:55Z</dcterms:modified>
</cp:coreProperties>
</file>