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80" r:id="rId4"/>
    <p:sldId id="283" r:id="rId5"/>
    <p:sldId id="288" r:id="rId6"/>
    <p:sldId id="286" r:id="rId7"/>
    <p:sldId id="281" r:id="rId8"/>
    <p:sldId id="289" r:id="rId9"/>
    <p:sldId id="282" r:id="rId10"/>
    <p:sldId id="272" r:id="rId11"/>
    <p:sldId id="267" r:id="rId12"/>
    <p:sldId id="257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8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161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EE1EB9A5-72D3-492D-AA10-D1087C9E0B14}" type="datetimeFigureOut">
              <a:rPr lang="ja-JP" altLang="en-US"/>
              <a:pPr>
                <a:defRPr/>
              </a:pPr>
              <a:t>2012/7/14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66BB3AE-E426-4894-B3F6-CD806F9CB4E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E9CF7-77A9-47D5-A6DC-6C10354370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5E709-38DC-4D61-9DC7-BA4C5B1024A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D94E7-89AB-4243-8BC2-8F8DDC53501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0BC27-F50D-44FF-BFB9-4907B701B90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F3BC1-5F65-4B3B-A2CF-E8C0674F4F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CD813-F4C2-4BB3-A2C2-940856D05B2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403D5-62FA-4D0D-A510-BC53F344BFD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24523-B7DA-4D3D-8187-E2750DB9650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35718-6A68-41C5-A585-5A3D1768C0E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E9231-7E90-4C3D-ACFC-39D0A0B8416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D1547-9A3D-465E-816F-55555534597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2D7D4724-C1F2-4604-88C8-7FFA7D1D37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58432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“3D-CE5.h related: Simplification of AMVP”</a:t>
            </a:r>
            <a:endParaRPr lang="ja-JP" altLang="ja-JP" sz="3200" smtClean="0">
              <a:solidFill>
                <a:schemeClr val="bg1"/>
              </a:solidFill>
            </a:endParaRPr>
          </a:p>
        </p:txBody>
      </p:sp>
      <p:pic>
        <p:nvPicPr>
          <p:cNvPr id="2051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テキスト ボックス 7"/>
          <p:cNvSpPr txBox="1">
            <a:spLocks noChangeArrowheads="1"/>
          </p:cNvSpPr>
          <p:nvPr/>
        </p:nvSpPr>
        <p:spPr bwMode="auto">
          <a:xfrm>
            <a:off x="971500" y="5445125"/>
            <a:ext cx="7921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err="1" smtClean="0"/>
              <a:t>Yoshiya</a:t>
            </a:r>
            <a:r>
              <a:rPr lang="en-US" altLang="ja-JP" sz="2400" dirty="0" smtClean="0"/>
              <a:t> Yamamoto, Tadashi Uchiumi, Tomohiro </a:t>
            </a:r>
            <a:r>
              <a:rPr lang="en-US" altLang="ja-JP" sz="2400" dirty="0" err="1" smtClean="0"/>
              <a:t>Ikai</a:t>
            </a:r>
            <a:endParaRPr lang="en-US" altLang="ja-JP" sz="2400" dirty="0" smtClean="0"/>
          </a:p>
          <a:p>
            <a:pPr algn="ctr"/>
            <a:r>
              <a:rPr lang="en-US" altLang="ja-JP" sz="2400" dirty="0" smtClean="0"/>
              <a:t>Sharp </a:t>
            </a:r>
            <a:r>
              <a:rPr lang="en-US" altLang="ja-JP" sz="2400" dirty="0"/>
              <a:t>Corporation</a:t>
            </a:r>
            <a:endParaRPr lang="ja-JP" altLang="en-US" sz="2400" dirty="0"/>
          </a:p>
        </p:txBody>
      </p:sp>
      <p:sp>
        <p:nvSpPr>
          <p:cNvPr id="2053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290888"/>
            <a:ext cx="6400800" cy="1776412"/>
          </a:xfrm>
        </p:spPr>
        <p:txBody>
          <a:bodyPr/>
          <a:lstStyle/>
          <a:p>
            <a:r>
              <a:rPr lang="en-CA" altLang="ja-JP" sz="2400" dirty="0" smtClean="0"/>
              <a:t>Document: </a:t>
            </a:r>
            <a:r>
              <a:rPr lang="en-CA" altLang="ja-JP" sz="2400" u="sng" dirty="0" smtClean="0"/>
              <a:t>JCT2-A001</a:t>
            </a:r>
            <a:r>
              <a:rPr lang="en-US" altLang="ja-JP" sz="2400" u="sng" dirty="0" smtClean="0"/>
              <a:t>4</a:t>
            </a:r>
            <a:r>
              <a:rPr lang="en-CA" altLang="ja-JP" sz="2400" dirty="0" smtClean="0"/>
              <a:t/>
            </a:r>
            <a:br>
              <a:rPr lang="en-CA" altLang="ja-JP" sz="2400" dirty="0" smtClean="0"/>
            </a:br>
            <a:r>
              <a:rPr lang="en-CA" altLang="ja-JP" sz="2400" dirty="0" smtClean="0"/>
              <a:t>(MPEG doc. M2584</a:t>
            </a:r>
            <a:r>
              <a:rPr lang="en-US" altLang="ja-JP" sz="2400" dirty="0" smtClean="0"/>
              <a:t>3</a:t>
            </a:r>
            <a:r>
              <a:rPr lang="en-CA" altLang="ja-JP" sz="2400" dirty="0" smtClean="0"/>
              <a:t>)</a:t>
            </a:r>
          </a:p>
          <a:p>
            <a:endParaRPr lang="en-CA" altLang="ja-JP" sz="2400" dirty="0" smtClean="0"/>
          </a:p>
          <a:p>
            <a:r>
              <a:rPr lang="en-CA" altLang="ja-JP" sz="2400" dirty="0" smtClean="0"/>
              <a:t> July</a:t>
            </a:r>
            <a:r>
              <a:rPr lang="en-US" altLang="ja-JP" sz="2400" dirty="0" smtClean="0"/>
              <a:t> 2012, Stockholm, Sweden</a:t>
            </a:r>
          </a:p>
          <a:p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Simulation Results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7172" name="テキスト ボックス 5"/>
          <p:cNvSpPr txBox="1">
            <a:spLocks noChangeArrowheads="1"/>
          </p:cNvSpPr>
          <p:nvPr/>
        </p:nvSpPr>
        <p:spPr bwMode="auto">
          <a:xfrm>
            <a:off x="1385888" y="2330093"/>
            <a:ext cx="6642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/>
              <a:t>Rate-distortion results on 3-view coding with depth</a:t>
            </a:r>
          </a:p>
        </p:txBody>
      </p:sp>
      <p:sp>
        <p:nvSpPr>
          <p:cNvPr id="7173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218C1E22-CF95-4A62-BEE4-94841950C27F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sp>
        <p:nvSpPr>
          <p:cNvPr id="717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u="sng" dirty="0" smtClean="0"/>
              <a:t>No </a:t>
            </a:r>
            <a:r>
              <a:rPr lang="en-US" altLang="ja-JP" sz="2400" u="sng" smtClean="0"/>
              <a:t>coding </a:t>
            </a:r>
            <a:r>
              <a:rPr lang="en-US" altLang="ja-JP" sz="2400" u="sng" smtClean="0"/>
              <a:t>loss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Run times are almost the same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endParaRPr lang="en-US" altLang="ja-JP" sz="2400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474788" y="2668231"/>
          <a:ext cx="6480899" cy="2736379"/>
        </p:xfrm>
        <a:graphic>
          <a:graphicData uri="http://schemas.openxmlformats.org/drawingml/2006/table">
            <a:tbl>
              <a:tblPr/>
              <a:tblGrid>
                <a:gridCol w="1019336"/>
                <a:gridCol w="599133"/>
                <a:gridCol w="599133"/>
                <a:gridCol w="599133"/>
                <a:gridCol w="771182"/>
                <a:gridCol w="849655"/>
                <a:gridCol w="1017447"/>
                <a:gridCol w="1025880"/>
              </a:tblGrid>
              <a:tr h="34145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video 0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video 1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video 2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video 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latin typeface="Arial"/>
                          <a:ea typeface="ＭＳ Ｐゴシック"/>
                          <a:cs typeface="Times New Roman"/>
                        </a:rPr>
                        <a:t>synthesized </a:t>
                      </a: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Encoding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latin typeface="Arial"/>
                          <a:ea typeface="ＭＳ Ｐゴシック"/>
                          <a:cs typeface="Times New Roman"/>
                        </a:rPr>
                        <a:t>Decoding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Balloons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99.9%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100.2%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100.4%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99.6%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100.9%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100.5%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GhostTownFly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0.2%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99.9%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100.3%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-0.2%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-0.5%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99.4%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100.8%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99.5%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97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99.5%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99.4%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100.4%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97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100.0%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99.7%</a:t>
                      </a:r>
                      <a:endParaRPr kumimoji="1" lang="ja-JP" sz="1000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100.2%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1" lang="en-US" sz="10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99.9%</a:t>
                      </a:r>
                      <a:endParaRPr kumimoji="1" lang="ja-JP" sz="1000" b="1" kern="100" dirty="0">
                        <a:solidFill>
                          <a:srgbClr val="000000"/>
                        </a:solidFill>
                        <a:latin typeface="Arial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478739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>
                <a:solidFill>
                  <a:srgbClr val="002060"/>
                </a:solidFill>
              </a:rPr>
              <a:t>Decouple of inter-view candidate derivation and normal AMVP candidate derivation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000" dirty="0" smtClean="0"/>
              <a:t>Remove the pruning process with inter-view candidate and use the same pruning process as the base-view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000" dirty="0" smtClean="0"/>
              <a:t>Use zero-candidate in case inter-view candidate is not available</a:t>
            </a: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Experiment results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No coding loss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 smtClean="0"/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</a:pPr>
            <a:r>
              <a:rPr lang="en-US" altLang="ja-JP" sz="2400" dirty="0" smtClean="0"/>
              <a:t>The proposed method should be considered to be adopted in the new HTM for further evaluation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/>
          </a:p>
        </p:txBody>
      </p:sp>
      <p:sp>
        <p:nvSpPr>
          <p:cNvPr id="819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D5EF19-6E8D-423A-AB13-5290EC10C57C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819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Conclusions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3699217" y="4011753"/>
            <a:ext cx="719138" cy="57626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23889" y="6020975"/>
            <a:ext cx="6696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Cross-checked by</a:t>
            </a:r>
            <a:r>
              <a:rPr kumimoji="1" lang="en-US" altLang="ja-JP" dirty="0" smtClean="0"/>
              <a:t> Sony in </a:t>
            </a:r>
            <a:r>
              <a:rPr lang="en-US" altLang="ja-JP" dirty="0" smtClean="0"/>
              <a:t>JCT2-A0143. Thank you very much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171825"/>
            <a:ext cx="297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11"/>
          <p:cNvSpPr txBox="1">
            <a:spLocks noChangeArrowheads="1"/>
          </p:cNvSpPr>
          <p:nvPr/>
        </p:nvSpPr>
        <p:spPr bwMode="auto">
          <a:xfrm>
            <a:off x="468313" y="796925"/>
            <a:ext cx="8218487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Simplify </a:t>
            </a:r>
            <a:r>
              <a:rPr lang="en-US" altLang="ja-JP" sz="2400" dirty="0"/>
              <a:t>the </a:t>
            </a:r>
            <a:r>
              <a:rPr lang="en-US" altLang="ja-JP" sz="2400" dirty="0" smtClean="0"/>
              <a:t>inter-view motion candidate derivation process </a:t>
            </a:r>
            <a:r>
              <a:rPr lang="en-US" altLang="ja-JP" sz="2400" dirty="0"/>
              <a:t>for </a:t>
            </a:r>
            <a:r>
              <a:rPr lang="en-US" altLang="ja-JP" sz="2400" dirty="0" smtClean="0"/>
              <a:t>AMVP</a:t>
            </a:r>
            <a:endParaRPr lang="en-US" altLang="ja-JP" sz="2400" dirty="0"/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>
                <a:solidFill>
                  <a:srgbClr val="002060"/>
                </a:solidFill>
              </a:rPr>
              <a:t>D</a:t>
            </a:r>
            <a:r>
              <a:rPr lang="en-US" altLang="ja-JP" sz="2000" dirty="0" smtClean="0">
                <a:solidFill>
                  <a:srgbClr val="002060"/>
                </a:solidFill>
              </a:rPr>
              <a:t>ecouple </a:t>
            </a:r>
            <a:r>
              <a:rPr lang="en-US" altLang="ja-JP" sz="2000" dirty="0">
                <a:solidFill>
                  <a:srgbClr val="002060"/>
                </a:solidFill>
              </a:rPr>
              <a:t>of inter-view candidate derivation and common AMVP candidate </a:t>
            </a:r>
            <a:r>
              <a:rPr lang="en-US" altLang="ja-JP" sz="2000" dirty="0" smtClean="0">
                <a:solidFill>
                  <a:srgbClr val="002060"/>
                </a:solidFill>
              </a:rPr>
              <a:t>derivation</a:t>
            </a:r>
            <a:endParaRPr lang="en-US" altLang="ja-JP" sz="2000" dirty="0">
              <a:solidFill>
                <a:srgbClr val="002060"/>
              </a:solidFill>
            </a:endParaRP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rgbClr val="002060"/>
                </a:solidFill>
              </a:rPr>
              <a:t>No </a:t>
            </a:r>
            <a:r>
              <a:rPr lang="en-US" altLang="ja-JP" sz="2000" dirty="0">
                <a:solidFill>
                  <a:srgbClr val="002060"/>
                </a:solidFill>
              </a:rPr>
              <a:t>coding </a:t>
            </a:r>
            <a:r>
              <a:rPr lang="en-US" altLang="ja-JP" sz="2000" dirty="0" smtClean="0">
                <a:solidFill>
                  <a:srgbClr val="002060"/>
                </a:solidFill>
              </a:rPr>
              <a:t>loss (anchor is HTM3.1)</a:t>
            </a:r>
            <a:endParaRPr lang="en-US" altLang="ja-JP" sz="2000" dirty="0">
              <a:solidFill>
                <a:srgbClr val="002060"/>
              </a:solidFill>
            </a:endParaRP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000" dirty="0">
              <a:solidFill>
                <a:srgbClr val="002060"/>
              </a:solidFill>
            </a:endParaRPr>
          </a:p>
        </p:txBody>
      </p:sp>
      <p:sp>
        <p:nvSpPr>
          <p:cNvPr id="307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1BC423C3-29F1-4AAA-90BB-E6F4ABBFEA52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3077" name="タイトル 9"/>
          <p:cNvSpPr>
            <a:spLocks noGrp="1"/>
          </p:cNvSpPr>
          <p:nvPr>
            <p:ph type="ctrTitle"/>
          </p:nvPr>
        </p:nvSpPr>
        <p:spPr>
          <a:xfrm>
            <a:off x="0" y="-2748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Summary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図形 83"/>
          <p:cNvCxnSpPr>
            <a:stCxn id="61" idx="3"/>
            <a:endCxn id="27" idx="0"/>
          </p:cNvCxnSpPr>
          <p:nvPr/>
        </p:nvCxnSpPr>
        <p:spPr>
          <a:xfrm flipV="1">
            <a:off x="4318122" y="2526905"/>
            <a:ext cx="1257300" cy="1728788"/>
          </a:xfrm>
          <a:prstGeom prst="bentConnector4">
            <a:avLst>
              <a:gd name="adj1" fmla="val 11382"/>
              <a:gd name="adj2" fmla="val 11322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Problem 1 in HTM3.1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27372" y="2526905"/>
            <a:ext cx="1944687" cy="360363"/>
          </a:xfrm>
          <a:prstGeom prst="rect">
            <a:avLst/>
          </a:prstGeom>
          <a:solidFill>
            <a:srgbClr val="00B0F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797172" y="2095105"/>
            <a:ext cx="5329237" cy="2736850"/>
          </a:xfrm>
          <a:prstGeom prst="rect">
            <a:avLst/>
          </a:prstGeom>
          <a:noFill/>
          <a:ln w="25400" cmpd="sng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</p:txBody>
      </p:sp>
      <p:cxnSp>
        <p:nvCxnSpPr>
          <p:cNvPr id="11" name="直線矢印コネクタ 10"/>
          <p:cNvCxnSpPr>
            <a:endCxn id="8" idx="0"/>
          </p:cNvCxnSpPr>
          <p:nvPr/>
        </p:nvCxnSpPr>
        <p:spPr>
          <a:xfrm>
            <a:off x="3093366" y="1967396"/>
            <a:ext cx="6350" cy="559509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カギ線コネクタ 11"/>
          <p:cNvCxnSpPr>
            <a:stCxn id="8" idx="3"/>
            <a:endCxn id="27" idx="1"/>
          </p:cNvCxnSpPr>
          <p:nvPr/>
        </p:nvCxnSpPr>
        <p:spPr>
          <a:xfrm>
            <a:off x="4072059" y="2706293"/>
            <a:ext cx="531813" cy="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4603872" y="2526905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left candidate  </a:t>
            </a:r>
            <a:endParaRPr lang="ja-JP" altLang="en-US" sz="1200" dirty="0"/>
          </a:p>
        </p:txBody>
      </p:sp>
      <p:sp>
        <p:nvSpPr>
          <p:cNvPr id="28" name="正方形/長方形 27"/>
          <p:cNvSpPr/>
          <p:nvPr/>
        </p:nvSpPr>
        <p:spPr>
          <a:xfrm>
            <a:off x="4603872" y="3174605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top candidate </a:t>
            </a:r>
            <a:endParaRPr lang="ja-JP" altLang="en-US" sz="1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4603872" y="3750868"/>
            <a:ext cx="1944687" cy="360362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Temporal candidate</a:t>
            </a:r>
            <a:endParaRPr lang="ja-JP" altLang="en-US" sz="1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4603872" y="4327130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Zero candidate</a:t>
            </a:r>
          </a:p>
        </p:txBody>
      </p:sp>
      <p:cxnSp>
        <p:nvCxnSpPr>
          <p:cNvPr id="31" name="直線矢印コネクタ 30"/>
          <p:cNvCxnSpPr>
            <a:stCxn id="27" idx="2"/>
            <a:endCxn id="28" idx="0"/>
          </p:cNvCxnSpPr>
          <p:nvPr/>
        </p:nvCxnSpPr>
        <p:spPr>
          <a:xfrm>
            <a:off x="5575422" y="2887268"/>
            <a:ext cx="0" cy="28733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28" idx="2"/>
            <a:endCxn id="29" idx="0"/>
          </p:cNvCxnSpPr>
          <p:nvPr/>
        </p:nvCxnSpPr>
        <p:spPr>
          <a:xfrm rot="5400000">
            <a:off x="5468266" y="3643711"/>
            <a:ext cx="215900" cy="15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29" idx="2"/>
            <a:endCxn id="30" idx="0"/>
          </p:cNvCxnSpPr>
          <p:nvPr/>
        </p:nvCxnSpPr>
        <p:spPr>
          <a:xfrm rot="5400000">
            <a:off x="5468266" y="4219974"/>
            <a:ext cx="215900" cy="158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5326184" y="2095105"/>
            <a:ext cx="2303463" cy="3603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smtClean="0"/>
              <a:t>Non base-view</a:t>
            </a:r>
            <a:endParaRPr lang="en-US" altLang="ja-JP" sz="1200" dirty="0"/>
          </a:p>
          <a:p>
            <a:pPr algn="ctr">
              <a:defRPr/>
            </a:pPr>
            <a:r>
              <a:rPr lang="en-US" altLang="ja-JP" sz="1200" dirty="0"/>
              <a:t>derivation process</a:t>
            </a:r>
          </a:p>
        </p:txBody>
      </p:sp>
      <p:cxnSp>
        <p:nvCxnSpPr>
          <p:cNvPr id="44" name="図形 43"/>
          <p:cNvCxnSpPr>
            <a:stCxn id="60" idx="3"/>
            <a:endCxn id="27" idx="0"/>
          </p:cNvCxnSpPr>
          <p:nvPr/>
        </p:nvCxnSpPr>
        <p:spPr>
          <a:xfrm flipV="1">
            <a:off x="4318122" y="2526905"/>
            <a:ext cx="1257300" cy="971550"/>
          </a:xfrm>
          <a:prstGeom prst="bentConnector4">
            <a:avLst>
              <a:gd name="adj1" fmla="val 11384"/>
              <a:gd name="adj2" fmla="val 123516"/>
            </a:avLst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カギ線コネクタ 45"/>
          <p:cNvCxnSpPr>
            <a:stCxn id="8" idx="3"/>
            <a:endCxn id="28" idx="1"/>
          </p:cNvCxnSpPr>
          <p:nvPr/>
        </p:nvCxnSpPr>
        <p:spPr>
          <a:xfrm>
            <a:off x="4072059" y="2706293"/>
            <a:ext cx="531813" cy="649287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フローチャート : 判断 59"/>
          <p:cNvSpPr/>
          <p:nvPr/>
        </p:nvSpPr>
        <p:spPr>
          <a:xfrm>
            <a:off x="1868609" y="3247630"/>
            <a:ext cx="2449513" cy="503238"/>
          </a:xfrm>
          <a:prstGeom prst="flowChartDecision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err="1"/>
              <a:t>mvp_lX_idx</a:t>
            </a:r>
            <a:r>
              <a:rPr lang="en-US" altLang="ja-JP" sz="1200" dirty="0"/>
              <a:t> = 0?</a:t>
            </a:r>
          </a:p>
        </p:txBody>
      </p:sp>
      <p:sp>
        <p:nvSpPr>
          <p:cNvPr id="61" name="フローチャート : 判断 60"/>
          <p:cNvSpPr/>
          <p:nvPr/>
        </p:nvSpPr>
        <p:spPr>
          <a:xfrm>
            <a:off x="1868609" y="3966768"/>
            <a:ext cx="2449513" cy="576262"/>
          </a:xfrm>
          <a:prstGeom prst="flowChartDecision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 is availab</a:t>
            </a:r>
            <a:r>
              <a:rPr lang="en-US" altLang="ja-JP" sz="1200" b="1" dirty="0"/>
              <a:t>le</a:t>
            </a:r>
            <a:r>
              <a:rPr lang="en-US" altLang="ja-JP" sz="1200" dirty="0"/>
              <a:t>?</a:t>
            </a:r>
          </a:p>
        </p:txBody>
      </p:sp>
      <p:cxnSp>
        <p:nvCxnSpPr>
          <p:cNvPr id="63" name="直線矢印コネクタ 62"/>
          <p:cNvCxnSpPr>
            <a:stCxn id="8" idx="2"/>
            <a:endCxn id="60" idx="0"/>
          </p:cNvCxnSpPr>
          <p:nvPr/>
        </p:nvCxnSpPr>
        <p:spPr>
          <a:xfrm rot="5400000">
            <a:off x="2920328" y="3067449"/>
            <a:ext cx="360362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>
            <a:stCxn id="60" idx="2"/>
            <a:endCxn id="61" idx="0"/>
          </p:cNvCxnSpPr>
          <p:nvPr/>
        </p:nvCxnSpPr>
        <p:spPr>
          <a:xfrm rot="16200000" flipH="1">
            <a:off x="2985416" y="3858024"/>
            <a:ext cx="2159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>
            <a:stCxn id="61" idx="2"/>
          </p:cNvCxnSpPr>
          <p:nvPr/>
        </p:nvCxnSpPr>
        <p:spPr>
          <a:xfrm rot="5400000">
            <a:off x="2806027" y="4831162"/>
            <a:ext cx="5762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カギ線コネクタ 80"/>
          <p:cNvCxnSpPr>
            <a:stCxn id="30" idx="2"/>
          </p:cNvCxnSpPr>
          <p:nvPr/>
        </p:nvCxnSpPr>
        <p:spPr>
          <a:xfrm rot="5400000">
            <a:off x="4118891" y="3662761"/>
            <a:ext cx="431800" cy="2481263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7" name="テキスト ボックス 87"/>
          <p:cNvSpPr txBox="1">
            <a:spLocks noChangeArrowheads="1"/>
          </p:cNvSpPr>
          <p:nvPr/>
        </p:nvSpPr>
        <p:spPr bwMode="auto">
          <a:xfrm>
            <a:off x="7905017" y="4257871"/>
            <a:ext cx="101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:pruning</a:t>
            </a:r>
            <a:endParaRPr lang="ja-JP" altLang="en-US"/>
          </a:p>
        </p:txBody>
      </p:sp>
      <p:cxnSp>
        <p:nvCxnSpPr>
          <p:cNvPr id="93" name="カギ線コネクタ 92"/>
          <p:cNvCxnSpPr/>
          <p:nvPr/>
        </p:nvCxnSpPr>
        <p:spPr>
          <a:xfrm>
            <a:off x="7473217" y="4475478"/>
            <a:ext cx="503238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正方形/長方形 95"/>
          <p:cNvSpPr/>
          <p:nvPr/>
        </p:nvSpPr>
        <p:spPr>
          <a:xfrm>
            <a:off x="7400192" y="4257116"/>
            <a:ext cx="1512888" cy="5048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41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675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Inter-view </a:t>
            </a:r>
            <a:r>
              <a:rPr lang="en-US" altLang="ja-JP" sz="2400" dirty="0"/>
              <a:t>candidate derivation </a:t>
            </a:r>
            <a:r>
              <a:rPr lang="en-US" altLang="ja-JP" sz="2400" dirty="0" smtClean="0"/>
              <a:t>is always needed (</a:t>
            </a:r>
            <a:r>
              <a:rPr lang="en-US" altLang="ja-JP" sz="2400" dirty="0" smtClean="0">
                <a:solidFill>
                  <a:srgbClr val="00B0F0"/>
                </a:solidFill>
              </a:rPr>
              <a:t>light blue line</a:t>
            </a:r>
            <a:r>
              <a:rPr lang="en-US" altLang="ja-JP" sz="2400" dirty="0" smtClean="0"/>
              <a:t>)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32004" y="5779808"/>
            <a:ext cx="7889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pruning check with inter-view candidate is a problem</a:t>
            </a:r>
            <a:endParaRPr kumimoji="1" lang="ja-JP" altLang="en-US" sz="24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151161" y="3711541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151161" y="4471175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43" name="下矢印 42"/>
          <p:cNvSpPr/>
          <p:nvPr/>
        </p:nvSpPr>
        <p:spPr>
          <a:xfrm>
            <a:off x="4473526" y="5219114"/>
            <a:ext cx="492369" cy="49236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図形 83"/>
          <p:cNvCxnSpPr>
            <a:stCxn id="61" idx="3"/>
            <a:endCxn id="54" idx="0"/>
          </p:cNvCxnSpPr>
          <p:nvPr/>
        </p:nvCxnSpPr>
        <p:spPr>
          <a:xfrm flipV="1">
            <a:off x="4064306" y="2578359"/>
            <a:ext cx="1259967" cy="2238615"/>
          </a:xfrm>
          <a:prstGeom prst="bentConnector4">
            <a:avLst>
              <a:gd name="adj1" fmla="val 11414"/>
              <a:gd name="adj2" fmla="val 110212"/>
            </a:avLst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4</a:t>
            </a:fld>
            <a:endParaRPr lang="en-US" altLang="ja-JP" dirty="0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Problem 2 in HTM3.1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71185" y="3881220"/>
            <a:ext cx="1944687" cy="360363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543954" y="2297000"/>
            <a:ext cx="5329237" cy="3097030"/>
          </a:xfrm>
          <a:prstGeom prst="rect">
            <a:avLst/>
          </a:prstGeom>
          <a:noFill/>
          <a:ln w="25400" cmpd="sng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4350654" y="3160807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left candidate  </a:t>
            </a:r>
            <a:endParaRPr lang="ja-JP" altLang="en-US" sz="1200" dirty="0"/>
          </a:p>
        </p:txBody>
      </p:sp>
      <p:sp>
        <p:nvSpPr>
          <p:cNvPr id="28" name="正方形/長方形 27"/>
          <p:cNvSpPr/>
          <p:nvPr/>
        </p:nvSpPr>
        <p:spPr>
          <a:xfrm>
            <a:off x="4350654" y="3736680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top candidate </a:t>
            </a:r>
            <a:endParaRPr lang="ja-JP" altLang="en-US" sz="1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4350654" y="4312943"/>
            <a:ext cx="1944687" cy="360362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Temporal candidate</a:t>
            </a:r>
            <a:endParaRPr lang="ja-JP" altLang="en-US" sz="1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4350654" y="4889205"/>
            <a:ext cx="1944687" cy="36036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Zero candidate</a:t>
            </a:r>
          </a:p>
        </p:txBody>
      </p:sp>
      <p:cxnSp>
        <p:nvCxnSpPr>
          <p:cNvPr id="44" name="図形 43"/>
          <p:cNvCxnSpPr>
            <a:stCxn id="60" idx="3"/>
            <a:endCxn id="54" idx="0"/>
          </p:cNvCxnSpPr>
          <p:nvPr/>
        </p:nvCxnSpPr>
        <p:spPr>
          <a:xfrm flipV="1">
            <a:off x="4065479" y="2578359"/>
            <a:ext cx="1258794" cy="774731"/>
          </a:xfrm>
          <a:prstGeom prst="bentConnector4">
            <a:avLst>
              <a:gd name="adj1" fmla="val 11378"/>
              <a:gd name="adj2" fmla="val 129507"/>
            </a:avLst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フローチャート : 判断 59"/>
          <p:cNvSpPr/>
          <p:nvPr/>
        </p:nvSpPr>
        <p:spPr>
          <a:xfrm>
            <a:off x="1615966" y="3161120"/>
            <a:ext cx="2449513" cy="383939"/>
          </a:xfrm>
          <a:prstGeom prst="flowChartDecision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err="1"/>
              <a:t>mvp_lX_idx</a:t>
            </a:r>
            <a:r>
              <a:rPr lang="en-US" altLang="ja-JP" sz="1200" dirty="0"/>
              <a:t> = 0?</a:t>
            </a:r>
          </a:p>
        </p:txBody>
      </p:sp>
      <p:sp>
        <p:nvSpPr>
          <p:cNvPr id="61" name="フローチャート : 判断 60"/>
          <p:cNvSpPr/>
          <p:nvPr/>
        </p:nvSpPr>
        <p:spPr>
          <a:xfrm>
            <a:off x="1614793" y="4528843"/>
            <a:ext cx="2449513" cy="576262"/>
          </a:xfrm>
          <a:prstGeom prst="flowChartDecision">
            <a:avLst/>
          </a:prstGeom>
          <a:solidFill>
            <a:srgbClr val="FF000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 is available?</a:t>
            </a:r>
          </a:p>
        </p:txBody>
      </p:sp>
      <p:cxnSp>
        <p:nvCxnSpPr>
          <p:cNvPr id="63" name="直線矢印コネクタ 62"/>
          <p:cNvCxnSpPr>
            <a:endCxn id="60" idx="0"/>
          </p:cNvCxnSpPr>
          <p:nvPr/>
        </p:nvCxnSpPr>
        <p:spPr>
          <a:xfrm>
            <a:off x="2840148" y="2033960"/>
            <a:ext cx="575" cy="112716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>
            <a:stCxn id="61" idx="2"/>
          </p:cNvCxnSpPr>
          <p:nvPr/>
        </p:nvCxnSpPr>
        <p:spPr>
          <a:xfrm rot="5400000">
            <a:off x="2552211" y="5393237"/>
            <a:ext cx="5762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カギ線コネクタ 80"/>
          <p:cNvCxnSpPr>
            <a:stCxn id="30" idx="2"/>
          </p:cNvCxnSpPr>
          <p:nvPr/>
        </p:nvCxnSpPr>
        <p:spPr>
          <a:xfrm rot="5400000">
            <a:off x="3865673" y="4224836"/>
            <a:ext cx="431800" cy="2481263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1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8444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>
                <a:solidFill>
                  <a:srgbClr val="FF0000"/>
                </a:solidFill>
              </a:rPr>
              <a:t>Even if pruning is removed</a:t>
            </a:r>
            <a:r>
              <a:rPr lang="en-US" altLang="ja-JP" sz="2400" dirty="0" smtClean="0"/>
              <a:t>, </a:t>
            </a:r>
            <a:r>
              <a:rPr lang="en-US" altLang="ja-JP" sz="2400" u="sng" dirty="0" smtClean="0"/>
              <a:t>availability check of inter-view candidate</a:t>
            </a:r>
            <a:r>
              <a:rPr lang="en-US" altLang="ja-JP" sz="2400" dirty="0" smtClean="0"/>
              <a:t> is </a:t>
            </a:r>
            <a:r>
              <a:rPr lang="en-US" altLang="ja-JP" sz="2400" b="1" dirty="0" smtClean="0"/>
              <a:t>always needed </a:t>
            </a:r>
            <a:r>
              <a:rPr lang="en-US" altLang="ja-JP" sz="2400" dirty="0" smtClean="0"/>
              <a:t>(</a:t>
            </a:r>
            <a:r>
              <a:rPr lang="en-US" altLang="ja-JP" sz="2400" dirty="0" smtClean="0">
                <a:solidFill>
                  <a:srgbClr val="00B0F0"/>
                </a:solidFill>
              </a:rPr>
              <a:t>light blue line</a:t>
            </a:r>
            <a:r>
              <a:rPr lang="en-US" altLang="ja-JP" sz="2400" dirty="0" smtClean="0"/>
              <a:t>)</a:t>
            </a:r>
            <a:r>
              <a:rPr lang="en-US" altLang="ja-JP" sz="2400" dirty="0" smtClean="0">
                <a:solidFill>
                  <a:srgbClr val="00B0F0"/>
                </a:solidFill>
              </a:rPr>
              <a:t> </a:t>
            </a:r>
            <a:r>
              <a:rPr lang="en-US" altLang="ja-JP" sz="2400" dirty="0" smtClean="0"/>
              <a:t>and all candidate derivations are needed </a:t>
            </a:r>
            <a:r>
              <a:rPr lang="en-US" altLang="ja-JP" sz="2400" dirty="0" smtClean="0"/>
              <a:t>in</a:t>
            </a:r>
            <a:r>
              <a:rPr lang="en-US" altLang="ja-JP" sz="2400" b="1" dirty="0" smtClean="0"/>
              <a:t> the worst </a:t>
            </a:r>
            <a:r>
              <a:rPr lang="en-US" altLang="ja-JP" sz="2400" b="1" dirty="0" smtClean="0"/>
              <a:t>case </a:t>
            </a:r>
            <a:r>
              <a:rPr lang="en-US" altLang="ja-JP" sz="2400" dirty="0" smtClean="0"/>
              <a:t>(</a:t>
            </a:r>
            <a:r>
              <a:rPr lang="en-US" altLang="ja-JP" sz="2400" dirty="0" smtClean="0">
                <a:solidFill>
                  <a:srgbClr val="0000CC"/>
                </a:solidFill>
              </a:rPr>
              <a:t>blue line</a:t>
            </a:r>
            <a:r>
              <a:rPr lang="en-US" altLang="ja-JP" sz="2400" dirty="0" smtClean="0"/>
              <a:t>)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4351929" y="2578359"/>
            <a:ext cx="1944687" cy="360363"/>
          </a:xfrm>
          <a:prstGeom prst="rect">
            <a:avLst/>
          </a:prstGeom>
          <a:solidFill>
            <a:srgbClr val="00B0F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smtClean="0"/>
              <a:t>availability check of </a:t>
            </a:r>
          </a:p>
          <a:p>
            <a:pPr algn="ctr">
              <a:defRPr/>
            </a:pPr>
            <a:r>
              <a:rPr lang="en-US" altLang="ja-JP" sz="1200" dirty="0" smtClean="0"/>
              <a:t>Inter-view </a:t>
            </a:r>
            <a:r>
              <a:rPr lang="en-US" altLang="ja-JP" sz="1200" dirty="0"/>
              <a:t>candidate</a:t>
            </a:r>
          </a:p>
        </p:txBody>
      </p:sp>
      <p:cxnSp>
        <p:nvCxnSpPr>
          <p:cNvPr id="57" name="直線矢印コネクタ 56"/>
          <p:cNvCxnSpPr>
            <a:stCxn id="60" idx="2"/>
            <a:endCxn id="61" idx="0"/>
          </p:cNvCxnSpPr>
          <p:nvPr/>
        </p:nvCxnSpPr>
        <p:spPr>
          <a:xfrm flipH="1">
            <a:off x="2839550" y="3545059"/>
            <a:ext cx="1173" cy="983784"/>
          </a:xfrm>
          <a:prstGeom prst="straightConnector1">
            <a:avLst/>
          </a:prstGeom>
          <a:ln w="381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>
            <a:stCxn id="54" idx="2"/>
          </p:cNvCxnSpPr>
          <p:nvPr/>
        </p:nvCxnSpPr>
        <p:spPr>
          <a:xfrm flipH="1">
            <a:off x="5317588" y="2938722"/>
            <a:ext cx="6685" cy="2392933"/>
          </a:xfrm>
          <a:prstGeom prst="straightConnector1">
            <a:avLst/>
          </a:prstGeom>
          <a:ln w="38100">
            <a:solidFill>
              <a:srgbClr val="0000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2897943" y="3584932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897943" y="5076102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2880" y="5993842"/>
            <a:ext cx="896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Non-available case for the inter-view candidate is a problem</a:t>
            </a:r>
            <a:endParaRPr kumimoji="1" lang="ja-JP" altLang="en-US" sz="2400" b="1" dirty="0"/>
          </a:p>
        </p:txBody>
      </p:sp>
      <p:sp>
        <p:nvSpPr>
          <p:cNvPr id="37" name="下矢印 36"/>
          <p:cNvSpPr/>
          <p:nvPr/>
        </p:nvSpPr>
        <p:spPr>
          <a:xfrm>
            <a:off x="4290646" y="5613010"/>
            <a:ext cx="492369" cy="492369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5</a:t>
            </a:fld>
            <a:endParaRPr lang="en-US" altLang="ja-JP" dirty="0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Problem 2(Detail) in HTM3.1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1015" y="5459084"/>
            <a:ext cx="9129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Non-available case for the inter-view candidate is a problem</a:t>
            </a:r>
            <a:endParaRPr kumimoji="1" lang="ja-JP" altLang="en-US" sz="2400" b="1" dirty="0"/>
          </a:p>
        </p:txBody>
      </p:sp>
      <p:graphicFrame>
        <p:nvGraphicFramePr>
          <p:cNvPr id="38" name="表 37"/>
          <p:cNvGraphicFramePr>
            <a:graphicFrameLocks noGrp="1"/>
          </p:cNvGraphicFramePr>
          <p:nvPr/>
        </p:nvGraphicFramePr>
        <p:xfrm>
          <a:off x="637733" y="1312593"/>
          <a:ext cx="763406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4689"/>
                <a:gridCol w="2544689"/>
                <a:gridCol w="254468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mvp_lX_idx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Available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Non-available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Inter-view</a:t>
                      </a:r>
                      <a:r>
                        <a:rPr kumimoji="1" lang="en-US" altLang="ja-JP" baseline="0" dirty="0" smtClean="0"/>
                        <a:t> candidate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Special left candidate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1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Special left candidate</a:t>
                      </a:r>
                      <a:endParaRPr kumimoji="1" lang="ja-JP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Special top candidate</a:t>
                      </a:r>
                      <a:endParaRPr kumimoji="1" lang="ja-JP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2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Special top candidate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Temporal candidate</a:t>
                      </a:r>
                      <a:endParaRPr kumimoji="1" lang="ja-JP" alt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テキスト ボックス 38"/>
          <p:cNvSpPr txBox="1"/>
          <p:nvPr/>
        </p:nvSpPr>
        <p:spPr>
          <a:xfrm>
            <a:off x="-1" y="801858"/>
            <a:ext cx="8665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All candidate depends on the availability of the first candidate</a:t>
            </a:r>
            <a:endParaRPr lang="ja-JP" altLang="en-US" sz="2400" dirty="0" smtClean="0"/>
          </a:p>
        </p:txBody>
      </p:sp>
      <p:sp>
        <p:nvSpPr>
          <p:cNvPr id="40" name="下矢印 39"/>
          <p:cNvSpPr/>
          <p:nvPr/>
        </p:nvSpPr>
        <p:spPr>
          <a:xfrm>
            <a:off x="3742007" y="3207432"/>
            <a:ext cx="436099" cy="45016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631855" y="3812343"/>
            <a:ext cx="62179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Availability check of inter-view candidate</a:t>
            </a:r>
            <a:r>
              <a:rPr lang="en-US" altLang="ja-JP" sz="2400" dirty="0" smtClean="0"/>
              <a:t> is </a:t>
            </a:r>
            <a:r>
              <a:rPr lang="en-US" altLang="ja-JP" sz="2400" b="1" dirty="0" smtClean="0"/>
              <a:t>always needed</a:t>
            </a:r>
            <a:endParaRPr kumimoji="1" lang="ja-JP" altLang="en-US" sz="2400" b="1" dirty="0"/>
          </a:p>
        </p:txBody>
      </p:sp>
      <p:sp>
        <p:nvSpPr>
          <p:cNvPr id="43" name="下矢印 42"/>
          <p:cNvSpPr/>
          <p:nvPr/>
        </p:nvSpPr>
        <p:spPr>
          <a:xfrm>
            <a:off x="3711527" y="4879143"/>
            <a:ext cx="436099" cy="45016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Description problem in HTM3.1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141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3518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The derivation process is different between Non-base view and Base-view. It means we needs some additional descriptions. 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5" name="図形 44"/>
          <p:cNvCxnSpPr>
            <a:stCxn id="85" idx="3"/>
            <a:endCxn id="68" idx="0"/>
          </p:cNvCxnSpPr>
          <p:nvPr/>
        </p:nvCxnSpPr>
        <p:spPr>
          <a:xfrm flipV="1">
            <a:off x="2700338" y="3621513"/>
            <a:ext cx="1257300" cy="1728788"/>
          </a:xfrm>
          <a:prstGeom prst="bentConnector4">
            <a:avLst>
              <a:gd name="adj1" fmla="val 11382"/>
              <a:gd name="adj2" fmla="val 11322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フローチャート : 判断 45"/>
          <p:cNvSpPr/>
          <p:nvPr/>
        </p:nvSpPr>
        <p:spPr>
          <a:xfrm>
            <a:off x="250825" y="2613451"/>
            <a:ext cx="2449513" cy="385725"/>
          </a:xfrm>
          <a:prstGeom prst="flowChartDecision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smtClean="0"/>
              <a:t>Non-base view</a:t>
            </a:r>
            <a:r>
              <a:rPr lang="en-US" altLang="ja-JP" sz="1200" dirty="0"/>
              <a:t>?</a:t>
            </a:r>
          </a:p>
        </p:txBody>
      </p:sp>
      <p:cxnSp>
        <p:nvCxnSpPr>
          <p:cNvPr id="47" name="図形 46"/>
          <p:cNvCxnSpPr>
            <a:stCxn id="46" idx="3"/>
            <a:endCxn id="55" idx="0"/>
          </p:cNvCxnSpPr>
          <p:nvPr/>
        </p:nvCxnSpPr>
        <p:spPr>
          <a:xfrm>
            <a:off x="2700338" y="2806314"/>
            <a:ext cx="3915569" cy="80726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509588" y="3621513"/>
            <a:ext cx="1944687" cy="360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79388" y="3189713"/>
            <a:ext cx="5329237" cy="2736850"/>
          </a:xfrm>
          <a:prstGeom prst="rect">
            <a:avLst/>
          </a:prstGeom>
          <a:noFill/>
          <a:ln w="25400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</p:txBody>
      </p:sp>
      <p:cxnSp>
        <p:nvCxnSpPr>
          <p:cNvPr id="52" name="直線矢印コネクタ 51"/>
          <p:cNvCxnSpPr>
            <a:stCxn id="46" idx="2"/>
            <a:endCxn id="49" idx="0"/>
          </p:cNvCxnSpPr>
          <p:nvPr/>
        </p:nvCxnSpPr>
        <p:spPr>
          <a:xfrm>
            <a:off x="1475582" y="2999176"/>
            <a:ext cx="6350" cy="6223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>
            <a:stCxn id="49" idx="3"/>
            <a:endCxn id="68" idx="1"/>
          </p:cNvCxnSpPr>
          <p:nvPr/>
        </p:nvCxnSpPr>
        <p:spPr>
          <a:xfrm>
            <a:off x="2454275" y="3800901"/>
            <a:ext cx="531813" cy="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5643563" y="3613576"/>
            <a:ext cx="1944687" cy="36036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Spatial left candidate  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5643563" y="4261276"/>
            <a:ext cx="1944687" cy="36036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Spatial top candidate 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643563" y="4845476"/>
            <a:ext cx="1944687" cy="36036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Temporal candidate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643563" y="5421738"/>
            <a:ext cx="1944687" cy="360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Zero candidate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5580063" y="3189713"/>
            <a:ext cx="3313112" cy="2736850"/>
          </a:xfrm>
          <a:prstGeom prst="rect">
            <a:avLst/>
          </a:prstGeom>
          <a:noFill/>
          <a:ln w="25400" cmpd="sng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  <a:p>
            <a:pPr algn="ctr">
              <a:defRPr/>
            </a:pPr>
            <a:endParaRPr lang="en-US" altLang="ja-JP" sz="1200" dirty="0"/>
          </a:p>
        </p:txBody>
      </p:sp>
      <p:cxnSp>
        <p:nvCxnSpPr>
          <p:cNvPr id="62" name="カギ線コネクタ 61"/>
          <p:cNvCxnSpPr>
            <a:stCxn id="55" idx="3"/>
            <a:endCxn id="56" idx="3"/>
          </p:cNvCxnSpPr>
          <p:nvPr/>
        </p:nvCxnSpPr>
        <p:spPr>
          <a:xfrm>
            <a:off x="7588250" y="3792963"/>
            <a:ext cx="12700" cy="647700"/>
          </a:xfrm>
          <a:prstGeom prst="bentConnector3">
            <a:avLst>
              <a:gd name="adj1" fmla="val 180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55" idx="2"/>
            <a:endCxn id="56" idx="0"/>
          </p:cNvCxnSpPr>
          <p:nvPr/>
        </p:nvCxnSpPr>
        <p:spPr>
          <a:xfrm>
            <a:off x="6615113" y="3973938"/>
            <a:ext cx="0" cy="287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>
            <a:stCxn id="56" idx="2"/>
            <a:endCxn id="57" idx="0"/>
          </p:cNvCxnSpPr>
          <p:nvPr/>
        </p:nvCxnSpPr>
        <p:spPr>
          <a:xfrm rot="5400000">
            <a:off x="6503194" y="4733557"/>
            <a:ext cx="22542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>
            <a:stCxn id="57" idx="2"/>
            <a:endCxn id="58" idx="0"/>
          </p:cNvCxnSpPr>
          <p:nvPr/>
        </p:nvCxnSpPr>
        <p:spPr>
          <a:xfrm rot="5400000">
            <a:off x="6507957" y="5314582"/>
            <a:ext cx="2159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/>
          <p:nvPr/>
        </p:nvSpPr>
        <p:spPr>
          <a:xfrm>
            <a:off x="2986088" y="3621513"/>
            <a:ext cx="1944687" cy="360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left candidate  </a:t>
            </a:r>
            <a:endParaRPr lang="ja-JP" altLang="en-US" sz="1200" dirty="0"/>
          </a:p>
        </p:txBody>
      </p:sp>
      <p:sp>
        <p:nvSpPr>
          <p:cNvPr id="69" name="正方形/長方形 68"/>
          <p:cNvSpPr/>
          <p:nvPr/>
        </p:nvSpPr>
        <p:spPr>
          <a:xfrm>
            <a:off x="2986088" y="4269213"/>
            <a:ext cx="1944687" cy="360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Spatial top candidate </a:t>
            </a:r>
            <a:endParaRPr lang="ja-JP" altLang="en-US" sz="1200" dirty="0"/>
          </a:p>
        </p:txBody>
      </p:sp>
      <p:sp>
        <p:nvSpPr>
          <p:cNvPr id="70" name="正方形/長方形 69"/>
          <p:cNvSpPr/>
          <p:nvPr/>
        </p:nvSpPr>
        <p:spPr>
          <a:xfrm>
            <a:off x="2986088" y="4845476"/>
            <a:ext cx="1944687" cy="36036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Temporal candidate</a:t>
            </a:r>
            <a:endParaRPr lang="ja-JP" altLang="en-US" sz="1200" dirty="0"/>
          </a:p>
        </p:txBody>
      </p:sp>
      <p:sp>
        <p:nvSpPr>
          <p:cNvPr id="71" name="正方形/長方形 70"/>
          <p:cNvSpPr/>
          <p:nvPr/>
        </p:nvSpPr>
        <p:spPr>
          <a:xfrm>
            <a:off x="2986088" y="5421738"/>
            <a:ext cx="1944687" cy="36036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Zero candidate</a:t>
            </a:r>
          </a:p>
        </p:txBody>
      </p:sp>
      <p:cxnSp>
        <p:nvCxnSpPr>
          <p:cNvPr id="72" name="直線矢印コネクタ 71"/>
          <p:cNvCxnSpPr>
            <a:stCxn id="68" idx="2"/>
            <a:endCxn id="69" idx="0"/>
          </p:cNvCxnSpPr>
          <p:nvPr/>
        </p:nvCxnSpPr>
        <p:spPr>
          <a:xfrm>
            <a:off x="3957638" y="3981876"/>
            <a:ext cx="0" cy="2873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>
            <a:stCxn id="69" idx="2"/>
            <a:endCxn id="70" idx="0"/>
          </p:cNvCxnSpPr>
          <p:nvPr/>
        </p:nvCxnSpPr>
        <p:spPr>
          <a:xfrm rot="5400000">
            <a:off x="3850482" y="4738319"/>
            <a:ext cx="2159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>
            <a:stCxn id="70" idx="2"/>
            <a:endCxn id="71" idx="0"/>
          </p:cNvCxnSpPr>
          <p:nvPr/>
        </p:nvCxnSpPr>
        <p:spPr>
          <a:xfrm rot="5400000">
            <a:off x="3850482" y="5314582"/>
            <a:ext cx="2159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/>
          <p:cNvSpPr/>
          <p:nvPr/>
        </p:nvSpPr>
        <p:spPr>
          <a:xfrm>
            <a:off x="3708400" y="3189713"/>
            <a:ext cx="2303463" cy="3603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smtClean="0"/>
              <a:t>Non base-view</a:t>
            </a:r>
            <a:endParaRPr lang="en-US" altLang="ja-JP" sz="1200" dirty="0"/>
          </a:p>
          <a:p>
            <a:pPr algn="ctr">
              <a:defRPr/>
            </a:pPr>
            <a:r>
              <a:rPr lang="en-US" altLang="ja-JP" sz="1200" dirty="0"/>
              <a:t>derivation process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7451725" y="3190811"/>
            <a:ext cx="1584325" cy="36036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Base-view</a:t>
            </a:r>
          </a:p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</a:rPr>
              <a:t>Derivation </a:t>
            </a:r>
            <a:r>
              <a:rPr lang="en-US" altLang="ja-JP" sz="1200" dirty="0" smtClean="0">
                <a:solidFill>
                  <a:schemeClr val="tx1"/>
                </a:solidFill>
              </a:rPr>
              <a:t>process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cxnSp>
        <p:nvCxnSpPr>
          <p:cNvPr id="79" name="カギ線コネクタ 78"/>
          <p:cNvCxnSpPr>
            <a:stCxn id="58" idx="2"/>
          </p:cNvCxnSpPr>
          <p:nvPr/>
        </p:nvCxnSpPr>
        <p:spPr>
          <a:xfrm rot="5400000">
            <a:off x="3829844" y="3428632"/>
            <a:ext cx="431800" cy="5138738"/>
          </a:xfrm>
          <a:prstGeom prst="bentConnector3">
            <a:avLst>
              <a:gd name="adj1" fmla="val 50000"/>
            </a:avLst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図形 79"/>
          <p:cNvCxnSpPr>
            <a:stCxn id="83" idx="3"/>
            <a:endCxn id="68" idx="0"/>
          </p:cNvCxnSpPr>
          <p:nvPr/>
        </p:nvCxnSpPr>
        <p:spPr>
          <a:xfrm flipV="1">
            <a:off x="2700338" y="3621513"/>
            <a:ext cx="1258094" cy="912981"/>
          </a:xfrm>
          <a:prstGeom prst="bentConnector4">
            <a:avLst>
              <a:gd name="adj1" fmla="val 11356"/>
              <a:gd name="adj2" fmla="val 12503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カギ線コネクタ 81"/>
          <p:cNvCxnSpPr/>
          <p:nvPr/>
        </p:nvCxnSpPr>
        <p:spPr>
          <a:xfrm>
            <a:off x="2440212" y="3800900"/>
            <a:ext cx="531813" cy="649287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フローチャート : 判断 82"/>
          <p:cNvSpPr/>
          <p:nvPr/>
        </p:nvSpPr>
        <p:spPr>
          <a:xfrm>
            <a:off x="250825" y="4342238"/>
            <a:ext cx="2449513" cy="384512"/>
          </a:xfrm>
          <a:prstGeom prst="flowChartDecision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 err="1"/>
              <a:t>mvp_lX_idx</a:t>
            </a:r>
            <a:r>
              <a:rPr lang="en-US" altLang="ja-JP" sz="1200" dirty="0"/>
              <a:t> = 0?</a:t>
            </a:r>
          </a:p>
        </p:txBody>
      </p:sp>
      <p:sp>
        <p:nvSpPr>
          <p:cNvPr id="85" name="フローチャート : 判断 84"/>
          <p:cNvSpPr/>
          <p:nvPr/>
        </p:nvSpPr>
        <p:spPr>
          <a:xfrm>
            <a:off x="250825" y="5061376"/>
            <a:ext cx="2449513" cy="576262"/>
          </a:xfrm>
          <a:prstGeom prst="flowChartDecision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200" dirty="0"/>
              <a:t>Inter-view candidate is available?</a:t>
            </a:r>
          </a:p>
        </p:txBody>
      </p:sp>
      <p:cxnSp>
        <p:nvCxnSpPr>
          <p:cNvPr id="86" name="直線矢印コネクタ 85"/>
          <p:cNvCxnSpPr>
            <a:stCxn id="49" idx="2"/>
            <a:endCxn id="83" idx="0"/>
          </p:cNvCxnSpPr>
          <p:nvPr/>
        </p:nvCxnSpPr>
        <p:spPr>
          <a:xfrm flipH="1">
            <a:off x="1475582" y="3981876"/>
            <a:ext cx="6350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矢印コネクタ 86"/>
          <p:cNvCxnSpPr>
            <a:stCxn id="83" idx="2"/>
            <a:endCxn id="85" idx="0"/>
          </p:cNvCxnSpPr>
          <p:nvPr/>
        </p:nvCxnSpPr>
        <p:spPr>
          <a:xfrm>
            <a:off x="1475582" y="4726750"/>
            <a:ext cx="0" cy="3346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>
            <a:stCxn id="85" idx="2"/>
          </p:cNvCxnSpPr>
          <p:nvPr/>
        </p:nvCxnSpPr>
        <p:spPr>
          <a:xfrm rot="5400000">
            <a:off x="1188243" y="5925770"/>
            <a:ext cx="5762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カギ線コネクタ 88"/>
          <p:cNvCxnSpPr>
            <a:stCxn id="71" idx="2"/>
          </p:cNvCxnSpPr>
          <p:nvPr/>
        </p:nvCxnSpPr>
        <p:spPr>
          <a:xfrm rot="5400000">
            <a:off x="2501107" y="4757369"/>
            <a:ext cx="431800" cy="24812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rot="5400000">
            <a:off x="1182883" y="2340181"/>
            <a:ext cx="5762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1533377" y="2940145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533377" y="3978817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533377" y="5652871"/>
            <a:ext cx="731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yes</a:t>
            </a:r>
            <a:endParaRPr kumimoji="1" lang="ja-JP" alt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D182284-C50F-4769-B5A5-CFEA36D8A07A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5124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Proposal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cxnSp>
        <p:nvCxnSpPr>
          <p:cNvPr id="42" name="カギ線コネクタ 41"/>
          <p:cNvCxnSpPr>
            <a:stCxn id="21" idx="2"/>
          </p:cNvCxnSpPr>
          <p:nvPr/>
        </p:nvCxnSpPr>
        <p:spPr>
          <a:xfrm rot="5400000">
            <a:off x="3829844" y="3953440"/>
            <a:ext cx="431800" cy="51387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>
            <a:stCxn id="61" idx="2"/>
          </p:cNvCxnSpPr>
          <p:nvPr/>
        </p:nvCxnSpPr>
        <p:spPr>
          <a:xfrm rot="5400000">
            <a:off x="828675" y="6091009"/>
            <a:ext cx="1295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カギ線コネクタ 80"/>
          <p:cNvCxnSpPr>
            <a:stCxn id="30" idx="2"/>
          </p:cNvCxnSpPr>
          <p:nvPr/>
        </p:nvCxnSpPr>
        <p:spPr>
          <a:xfrm rot="5400000">
            <a:off x="2214563" y="5568721"/>
            <a:ext cx="431800" cy="1908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5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Remove the pruning process with inter-view candidate and use the same pruning process as the base-view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Use </a:t>
            </a:r>
            <a:r>
              <a:rPr lang="en-US" altLang="ja-JP" sz="2400" dirty="0"/>
              <a:t>zero-candidate in </a:t>
            </a:r>
            <a:r>
              <a:rPr lang="en-US" altLang="ja-JP" sz="2400" dirty="0" smtClean="0"/>
              <a:t>case inter-view </a:t>
            </a:r>
            <a:r>
              <a:rPr lang="en-US" altLang="ja-JP" sz="2400" dirty="0"/>
              <a:t>candidate is not </a:t>
            </a:r>
            <a:r>
              <a:rPr lang="en-US" altLang="ja-JP" sz="2400" dirty="0" smtClean="0"/>
              <a:t>available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endParaRPr lang="en-US" altLang="ja-JP" sz="2400" dirty="0"/>
          </a:p>
        </p:txBody>
      </p:sp>
      <p:grpSp>
        <p:nvGrpSpPr>
          <p:cNvPr id="52" name="グループ化 51"/>
          <p:cNvGrpSpPr/>
          <p:nvPr/>
        </p:nvGrpSpPr>
        <p:grpSpPr>
          <a:xfrm>
            <a:off x="179389" y="2421662"/>
            <a:ext cx="8856661" cy="4436338"/>
            <a:chOff x="179389" y="2421662"/>
            <a:chExt cx="8856661" cy="4436338"/>
          </a:xfrm>
        </p:grpSpPr>
        <p:sp>
          <p:nvSpPr>
            <p:cNvPr id="22" name="正方形/長方形 21"/>
            <p:cNvSpPr/>
            <p:nvPr/>
          </p:nvSpPr>
          <p:spPr>
            <a:xfrm>
              <a:off x="5580063" y="3714521"/>
              <a:ext cx="3313112" cy="2736850"/>
            </a:xfrm>
            <a:prstGeom prst="rect">
              <a:avLst/>
            </a:prstGeom>
            <a:solidFill>
              <a:schemeClr val="bg1"/>
            </a:solidFill>
            <a:ln w="12700">
              <a:prstDash val="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dirty="0"/>
            </a:p>
            <a:p>
              <a:pPr algn="ctr">
                <a:defRPr/>
              </a:pPr>
              <a:endParaRPr lang="en-US" altLang="ja-JP" sz="1400" dirty="0"/>
            </a:p>
            <a:p>
              <a:pPr algn="ctr">
                <a:defRPr/>
              </a:pPr>
              <a:endParaRPr lang="en-US" altLang="ja-JP" sz="1400" i="1" dirty="0"/>
            </a:p>
          </p:txBody>
        </p:sp>
        <p:sp>
          <p:nvSpPr>
            <p:cNvPr id="6" name="フローチャート : 判断 5"/>
            <p:cNvSpPr/>
            <p:nvPr/>
          </p:nvSpPr>
          <p:spPr>
            <a:xfrm>
              <a:off x="250825" y="2700998"/>
              <a:ext cx="2449513" cy="363138"/>
            </a:xfrm>
            <a:prstGeom prst="flowChartDecision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Non-base view?</a:t>
              </a:r>
            </a:p>
          </p:txBody>
        </p:sp>
        <p:cxnSp>
          <p:nvCxnSpPr>
            <p:cNvPr id="7" name="図形 6"/>
            <p:cNvCxnSpPr>
              <a:stCxn id="6" idx="3"/>
              <a:endCxn id="18" idx="0"/>
            </p:cNvCxnSpPr>
            <p:nvPr/>
          </p:nvCxnSpPr>
          <p:spPr>
            <a:xfrm>
              <a:off x="2700338" y="2882567"/>
              <a:ext cx="3915569" cy="1255817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正方形/長方形 7"/>
            <p:cNvSpPr/>
            <p:nvPr/>
          </p:nvSpPr>
          <p:spPr>
            <a:xfrm>
              <a:off x="509588" y="4146321"/>
              <a:ext cx="1944687" cy="360363"/>
            </a:xfrm>
            <a:prstGeom prst="rect">
              <a:avLst/>
            </a:prstGeom>
            <a:solidFill>
              <a:srgbClr val="00B0F0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Inter-view candidate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79389" y="3714521"/>
              <a:ext cx="5040702" cy="2736850"/>
            </a:xfrm>
            <a:prstGeom prst="rect">
              <a:avLst/>
            </a:prstGeom>
            <a:noFill/>
            <a:ln w="3810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  <a:p>
              <a:pPr algn="ctr">
                <a:defRPr/>
              </a:pPr>
              <a:endParaRPr lang="en-US" altLang="ja-JP" sz="1200" dirty="0"/>
            </a:p>
          </p:txBody>
        </p:sp>
        <p:cxnSp>
          <p:nvCxnSpPr>
            <p:cNvPr id="11" name="直線矢印コネクタ 10"/>
            <p:cNvCxnSpPr>
              <a:stCxn id="6" idx="2"/>
              <a:endCxn id="43" idx="0"/>
            </p:cNvCxnSpPr>
            <p:nvPr/>
          </p:nvCxnSpPr>
          <p:spPr>
            <a:xfrm>
              <a:off x="1475582" y="3064136"/>
              <a:ext cx="0" cy="2277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5643563" y="4138384"/>
              <a:ext cx="1944687" cy="360362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Spatial left candidate  </a:t>
              </a:r>
              <a:endParaRPr lang="ja-JP" altLang="en-US" sz="12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5643563" y="4786084"/>
              <a:ext cx="1944687" cy="360362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Spatial top candidate </a:t>
              </a:r>
              <a:endParaRPr lang="ja-JP" altLang="en-US" sz="12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643563" y="5370284"/>
              <a:ext cx="1944687" cy="360362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Temporal candidate</a:t>
              </a:r>
              <a:endParaRPr lang="ja-JP" altLang="en-US" sz="12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5643563" y="5946546"/>
              <a:ext cx="1944687" cy="360363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Zero candidate</a:t>
              </a:r>
            </a:p>
          </p:txBody>
        </p:sp>
        <p:cxnSp>
          <p:nvCxnSpPr>
            <p:cNvPr id="23" name="カギ線コネクタ 22"/>
            <p:cNvCxnSpPr>
              <a:stCxn id="18" idx="3"/>
              <a:endCxn id="19" idx="3"/>
            </p:cNvCxnSpPr>
            <p:nvPr/>
          </p:nvCxnSpPr>
          <p:spPr>
            <a:xfrm>
              <a:off x="7588250" y="4317771"/>
              <a:ext cx="12700" cy="647700"/>
            </a:xfrm>
            <a:prstGeom prst="bentConnector3">
              <a:avLst>
                <a:gd name="adj1" fmla="val 1800000"/>
              </a:avLst>
            </a:prstGeom>
            <a:ln w="25400">
              <a:solidFill>
                <a:srgbClr val="FF0000"/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>
              <a:stCxn id="18" idx="2"/>
              <a:endCxn id="19" idx="0"/>
            </p:cNvCxnSpPr>
            <p:nvPr/>
          </p:nvCxnSpPr>
          <p:spPr>
            <a:xfrm>
              <a:off x="6615113" y="4498746"/>
              <a:ext cx="0" cy="2873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>
              <a:stCxn id="19" idx="2"/>
              <a:endCxn id="20" idx="0"/>
            </p:cNvCxnSpPr>
            <p:nvPr/>
          </p:nvCxnSpPr>
          <p:spPr>
            <a:xfrm rot="5400000">
              <a:off x="6503194" y="5258365"/>
              <a:ext cx="225425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>
              <a:stCxn id="20" idx="2"/>
              <a:endCxn id="21" idx="0"/>
            </p:cNvCxnSpPr>
            <p:nvPr/>
          </p:nvCxnSpPr>
          <p:spPr>
            <a:xfrm rot="5400000">
              <a:off x="6507957" y="5839390"/>
              <a:ext cx="215900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正方形/長方形 29"/>
            <p:cNvSpPr/>
            <p:nvPr/>
          </p:nvSpPr>
          <p:spPr>
            <a:xfrm>
              <a:off x="2411413" y="5946546"/>
              <a:ext cx="1944687" cy="360363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b="1" dirty="0"/>
                <a:t>Zero candidate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419840" y="3714521"/>
              <a:ext cx="2303463" cy="36036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Non base-view</a:t>
              </a:r>
            </a:p>
            <a:p>
              <a:pPr algn="ctr">
                <a:defRPr/>
              </a:pPr>
              <a:r>
                <a:rPr lang="en-US" altLang="ja-JP" sz="1200" dirty="0"/>
                <a:t>extension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7451725" y="3785959"/>
              <a:ext cx="1584325" cy="36036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Base-view</a:t>
              </a:r>
            </a:p>
            <a:p>
              <a:pPr algn="ctr">
                <a:defRPr/>
              </a:pPr>
              <a:r>
                <a:rPr lang="en-US" altLang="ja-JP" sz="1200" dirty="0"/>
                <a:t>Derivation process</a:t>
              </a:r>
            </a:p>
            <a:p>
              <a:pPr algn="ctr">
                <a:defRPr/>
              </a:pPr>
              <a:r>
                <a:rPr lang="en-US" altLang="ja-JP" sz="1200" dirty="0"/>
                <a:t>(HM6.1)</a:t>
              </a:r>
            </a:p>
          </p:txBody>
        </p:sp>
        <p:sp>
          <p:nvSpPr>
            <p:cNvPr id="61" name="フローチャート : 判断 60"/>
            <p:cNvSpPr/>
            <p:nvPr/>
          </p:nvSpPr>
          <p:spPr>
            <a:xfrm>
              <a:off x="250825" y="4867046"/>
              <a:ext cx="2449513" cy="576263"/>
            </a:xfrm>
            <a:prstGeom prst="flowChartDecision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/>
                <a:t>Inter-view candidate is </a:t>
              </a:r>
              <a:r>
                <a:rPr lang="en-US" altLang="ja-JP" sz="1200" b="1" dirty="0"/>
                <a:t>available</a:t>
              </a:r>
              <a:r>
                <a:rPr lang="en-US" altLang="ja-JP" sz="1200" dirty="0"/>
                <a:t>?</a:t>
              </a:r>
            </a:p>
          </p:txBody>
        </p:sp>
        <p:cxnSp>
          <p:nvCxnSpPr>
            <p:cNvPr id="63" name="直線矢印コネクタ 62"/>
            <p:cNvCxnSpPr>
              <a:stCxn id="8" idx="2"/>
              <a:endCxn id="61" idx="0"/>
            </p:cNvCxnSpPr>
            <p:nvPr/>
          </p:nvCxnSpPr>
          <p:spPr>
            <a:xfrm rot="5400000">
              <a:off x="1299369" y="4683690"/>
              <a:ext cx="360362" cy="63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フローチャート : 判断 42"/>
            <p:cNvSpPr/>
            <p:nvPr/>
          </p:nvSpPr>
          <p:spPr>
            <a:xfrm>
              <a:off x="250825" y="3291840"/>
              <a:ext cx="2449513" cy="351244"/>
            </a:xfrm>
            <a:prstGeom prst="flowChartDecision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US" altLang="ja-JP" sz="1200" dirty="0" err="1"/>
                <a:t>mvp_lX_idx</a:t>
              </a:r>
              <a:r>
                <a:rPr lang="en-US" altLang="ja-JP" sz="1200" dirty="0"/>
                <a:t> = 0?</a:t>
              </a:r>
            </a:p>
          </p:txBody>
        </p:sp>
        <p:cxnSp>
          <p:nvCxnSpPr>
            <p:cNvPr id="47" name="直線矢印コネクタ 46"/>
            <p:cNvCxnSpPr>
              <a:stCxn id="43" idx="2"/>
              <a:endCxn id="8" idx="0"/>
            </p:cNvCxnSpPr>
            <p:nvPr/>
          </p:nvCxnSpPr>
          <p:spPr>
            <a:xfrm>
              <a:off x="1475582" y="3643084"/>
              <a:ext cx="6350" cy="5032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図形 52"/>
            <p:cNvCxnSpPr>
              <a:stCxn id="43" idx="3"/>
              <a:endCxn id="18" idx="0"/>
            </p:cNvCxnSpPr>
            <p:nvPr/>
          </p:nvCxnSpPr>
          <p:spPr>
            <a:xfrm>
              <a:off x="2700338" y="3467462"/>
              <a:ext cx="3915569" cy="67092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図形 55"/>
            <p:cNvCxnSpPr>
              <a:stCxn id="61" idx="3"/>
              <a:endCxn id="30" idx="0"/>
            </p:cNvCxnSpPr>
            <p:nvPr/>
          </p:nvCxnSpPr>
          <p:spPr>
            <a:xfrm>
              <a:off x="2700338" y="5154384"/>
              <a:ext cx="684212" cy="792162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カギ線コネクタ 58"/>
            <p:cNvCxnSpPr>
              <a:endCxn id="18" idx="1"/>
            </p:cNvCxnSpPr>
            <p:nvPr/>
          </p:nvCxnSpPr>
          <p:spPr>
            <a:xfrm flipV="1">
              <a:off x="2454275" y="4317771"/>
              <a:ext cx="3189288" cy="0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50000"/>
                </a:schemeClr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カギ線コネクタ 61"/>
            <p:cNvCxnSpPr>
              <a:stCxn id="8" idx="3"/>
              <a:endCxn id="19" idx="1"/>
            </p:cNvCxnSpPr>
            <p:nvPr/>
          </p:nvCxnSpPr>
          <p:spPr>
            <a:xfrm>
              <a:off x="2454275" y="4325709"/>
              <a:ext cx="3189288" cy="639762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bg1">
                  <a:lumMod val="50000"/>
                </a:schemeClr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54" name="グループ化 79"/>
            <p:cNvGrpSpPr>
              <a:grpSpLocks/>
            </p:cNvGrpSpPr>
            <p:nvPr/>
          </p:nvGrpSpPr>
          <p:grpSpPr bwMode="auto">
            <a:xfrm>
              <a:off x="3492500" y="4074884"/>
              <a:ext cx="1258888" cy="1258887"/>
              <a:chOff x="3923910" y="4077090"/>
              <a:chExt cx="1260000" cy="1260000"/>
            </a:xfrm>
          </p:grpSpPr>
          <p:cxnSp>
            <p:nvCxnSpPr>
              <p:cNvPr id="74" name="直線コネクタ 73"/>
              <p:cNvCxnSpPr>
                <a:cxnSpLocks noChangeAspect="1"/>
              </p:cNvCxnSpPr>
              <p:nvPr/>
            </p:nvCxnSpPr>
            <p:spPr>
              <a:xfrm rot="16200000" flipH="1">
                <a:off x="3923909" y="4077091"/>
                <a:ext cx="1260000" cy="1260000"/>
              </a:xfrm>
              <a:prstGeom prst="line">
                <a:avLst/>
              </a:prstGeom>
              <a:ln w="44450" cap="rnd" cmpd="sng">
                <a:solidFill>
                  <a:srgbClr val="FF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rot="5400000">
                <a:off x="3923909" y="4077091"/>
                <a:ext cx="1260000" cy="1260000"/>
              </a:xfrm>
              <a:prstGeom prst="line">
                <a:avLst/>
              </a:prstGeom>
              <a:ln w="44450" cap="rnd" cmpd="sng">
                <a:solidFill>
                  <a:srgbClr val="FF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直線矢印コネクタ 37"/>
            <p:cNvCxnSpPr/>
            <p:nvPr/>
          </p:nvCxnSpPr>
          <p:spPr>
            <a:xfrm>
              <a:off x="1463040" y="2421662"/>
              <a:ext cx="0" cy="2873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1533377" y="3038621"/>
              <a:ext cx="7315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 smtClean="0"/>
                <a:t>yes</a:t>
              </a:r>
              <a:endParaRPr kumimoji="1" lang="ja-JP" altLang="en-US" sz="105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1533377" y="3725593"/>
              <a:ext cx="7315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 smtClean="0"/>
                <a:t>yes</a:t>
              </a:r>
              <a:endParaRPr kumimoji="1" lang="ja-JP" altLang="en-US" sz="105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533377" y="5469987"/>
              <a:ext cx="7315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 smtClean="0"/>
                <a:t>yes</a:t>
              </a:r>
              <a:endParaRPr kumimoji="1" lang="ja-JP" altLang="en-US" sz="1050" dirty="0"/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 flipH="1">
              <a:off x="1463040" y="3629466"/>
              <a:ext cx="13118" cy="3228534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flipH="1">
              <a:off x="6595403" y="3444241"/>
              <a:ext cx="13118" cy="3228534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D40105D3-3711-44F3-B68C-84B88BAF7BB4}" type="slidenum">
              <a:rPr lang="en-US" altLang="ja-JP" smtClean="0"/>
              <a:pPr/>
              <a:t>8</a:t>
            </a:fld>
            <a:endParaRPr lang="en-US" altLang="ja-JP" dirty="0" smtClean="0"/>
          </a:p>
        </p:txBody>
      </p:sp>
      <p:sp>
        <p:nvSpPr>
          <p:cNvPr id="4100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38" name="表 37"/>
          <p:cNvGraphicFramePr>
            <a:graphicFrameLocks noGrp="1"/>
          </p:cNvGraphicFramePr>
          <p:nvPr/>
        </p:nvGraphicFramePr>
        <p:xfrm>
          <a:off x="637733" y="1312593"/>
          <a:ext cx="763406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4689"/>
                <a:gridCol w="2544689"/>
                <a:gridCol w="254468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mvp_lX_idx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Available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Non-available</a:t>
                      </a:r>
                      <a:endParaRPr kumimoji="1" lang="ja-JP" alt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Inter-view</a:t>
                      </a:r>
                      <a:r>
                        <a:rPr kumimoji="1" lang="en-US" altLang="ja-JP" baseline="0" dirty="0" smtClean="0"/>
                        <a:t> candidate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Special left candidate</a:t>
                      </a:r>
                      <a:endParaRPr kumimoji="1" lang="ja-JP" altLang="en-US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1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Special left candidate</a:t>
                      </a:r>
                      <a:endParaRPr kumimoji="1" lang="ja-JP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Special top candidate</a:t>
                      </a:r>
                      <a:endParaRPr kumimoji="1" lang="ja-JP" altLang="en-US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2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Special top candidate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Temporal candidate</a:t>
                      </a:r>
                      <a:endParaRPr kumimoji="1" lang="ja-JP" altLang="en-US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9" name="テキスト ボックス 38"/>
          <p:cNvSpPr txBox="1"/>
          <p:nvPr/>
        </p:nvSpPr>
        <p:spPr>
          <a:xfrm>
            <a:off x="-1" y="801858"/>
            <a:ext cx="8665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Inter-view candidate and other candidates are independent</a:t>
            </a:r>
            <a:endParaRPr lang="ja-JP" altLang="en-US" sz="2400" dirty="0" smtClean="0"/>
          </a:p>
        </p:txBody>
      </p:sp>
      <p:sp>
        <p:nvSpPr>
          <p:cNvPr id="40" name="下矢印 39"/>
          <p:cNvSpPr/>
          <p:nvPr/>
        </p:nvSpPr>
        <p:spPr>
          <a:xfrm>
            <a:off x="3742007" y="3207432"/>
            <a:ext cx="436099" cy="45016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631855" y="3812343"/>
            <a:ext cx="6217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Derivation of inter-view candidate or Availability check of inter-view candidate</a:t>
            </a:r>
            <a:r>
              <a:rPr lang="en-US" altLang="ja-JP" sz="2400" dirty="0" smtClean="0"/>
              <a:t> is </a:t>
            </a:r>
            <a:r>
              <a:rPr lang="en-US" altLang="ja-JP" sz="2400" b="1" dirty="0" smtClean="0"/>
              <a:t>Not needed </a:t>
            </a:r>
            <a:r>
              <a:rPr lang="en-US" altLang="ja-JP" sz="2400" dirty="0" smtClean="0"/>
              <a:t>(if </a:t>
            </a:r>
            <a:r>
              <a:rPr lang="en-US" altLang="ja-JP" sz="2400" dirty="0" err="1" smtClean="0"/>
              <a:t>mvp_lX_idx</a:t>
            </a:r>
            <a:r>
              <a:rPr lang="en-US" altLang="ja-JP" sz="2400" dirty="0" smtClean="0"/>
              <a:t> &gt; 0) </a:t>
            </a:r>
          </a:p>
        </p:txBody>
      </p:sp>
      <p:grpSp>
        <p:nvGrpSpPr>
          <p:cNvPr id="14" name="グループ化 79"/>
          <p:cNvGrpSpPr>
            <a:grpSpLocks/>
          </p:cNvGrpSpPr>
          <p:nvPr/>
        </p:nvGrpSpPr>
        <p:grpSpPr bwMode="auto">
          <a:xfrm>
            <a:off x="6179430" y="1458293"/>
            <a:ext cx="1258888" cy="1258887"/>
            <a:chOff x="3923910" y="4077090"/>
            <a:chExt cx="1260000" cy="1260000"/>
          </a:xfrm>
        </p:grpSpPr>
        <p:cxnSp>
          <p:nvCxnSpPr>
            <p:cNvPr id="15" name="直線コネクタ 14"/>
            <p:cNvCxnSpPr>
              <a:cxnSpLocks noChangeAspect="1"/>
            </p:cNvCxnSpPr>
            <p:nvPr/>
          </p:nvCxnSpPr>
          <p:spPr>
            <a:xfrm rot="16200000" flipH="1">
              <a:off x="3923909" y="4077091"/>
              <a:ext cx="1260000" cy="1260000"/>
            </a:xfrm>
            <a:prstGeom prst="line">
              <a:avLst/>
            </a:prstGeom>
            <a:ln w="44450" cap="rnd" cmpd="sng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3923909" y="4077091"/>
              <a:ext cx="1260000" cy="1260000"/>
            </a:xfrm>
            <a:prstGeom prst="line">
              <a:avLst/>
            </a:prstGeom>
            <a:ln w="44450" cap="rnd" cmpd="sng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218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BEA75F93-B4CE-4081-99C1-D69D4520A419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6148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Benefit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149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/>
              <a:t>Reduce derivation process complexity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ja-JP" sz="2000" dirty="0" smtClean="0"/>
              <a:t>Inter-view </a:t>
            </a:r>
            <a:r>
              <a:rPr lang="en-US" altLang="ja-JP" sz="2000" dirty="0"/>
              <a:t>candidate derivation </a:t>
            </a:r>
            <a:r>
              <a:rPr lang="en-US" altLang="ja-JP" sz="2000" dirty="0" smtClean="0"/>
              <a:t>process or the availability check process can </a:t>
            </a:r>
            <a:r>
              <a:rPr lang="en-US" altLang="ja-JP" sz="2000" dirty="0"/>
              <a:t>be </a:t>
            </a:r>
            <a:r>
              <a:rPr lang="en-US" altLang="ja-JP" sz="2000" dirty="0" smtClean="0"/>
              <a:t>skipped</a:t>
            </a:r>
            <a:endParaRPr lang="en-US" altLang="ja-JP" sz="2000" dirty="0"/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ja-JP" sz="2000" dirty="0" smtClean="0"/>
              <a:t>Remove the worst case, which can occur in case inter-view </a:t>
            </a:r>
            <a:r>
              <a:rPr lang="en-US" altLang="ja-JP" sz="2000" dirty="0"/>
              <a:t>candidate is not </a:t>
            </a:r>
            <a:r>
              <a:rPr lang="en-US" altLang="ja-JP" sz="2000" dirty="0" smtClean="0"/>
              <a:t>available</a:t>
            </a:r>
            <a:endParaRPr lang="en-US" altLang="ja-JP" sz="2000" dirty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Minimize special process for </a:t>
            </a:r>
            <a:r>
              <a:rPr lang="en-US" altLang="ja-JP" sz="2400" dirty="0"/>
              <a:t>non-base view pictures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ja-JP" sz="2000" dirty="0"/>
              <a:t>Most of the process are the same as base-view </a:t>
            </a:r>
            <a:r>
              <a:rPr lang="en-US" altLang="ja-JP" sz="2000" dirty="0" smtClean="0"/>
              <a:t>process(green part)</a:t>
            </a:r>
            <a:endParaRPr lang="en-US" altLang="ja-JP" sz="2000" dirty="0"/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ja-JP" sz="2000" dirty="0"/>
              <a:t>Only add the inter-view candidate process into </a:t>
            </a:r>
            <a:r>
              <a:rPr lang="en-US" altLang="ja-JP" sz="2000" dirty="0" smtClean="0"/>
              <a:t>WD(yellow part)</a:t>
            </a:r>
            <a:endParaRPr lang="en-US" altLang="ja-JP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613100" y="4548521"/>
            <a:ext cx="1808536" cy="2119565"/>
          </a:xfrm>
          <a:prstGeom prst="rect">
            <a:avLst/>
          </a:prstGeom>
          <a:solidFill>
            <a:srgbClr val="FFFF00"/>
          </a:solidFill>
          <a:ln w="127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</p:txBody>
      </p:sp>
      <p:sp>
        <p:nvSpPr>
          <p:cNvPr id="8" name="正方形/長方形 7"/>
          <p:cNvSpPr/>
          <p:nvPr/>
        </p:nvSpPr>
        <p:spPr>
          <a:xfrm>
            <a:off x="4594775" y="4534454"/>
            <a:ext cx="2754612" cy="2119564"/>
          </a:xfrm>
          <a:prstGeom prst="rect">
            <a:avLst/>
          </a:prstGeom>
          <a:solidFill>
            <a:srgbClr val="00FF00"/>
          </a:solidFill>
          <a:ln w="12700">
            <a:prstDash val="soli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dirty="0"/>
          </a:p>
          <a:p>
            <a:pPr algn="ctr">
              <a:defRPr/>
            </a:pPr>
            <a:endParaRPr lang="en-US" altLang="ja-JP" sz="800" i="1" dirty="0"/>
          </a:p>
        </p:txBody>
      </p:sp>
      <p:sp>
        <p:nvSpPr>
          <p:cNvPr id="11" name="正方形/長方形 10"/>
          <p:cNvSpPr/>
          <p:nvPr/>
        </p:nvSpPr>
        <p:spPr>
          <a:xfrm>
            <a:off x="2826692" y="4864872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>
                <a:solidFill>
                  <a:schemeClr val="tx1"/>
                </a:solidFill>
              </a:rPr>
              <a:t>Inter-view </a:t>
            </a:r>
            <a:r>
              <a:rPr lang="en-US" altLang="ja-JP" sz="1000" dirty="0" smtClean="0">
                <a:solidFill>
                  <a:schemeClr val="tx1"/>
                </a:solidFill>
              </a:rPr>
              <a:t>candidate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247336" y="4605835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Spatial left candidate  </a:t>
            </a:r>
            <a:endParaRPr lang="ja-JP" altLang="en-US" sz="10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247336" y="5080361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Spatial top candidate </a:t>
            </a:r>
            <a:endParaRPr lang="ja-JP" altLang="en-US" sz="1000" dirty="0"/>
          </a:p>
        </p:txBody>
      </p:sp>
      <p:sp>
        <p:nvSpPr>
          <p:cNvPr id="16" name="正方形/長方形 15"/>
          <p:cNvSpPr/>
          <p:nvPr/>
        </p:nvSpPr>
        <p:spPr>
          <a:xfrm>
            <a:off x="5247336" y="5508366"/>
            <a:ext cx="1257945" cy="26401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Temporal candidate</a:t>
            </a:r>
            <a:endParaRPr lang="ja-JP" altLang="en-US" sz="1000" dirty="0"/>
          </a:p>
        </p:txBody>
      </p:sp>
      <p:sp>
        <p:nvSpPr>
          <p:cNvPr id="17" name="正方形/長方形 16"/>
          <p:cNvSpPr/>
          <p:nvPr/>
        </p:nvSpPr>
        <p:spPr>
          <a:xfrm>
            <a:off x="5247336" y="5930555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Zero candidate</a:t>
            </a:r>
          </a:p>
        </p:txBody>
      </p:sp>
      <p:cxnSp>
        <p:nvCxnSpPr>
          <p:cNvPr id="18" name="カギ線コネクタ 17"/>
          <p:cNvCxnSpPr>
            <a:stCxn id="14" idx="3"/>
            <a:endCxn id="15" idx="3"/>
          </p:cNvCxnSpPr>
          <p:nvPr/>
        </p:nvCxnSpPr>
        <p:spPr>
          <a:xfrm>
            <a:off x="6505281" y="4737260"/>
            <a:ext cx="8215" cy="474527"/>
          </a:xfrm>
          <a:prstGeom prst="bentConnector3">
            <a:avLst>
              <a:gd name="adj1" fmla="val 1800000"/>
            </a:avLst>
          </a:prstGeom>
          <a:ln w="254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4" idx="2"/>
            <a:endCxn id="15" idx="0"/>
          </p:cNvCxnSpPr>
          <p:nvPr/>
        </p:nvCxnSpPr>
        <p:spPr>
          <a:xfrm>
            <a:off x="5875796" y="4869848"/>
            <a:ext cx="0" cy="2105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5" idx="2"/>
            <a:endCxn id="16" idx="0"/>
          </p:cNvCxnSpPr>
          <p:nvPr/>
        </p:nvCxnSpPr>
        <p:spPr>
          <a:xfrm rot="5400000">
            <a:off x="5793732" y="5426439"/>
            <a:ext cx="165154" cy="10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6" idx="2"/>
            <a:endCxn id="17" idx="0"/>
          </p:cNvCxnSpPr>
          <p:nvPr/>
        </p:nvCxnSpPr>
        <p:spPr>
          <a:xfrm rot="5400000">
            <a:off x="5797221" y="5852117"/>
            <a:ext cx="158176" cy="10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2812306" y="5431663"/>
            <a:ext cx="1257945" cy="264014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000" dirty="0"/>
              <a:t>Zero candidate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838677" y="6302326"/>
            <a:ext cx="1490024" cy="32355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400" dirty="0"/>
              <a:t>Non base-view</a:t>
            </a:r>
          </a:p>
          <a:p>
            <a:pPr algn="ctr">
              <a:defRPr/>
            </a:pPr>
            <a:r>
              <a:rPr lang="en-US" altLang="ja-JP" sz="1400" dirty="0"/>
              <a:t>extension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051491" y="6246055"/>
            <a:ext cx="3756075" cy="3657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ja-JP" sz="1400" dirty="0"/>
              <a:t>Base-view</a:t>
            </a:r>
          </a:p>
          <a:p>
            <a:pPr algn="ctr">
              <a:defRPr/>
            </a:pPr>
            <a:r>
              <a:rPr lang="en-US" altLang="ja-JP" sz="1400" smtClean="0"/>
              <a:t>process(as HM6.1</a:t>
            </a:r>
            <a:r>
              <a:rPr lang="en-US" altLang="ja-JP" sz="1400" dirty="0"/>
              <a:t>)</a:t>
            </a:r>
          </a:p>
        </p:txBody>
      </p:sp>
      <p:cxnSp>
        <p:nvCxnSpPr>
          <p:cNvPr id="26" name="直線矢印コネクタ 25"/>
          <p:cNvCxnSpPr>
            <a:stCxn id="11" idx="2"/>
          </p:cNvCxnSpPr>
          <p:nvPr/>
        </p:nvCxnSpPr>
        <p:spPr>
          <a:xfrm rot="5400000">
            <a:off x="3322117" y="5258839"/>
            <a:ext cx="264013" cy="41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4214</TotalTime>
  <Words>770</Words>
  <Application>Microsoft Office PowerPoint</Application>
  <PresentationFormat>画面に合わせる (4:3)</PresentationFormat>
  <Paragraphs>322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“3D-CE5.h related: Simplification of AMVP”</vt:lpstr>
      <vt:lpstr>Summary</vt:lpstr>
      <vt:lpstr>Problem 1 in HTM3.1</vt:lpstr>
      <vt:lpstr>Problem 2 in HTM3.1</vt:lpstr>
      <vt:lpstr>Problem 2(Detail) in HTM3.1</vt:lpstr>
      <vt:lpstr>Description problem in HTM3.1</vt:lpstr>
      <vt:lpstr>Proposal</vt:lpstr>
      <vt:lpstr>スライド 8</vt:lpstr>
      <vt:lpstr>Benefit</vt:lpstr>
      <vt:lpstr>Simulation Results</vt:lpstr>
      <vt:lpstr>Conclusions</vt:lpstr>
      <vt:lpstr>スライド 12</vt:lpstr>
    </vt:vector>
  </TitlesOfParts>
  <Company>シャープ株式会社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s074666</dc:creator>
  <cp:lastModifiedBy>s124087_0209</cp:lastModifiedBy>
  <cp:revision>388</cp:revision>
  <dcterms:created xsi:type="dcterms:W3CDTF">2005-04-12T00:23:28Z</dcterms:created>
  <dcterms:modified xsi:type="dcterms:W3CDTF">2012-07-14T14:54:23Z</dcterms:modified>
</cp:coreProperties>
</file>