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4" r:id="rId3"/>
    <p:sldId id="268" r:id="rId4"/>
    <p:sldId id="271" r:id="rId5"/>
    <p:sldId id="276" r:id="rId6"/>
    <p:sldId id="275" r:id="rId7"/>
    <p:sldId id="272" r:id="rId8"/>
    <p:sldId id="273" r:id="rId9"/>
    <p:sldId id="278" r:id="rId10"/>
    <p:sldId id="267" r:id="rId11"/>
    <p:sldId id="257" r:id="rId12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28" autoAdjust="0"/>
    <p:restoredTop sz="94660" autoAdjust="0"/>
  </p:normalViewPr>
  <p:slideViewPr>
    <p:cSldViewPr>
      <p:cViewPr varScale="1">
        <p:scale>
          <a:sx n="73" d="100"/>
          <a:sy n="73" d="100"/>
        </p:scale>
        <p:origin x="-16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1F56584F-F452-4F00-9BB4-A7C2923C427D}" type="datetimeFigureOut">
              <a:rPr lang="ja-JP" altLang="en-US"/>
              <a:pPr>
                <a:defRPr/>
              </a:pPr>
              <a:t>2012/7/14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685F2A44-1DDE-4A94-B159-9A820EDD6773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F214E-C03B-4C4A-B229-61139E132CA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F3A4F-415D-4B5C-96B6-E5EB88FC2BA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46909-3D8C-4E1B-8933-824789378B20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EC79F-9C09-4934-A615-0D44383C04F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8A3EA-341A-40AC-9406-BF7B2A3D77A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8E7FD-F40F-44A5-8CDC-FA2841525483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95910-9D05-4DEC-A995-9298FC36BDCB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F91B1-9AE3-4352-BE4D-7115A2E3FE14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4CE72E-47E5-4EB7-B874-81BF478129FA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33C88-F696-4E3E-8536-BB92EAAA9FB9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F5E3-90E5-4EDD-AC5D-41A668BA972D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charset="-128"/>
              </a:defRPr>
            </a:lvl1pPr>
          </a:lstStyle>
          <a:p>
            <a:pPr>
              <a:defRPr/>
            </a:pPr>
            <a:fld id="{0AD92B53-9692-4399-99F5-7DBB6FA90D9F}" type="slidenum">
              <a:rPr lang="en-US" altLang="ja-JP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9144000" cy="158432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“3D-CE5.h related: Simplification of </a:t>
            </a:r>
            <a:br>
              <a:rPr lang="en-US" altLang="ja-JP" sz="3200" smtClean="0">
                <a:solidFill>
                  <a:schemeClr val="bg1"/>
                </a:solidFill>
              </a:rPr>
            </a:br>
            <a:r>
              <a:rPr lang="en-US" altLang="ja-JP" sz="3200" smtClean="0">
                <a:solidFill>
                  <a:schemeClr val="bg1"/>
                </a:solidFill>
              </a:rPr>
              <a:t>depth-based inter-view prediction”</a:t>
            </a:r>
            <a:endParaRPr lang="ja-JP" altLang="ja-JP" sz="3200" smtClean="0">
              <a:solidFill>
                <a:schemeClr val="bg1"/>
              </a:solidFill>
            </a:endParaRPr>
          </a:p>
        </p:txBody>
      </p:sp>
      <p:pic>
        <p:nvPicPr>
          <p:cNvPr id="2051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サブタイトル 6"/>
          <p:cNvSpPr>
            <a:spLocks noGrp="1"/>
          </p:cNvSpPr>
          <p:nvPr>
            <p:ph type="subTitle" idx="1"/>
          </p:nvPr>
        </p:nvSpPr>
        <p:spPr>
          <a:xfrm>
            <a:off x="1371600" y="3290888"/>
            <a:ext cx="6400800" cy="1776412"/>
          </a:xfrm>
        </p:spPr>
        <p:txBody>
          <a:bodyPr/>
          <a:lstStyle/>
          <a:p>
            <a:r>
              <a:rPr lang="en-CA" altLang="ja-JP" sz="2400" dirty="0" smtClean="0"/>
              <a:t>Document: </a:t>
            </a:r>
            <a:r>
              <a:rPr lang="en-CA" altLang="ja-JP" sz="2400" u="sng" dirty="0" smtClean="0"/>
              <a:t>JCT2-A0013</a:t>
            </a:r>
            <a:r>
              <a:rPr lang="en-CA" altLang="ja-JP" sz="2400" dirty="0" smtClean="0"/>
              <a:t/>
            </a:r>
            <a:br>
              <a:rPr lang="en-CA" altLang="ja-JP" sz="2400" dirty="0" smtClean="0"/>
            </a:br>
            <a:r>
              <a:rPr lang="en-CA" altLang="ja-JP" sz="2400" dirty="0" smtClean="0"/>
              <a:t>(MPEG doc. M25842)</a:t>
            </a:r>
          </a:p>
          <a:p>
            <a:endParaRPr lang="en-CA" altLang="ja-JP" sz="2400" dirty="0" smtClean="0"/>
          </a:p>
          <a:p>
            <a:r>
              <a:rPr lang="en-CA" altLang="ja-JP" sz="2400" dirty="0" smtClean="0"/>
              <a:t> July</a:t>
            </a:r>
            <a:r>
              <a:rPr lang="en-US" altLang="ja-JP" sz="2400" dirty="0" smtClean="0"/>
              <a:t> 2012, Stockholm, Sweden</a:t>
            </a:r>
          </a:p>
          <a:p>
            <a:endParaRPr lang="ja-JP" altLang="en-US" sz="2400" dirty="0" smtClean="0"/>
          </a:p>
        </p:txBody>
      </p:sp>
      <p:sp>
        <p:nvSpPr>
          <p:cNvPr id="6" name="テキスト ボックス 7"/>
          <p:cNvSpPr txBox="1">
            <a:spLocks noChangeArrowheads="1"/>
          </p:cNvSpPr>
          <p:nvPr/>
        </p:nvSpPr>
        <p:spPr bwMode="auto">
          <a:xfrm>
            <a:off x="971500" y="5445125"/>
            <a:ext cx="79211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2400" dirty="0" smtClean="0"/>
              <a:t>Tadashi Uchiumi, Tomohiro </a:t>
            </a:r>
            <a:r>
              <a:rPr lang="en-US" altLang="ja-JP" sz="2400" dirty="0" err="1" smtClean="0"/>
              <a:t>Ikai</a:t>
            </a:r>
            <a:r>
              <a:rPr lang="en-US" altLang="ja-JP" sz="2400" dirty="0" smtClean="0"/>
              <a:t>, </a:t>
            </a:r>
            <a:r>
              <a:rPr lang="en-US" altLang="ja-JP" sz="2400" dirty="0" err="1" smtClean="0"/>
              <a:t>Yoshiya</a:t>
            </a:r>
            <a:r>
              <a:rPr lang="en-US" altLang="ja-JP" sz="2400" dirty="0" smtClean="0"/>
              <a:t> Yamamoto</a:t>
            </a:r>
          </a:p>
          <a:p>
            <a:pPr algn="ctr"/>
            <a:r>
              <a:rPr lang="en-US" altLang="ja-JP" sz="2400" dirty="0" smtClean="0"/>
              <a:t>Sharp </a:t>
            </a:r>
            <a:r>
              <a:rPr lang="en-US" altLang="ja-JP" sz="2400" dirty="0"/>
              <a:t>Corporation</a:t>
            </a:r>
            <a:endParaRPr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テキスト ボックス 11"/>
          <p:cNvSpPr txBox="1">
            <a:spLocks noChangeArrowheads="1"/>
          </p:cNvSpPr>
          <p:nvPr/>
        </p:nvSpPr>
        <p:spPr bwMode="auto">
          <a:xfrm>
            <a:off x="468313" y="788988"/>
            <a:ext cx="8218487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Fixed samples in predicted </a:t>
            </a:r>
            <a:r>
              <a:rPr lang="en-US" altLang="ja-JP" sz="2400" dirty="0"/>
              <a:t>depth map (PDM) </a:t>
            </a:r>
            <a:r>
              <a:rPr lang="en-US" altLang="ja-JP" sz="2400" dirty="0" smtClean="0"/>
              <a:t>for disparity vector generation is proposed</a:t>
            </a:r>
            <a:endParaRPr lang="en-US" altLang="ja-JP" sz="2400" dirty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Reduce motion parameter derivation complexity </a:t>
            </a:r>
            <a:r>
              <a:rPr lang="en-US" altLang="ja-JP" sz="2400" dirty="0"/>
              <a:t>without </a:t>
            </a:r>
            <a:r>
              <a:rPr lang="en-US" altLang="ja-JP" sz="2400" dirty="0" smtClean="0"/>
              <a:t>coding loss</a:t>
            </a:r>
            <a:endParaRPr lang="en-US" altLang="ja-JP" sz="2400" dirty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/>
              <a:t>In addition, WD description can be more clarified due to loop operations has been </a:t>
            </a:r>
            <a:r>
              <a:rPr lang="en-US" altLang="ja-JP" sz="2400" dirty="0" smtClean="0"/>
              <a:t>eliminated</a:t>
            </a:r>
            <a:endParaRPr lang="en-US" altLang="ja-JP" sz="2400" dirty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</a:pPr>
            <a:r>
              <a:rPr lang="en-US" altLang="ja-JP" sz="2400" dirty="0" smtClean="0"/>
              <a:t>The </a:t>
            </a:r>
            <a:r>
              <a:rPr lang="en-US" altLang="ja-JP" sz="2400" dirty="0"/>
              <a:t>proposed method should be considered to be adopted in the new HTM for further </a:t>
            </a:r>
            <a:r>
              <a:rPr lang="en-US" altLang="ja-JP" sz="2400" dirty="0" smtClean="0"/>
              <a:t>evaluation</a:t>
            </a:r>
            <a:endParaRPr lang="en-US" altLang="ja-JP" sz="2400" dirty="0"/>
          </a:p>
        </p:txBody>
      </p:sp>
      <p:sp>
        <p:nvSpPr>
          <p:cNvPr id="11268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9A858560-6456-4F0B-A4F8-073CD32CDC00}" type="slidenum">
              <a:rPr lang="en-US" altLang="ja-JP" smtClean="0"/>
              <a:pPr/>
              <a:t>10</a:t>
            </a:fld>
            <a:endParaRPr lang="en-US" altLang="ja-JP" smtClean="0"/>
          </a:p>
        </p:txBody>
      </p:sp>
      <p:sp>
        <p:nvSpPr>
          <p:cNvPr id="11269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Conclusions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3923910" y="3717040"/>
            <a:ext cx="720100" cy="57608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23888" y="6020975"/>
            <a:ext cx="7020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Cross-checked by</a:t>
            </a:r>
            <a:r>
              <a:rPr kumimoji="1" lang="en-US" altLang="ja-JP" dirty="0" smtClean="0"/>
              <a:t> Samsung </a:t>
            </a:r>
            <a:r>
              <a:rPr kumimoji="1" lang="en-US" altLang="ja-JP" smtClean="0"/>
              <a:t>in </a:t>
            </a:r>
            <a:r>
              <a:rPr lang="en-US" altLang="ja-JP" smtClean="0"/>
              <a:t>JCT2-A0080. </a:t>
            </a:r>
            <a:r>
              <a:rPr lang="en-US" altLang="ja-JP" dirty="0" smtClean="0"/>
              <a:t>Thank you very much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4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6100" y="3171825"/>
            <a:ext cx="2971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テキスト ボックス 11"/>
          <p:cNvSpPr txBox="1">
            <a:spLocks noChangeArrowheads="1"/>
          </p:cNvSpPr>
          <p:nvPr/>
        </p:nvSpPr>
        <p:spPr bwMode="auto">
          <a:xfrm>
            <a:off x="468313" y="796925"/>
            <a:ext cx="8218487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Simplify the </a:t>
            </a:r>
            <a:r>
              <a:rPr lang="en-US" altLang="ja-JP" sz="2400" dirty="0"/>
              <a:t>disparity vector </a:t>
            </a:r>
            <a:r>
              <a:rPr lang="en-US" altLang="ja-JP" sz="2400" dirty="0" smtClean="0"/>
              <a:t>generation method using </a:t>
            </a:r>
            <a:r>
              <a:rPr lang="en-US" altLang="ja-JP" sz="2400" dirty="0"/>
              <a:t>predicted depth map (PDM</a:t>
            </a:r>
            <a:r>
              <a:rPr lang="en-US" altLang="ja-JP" sz="2400" dirty="0" smtClean="0"/>
              <a:t>)</a:t>
            </a:r>
            <a:endParaRPr lang="ja-JP" altLang="ja-JP" sz="2400" dirty="0"/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 smtClean="0">
                <a:solidFill>
                  <a:srgbClr val="002060"/>
                </a:solidFill>
              </a:rPr>
              <a:t>Replace whole samples with </a:t>
            </a:r>
            <a:r>
              <a:rPr lang="en-US" altLang="ja-JP" sz="2000" b="1" dirty="0" smtClean="0">
                <a:solidFill>
                  <a:srgbClr val="002060"/>
                </a:solidFill>
              </a:rPr>
              <a:t>Fixed </a:t>
            </a:r>
            <a:r>
              <a:rPr lang="en-US" altLang="ja-JP" sz="2000" b="1" dirty="0">
                <a:solidFill>
                  <a:srgbClr val="002060"/>
                </a:solidFill>
              </a:rPr>
              <a:t>four </a:t>
            </a:r>
            <a:r>
              <a:rPr lang="en-US" altLang="ja-JP" sz="2000" b="1" dirty="0" smtClean="0">
                <a:solidFill>
                  <a:srgbClr val="002060"/>
                </a:solidFill>
              </a:rPr>
              <a:t>samples</a:t>
            </a:r>
            <a:r>
              <a:rPr lang="en-US" altLang="ja-JP" sz="2000" dirty="0" smtClean="0">
                <a:solidFill>
                  <a:srgbClr val="002060"/>
                </a:solidFill>
              </a:rPr>
              <a:t> regardless </a:t>
            </a:r>
            <a:r>
              <a:rPr lang="en-US" altLang="ja-JP" sz="2000" dirty="0">
                <a:solidFill>
                  <a:srgbClr val="002060"/>
                </a:solidFill>
              </a:rPr>
              <a:t>of PU </a:t>
            </a:r>
            <a:r>
              <a:rPr lang="en-US" altLang="ja-JP" sz="2000" dirty="0" smtClean="0">
                <a:solidFill>
                  <a:srgbClr val="002060"/>
                </a:solidFill>
              </a:rPr>
              <a:t>size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000" dirty="0" smtClean="0">
                <a:solidFill>
                  <a:srgbClr val="002060"/>
                </a:solidFill>
              </a:rPr>
              <a:t>No coding loss in average (anchor is HTM3.1)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</a:pPr>
            <a:endParaRPr lang="en-US" altLang="ja-JP" sz="2000" dirty="0" smtClean="0">
              <a:solidFill>
                <a:srgbClr val="002060"/>
              </a:solidFill>
            </a:endParaRP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</a:pPr>
            <a:endParaRPr lang="en-US" altLang="ja-JP" sz="2000" dirty="0" smtClean="0">
              <a:solidFill>
                <a:srgbClr val="002060"/>
              </a:solidFill>
            </a:endParaRP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</a:pPr>
            <a:endParaRPr lang="en-US" altLang="ja-JP" sz="2000" dirty="0" smtClean="0">
              <a:solidFill>
                <a:srgbClr val="002060"/>
              </a:solidFill>
            </a:endParaRP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400" dirty="0" smtClean="0"/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Related to depth-based inter-view prediction (CE5.h related)</a:t>
            </a:r>
          </a:p>
          <a:p>
            <a:pPr marL="639763" lvl="1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endParaRPr lang="en-US" altLang="ja-JP" sz="2000" dirty="0">
              <a:solidFill>
                <a:srgbClr val="002060"/>
              </a:solidFill>
            </a:endParaRPr>
          </a:p>
        </p:txBody>
      </p:sp>
      <p:sp>
        <p:nvSpPr>
          <p:cNvPr id="3076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6D4A7CE-B7D8-4CD4-9D83-936C4D4D8711}" type="slidenum">
              <a:rPr lang="en-US" altLang="ja-JP" smtClean="0"/>
              <a:pPr/>
              <a:t>2</a:t>
            </a:fld>
            <a:endParaRPr lang="en-US" altLang="ja-JP" smtClean="0"/>
          </a:p>
        </p:txBody>
      </p:sp>
      <p:sp>
        <p:nvSpPr>
          <p:cNvPr id="3077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Summary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pSp>
        <p:nvGrpSpPr>
          <p:cNvPr id="7" name="グループ化 170"/>
          <p:cNvGrpSpPr>
            <a:grpSpLocks/>
          </p:cNvGrpSpPr>
          <p:nvPr/>
        </p:nvGrpSpPr>
        <p:grpSpPr bwMode="auto">
          <a:xfrm>
            <a:off x="3995920" y="2996940"/>
            <a:ext cx="1800225" cy="1800225"/>
            <a:chOff x="6156325" y="3644900"/>
            <a:chExt cx="1800225" cy="1800225"/>
          </a:xfrm>
        </p:grpSpPr>
        <p:sp>
          <p:nvSpPr>
            <p:cNvPr id="8" name="正方形/長方形 7"/>
            <p:cNvSpPr/>
            <p:nvPr/>
          </p:nvSpPr>
          <p:spPr>
            <a:xfrm>
              <a:off x="6156325" y="3644900"/>
              <a:ext cx="1800225" cy="18002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9" name="グループ化 658"/>
            <p:cNvGrpSpPr>
              <a:grpSpLocks/>
            </p:cNvGrpSpPr>
            <p:nvPr/>
          </p:nvGrpSpPr>
          <p:grpSpPr bwMode="auto">
            <a:xfrm>
              <a:off x="6227763" y="3933825"/>
              <a:ext cx="1657350" cy="142875"/>
              <a:chOff x="6228184" y="3933056"/>
              <a:chExt cx="1656184" cy="144016"/>
            </a:xfrm>
          </p:grpSpPr>
          <p:sp>
            <p:nvSpPr>
              <p:cNvPr id="73" name="円/楕円 72"/>
              <p:cNvSpPr/>
              <p:nvPr/>
            </p:nvSpPr>
            <p:spPr>
              <a:xfrm>
                <a:off x="622818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6659679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7092762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6" name="円/楕円 75"/>
              <p:cNvSpPr/>
              <p:nvPr/>
            </p:nvSpPr>
            <p:spPr>
              <a:xfrm>
                <a:off x="752425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7" name="円/楕円 76"/>
              <p:cNvSpPr/>
              <p:nvPr/>
            </p:nvSpPr>
            <p:spPr>
              <a:xfrm>
                <a:off x="644393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8" name="円/楕円 77"/>
              <p:cNvSpPr/>
              <p:nvPr/>
            </p:nvSpPr>
            <p:spPr>
              <a:xfrm>
                <a:off x="687701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9" name="円/楕円 78"/>
              <p:cNvSpPr/>
              <p:nvPr/>
            </p:nvSpPr>
            <p:spPr>
              <a:xfrm>
                <a:off x="7308510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0" name="円/楕円 79"/>
              <p:cNvSpPr/>
              <p:nvPr/>
            </p:nvSpPr>
            <p:spPr>
              <a:xfrm>
                <a:off x="7740007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0" name="グループ化 587"/>
            <p:cNvGrpSpPr>
              <a:grpSpLocks/>
            </p:cNvGrpSpPr>
            <p:nvPr/>
          </p:nvGrpSpPr>
          <p:grpSpPr bwMode="auto">
            <a:xfrm>
              <a:off x="6227763" y="4365625"/>
              <a:ext cx="1657350" cy="142875"/>
              <a:chOff x="2915816" y="3933056"/>
              <a:chExt cx="1656184" cy="144016"/>
            </a:xfrm>
          </p:grpSpPr>
          <p:sp>
            <p:nvSpPr>
              <p:cNvPr id="65" name="円/楕円 64"/>
              <p:cNvSpPr/>
              <p:nvPr/>
            </p:nvSpPr>
            <p:spPr>
              <a:xfrm>
                <a:off x="2915815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334731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378039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4211891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313156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3564646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3996142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442763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1" name="グループ化 616"/>
            <p:cNvGrpSpPr>
              <a:grpSpLocks/>
            </p:cNvGrpSpPr>
            <p:nvPr/>
          </p:nvGrpSpPr>
          <p:grpSpPr bwMode="auto">
            <a:xfrm>
              <a:off x="6227763" y="4797425"/>
              <a:ext cx="1657350" cy="144463"/>
              <a:chOff x="2915816" y="3933056"/>
              <a:chExt cx="1656184" cy="144016"/>
            </a:xfrm>
          </p:grpSpPr>
          <p:sp>
            <p:nvSpPr>
              <p:cNvPr id="57" name="円/楕円 56"/>
              <p:cNvSpPr/>
              <p:nvPr/>
            </p:nvSpPr>
            <p:spPr>
              <a:xfrm>
                <a:off x="2915815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>
              <a:xfrm>
                <a:off x="334731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378039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4211891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313156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3564646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3" name="円/楕円 62"/>
              <p:cNvSpPr/>
              <p:nvPr/>
            </p:nvSpPr>
            <p:spPr>
              <a:xfrm>
                <a:off x="3996142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64" name="円/楕円 63"/>
              <p:cNvSpPr/>
              <p:nvPr/>
            </p:nvSpPr>
            <p:spPr>
              <a:xfrm>
                <a:off x="442763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2" name="グループ化 625"/>
            <p:cNvGrpSpPr>
              <a:grpSpLocks/>
            </p:cNvGrpSpPr>
            <p:nvPr/>
          </p:nvGrpSpPr>
          <p:grpSpPr bwMode="auto">
            <a:xfrm>
              <a:off x="6227763" y="5013325"/>
              <a:ext cx="1657350" cy="144463"/>
              <a:chOff x="2915816" y="3933056"/>
              <a:chExt cx="1656184" cy="144016"/>
            </a:xfrm>
          </p:grpSpPr>
          <p:sp>
            <p:nvSpPr>
              <p:cNvPr id="49" name="円/楕円 48"/>
              <p:cNvSpPr/>
              <p:nvPr/>
            </p:nvSpPr>
            <p:spPr>
              <a:xfrm>
                <a:off x="2915815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>
              <a:xfrm>
                <a:off x="334731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378039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4211891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>
              <a:xfrm>
                <a:off x="313156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4" name="円/楕円 53"/>
              <p:cNvSpPr/>
              <p:nvPr/>
            </p:nvSpPr>
            <p:spPr>
              <a:xfrm>
                <a:off x="3564646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5" name="円/楕円 54"/>
              <p:cNvSpPr/>
              <p:nvPr/>
            </p:nvSpPr>
            <p:spPr>
              <a:xfrm>
                <a:off x="3996142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56" name="円/楕円 55"/>
              <p:cNvSpPr/>
              <p:nvPr/>
            </p:nvSpPr>
            <p:spPr>
              <a:xfrm>
                <a:off x="442763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3" name="グループ化 657"/>
            <p:cNvGrpSpPr>
              <a:grpSpLocks/>
            </p:cNvGrpSpPr>
            <p:nvPr/>
          </p:nvGrpSpPr>
          <p:grpSpPr bwMode="auto">
            <a:xfrm>
              <a:off x="6227763" y="3716338"/>
              <a:ext cx="1657350" cy="144462"/>
              <a:chOff x="6228184" y="3717032"/>
              <a:chExt cx="1656184" cy="144016"/>
            </a:xfrm>
          </p:grpSpPr>
          <p:sp>
            <p:nvSpPr>
              <p:cNvPr id="41" name="円/楕円 40"/>
              <p:cNvSpPr/>
              <p:nvPr/>
            </p:nvSpPr>
            <p:spPr>
              <a:xfrm>
                <a:off x="6228183" y="3717032"/>
                <a:ext cx="144361" cy="1440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7740007" y="3717032"/>
                <a:ext cx="144360" cy="1440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6443931" y="3717032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6877014" y="3717032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7308510" y="3717032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7524259" y="3717032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7" name="円/楕円 46"/>
              <p:cNvSpPr/>
              <p:nvPr/>
            </p:nvSpPr>
            <p:spPr>
              <a:xfrm>
                <a:off x="6659679" y="3717032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7092762" y="3717032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4" name="グループ化 659"/>
            <p:cNvGrpSpPr>
              <a:grpSpLocks/>
            </p:cNvGrpSpPr>
            <p:nvPr/>
          </p:nvGrpSpPr>
          <p:grpSpPr bwMode="auto">
            <a:xfrm>
              <a:off x="6227763" y="4581525"/>
              <a:ext cx="1657350" cy="142875"/>
              <a:chOff x="2915816" y="3933056"/>
              <a:chExt cx="1656184" cy="144016"/>
            </a:xfrm>
          </p:grpSpPr>
          <p:sp>
            <p:nvSpPr>
              <p:cNvPr id="33" name="円/楕円 32"/>
              <p:cNvSpPr/>
              <p:nvPr/>
            </p:nvSpPr>
            <p:spPr>
              <a:xfrm>
                <a:off x="2915815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334731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378039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4211891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313156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3564646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3996142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442763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5" name="グループ化 668"/>
            <p:cNvGrpSpPr>
              <a:grpSpLocks/>
            </p:cNvGrpSpPr>
            <p:nvPr/>
          </p:nvGrpSpPr>
          <p:grpSpPr bwMode="auto">
            <a:xfrm>
              <a:off x="6227763" y="4149725"/>
              <a:ext cx="1657350" cy="142875"/>
              <a:chOff x="2915816" y="3933056"/>
              <a:chExt cx="1656184" cy="144016"/>
            </a:xfrm>
          </p:grpSpPr>
          <p:sp>
            <p:nvSpPr>
              <p:cNvPr id="25" name="円/楕円 24"/>
              <p:cNvSpPr/>
              <p:nvPr/>
            </p:nvSpPr>
            <p:spPr>
              <a:xfrm>
                <a:off x="2915815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334731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7" name="円/楕円 26"/>
              <p:cNvSpPr/>
              <p:nvPr/>
            </p:nvSpPr>
            <p:spPr>
              <a:xfrm>
                <a:off x="378039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4211891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313156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3564646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1" name="円/楕円 30"/>
              <p:cNvSpPr/>
              <p:nvPr/>
            </p:nvSpPr>
            <p:spPr>
              <a:xfrm>
                <a:off x="3996142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2" name="円/楕円 31"/>
              <p:cNvSpPr/>
              <p:nvPr/>
            </p:nvSpPr>
            <p:spPr>
              <a:xfrm>
                <a:off x="442763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16" name="グループ化 677"/>
            <p:cNvGrpSpPr>
              <a:grpSpLocks/>
            </p:cNvGrpSpPr>
            <p:nvPr/>
          </p:nvGrpSpPr>
          <p:grpSpPr bwMode="auto">
            <a:xfrm>
              <a:off x="6227763" y="5229225"/>
              <a:ext cx="1657350" cy="144463"/>
              <a:chOff x="6228184" y="3717032"/>
              <a:chExt cx="1656184" cy="144016"/>
            </a:xfrm>
          </p:grpSpPr>
          <p:sp>
            <p:nvSpPr>
              <p:cNvPr id="17" name="円/楕円 16"/>
              <p:cNvSpPr/>
              <p:nvPr/>
            </p:nvSpPr>
            <p:spPr>
              <a:xfrm>
                <a:off x="6228183" y="3717032"/>
                <a:ext cx="144361" cy="1440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" name="円/楕円 17"/>
              <p:cNvSpPr/>
              <p:nvPr/>
            </p:nvSpPr>
            <p:spPr>
              <a:xfrm>
                <a:off x="7740007" y="3717032"/>
                <a:ext cx="144360" cy="1440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6443931" y="3717032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6877014" y="3717032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7308510" y="3717032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7524259" y="3717032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6659679" y="3717032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7092762" y="3717032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Introduction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4100" name="テキスト ボックス 5"/>
          <p:cNvSpPr txBox="1">
            <a:spLocks noChangeArrowheads="1"/>
          </p:cNvSpPr>
          <p:nvPr/>
        </p:nvSpPr>
        <p:spPr bwMode="auto">
          <a:xfrm>
            <a:off x="468313" y="796925"/>
            <a:ext cx="8351837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/>
              <a:t>In the current HTM, </a:t>
            </a:r>
            <a:r>
              <a:rPr lang="en-US" altLang="ja-JP" sz="2400" dirty="0" smtClean="0"/>
              <a:t>max disparity is decided from whole samples in the PDM</a:t>
            </a:r>
          </a:p>
          <a:p>
            <a:pPr marL="182563" indent="-182563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</a:pPr>
            <a:r>
              <a:rPr lang="en-US" altLang="ja-JP" sz="2400" dirty="0" smtClean="0"/>
              <a:t>The latency of motion derivation process should be as fast as possible</a:t>
            </a:r>
            <a:endParaRPr lang="en-US" altLang="ja-JP" sz="2400" dirty="0"/>
          </a:p>
        </p:txBody>
      </p:sp>
      <p:sp>
        <p:nvSpPr>
          <p:cNvPr id="4101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596F9206-A88C-4645-9193-6D7AE940C1DA}" type="slidenum">
              <a:rPr lang="en-US" altLang="ja-JP" smtClean="0"/>
              <a:pPr/>
              <a:t>3</a:t>
            </a:fld>
            <a:endParaRPr lang="en-US" altLang="ja-JP" smtClean="0"/>
          </a:p>
        </p:txBody>
      </p:sp>
      <p:sp>
        <p:nvSpPr>
          <p:cNvPr id="4102" name="テキスト ボックス 5"/>
          <p:cNvSpPr txBox="1">
            <a:spLocks noChangeArrowheads="1"/>
          </p:cNvSpPr>
          <p:nvPr/>
        </p:nvSpPr>
        <p:spPr bwMode="auto">
          <a:xfrm>
            <a:off x="467430" y="4077090"/>
            <a:ext cx="83518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ja-JP" sz="2400" dirty="0" smtClean="0">
                <a:solidFill>
                  <a:srgbClr val="002060"/>
                </a:solidFill>
              </a:rPr>
              <a:t>We propose to use minimum fixed sample to decide max disparity</a:t>
            </a:r>
            <a:endParaRPr lang="en-US" altLang="ja-JP" sz="2400" dirty="0">
              <a:solidFill>
                <a:srgbClr val="002060"/>
              </a:solidFill>
            </a:endParaRPr>
          </a:p>
        </p:txBody>
      </p:sp>
      <p:sp>
        <p:nvSpPr>
          <p:cNvPr id="7" name="下矢印 6"/>
          <p:cNvSpPr/>
          <p:nvPr/>
        </p:nvSpPr>
        <p:spPr>
          <a:xfrm>
            <a:off x="3923910" y="2852920"/>
            <a:ext cx="864120" cy="864120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Proposal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/>
              <a:t>Fixed </a:t>
            </a:r>
            <a:r>
              <a:rPr lang="en-US" altLang="ja-JP" sz="2400" dirty="0">
                <a:solidFill>
                  <a:srgbClr val="C00000"/>
                </a:solidFill>
              </a:rPr>
              <a:t>four samples (on the corner)</a:t>
            </a:r>
            <a:r>
              <a:rPr lang="en-US" altLang="ja-JP" sz="2400" dirty="0"/>
              <a:t> in a PDM block are used </a:t>
            </a:r>
            <a:r>
              <a:rPr lang="en-US" altLang="ja-JP" sz="2400" dirty="0" smtClean="0"/>
              <a:t>regardless of PU size</a:t>
            </a:r>
            <a:endParaRPr lang="en-US" altLang="ja-JP" sz="2400" dirty="0"/>
          </a:p>
        </p:txBody>
      </p:sp>
      <p:sp>
        <p:nvSpPr>
          <p:cNvPr id="512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F26B0F20-E6F4-4674-B600-A6E8ECDCC22D}" type="slidenum">
              <a:rPr lang="en-US" altLang="ja-JP" smtClean="0"/>
              <a:pPr/>
              <a:t>4</a:t>
            </a:fld>
            <a:endParaRPr lang="en-US" altLang="ja-JP" smtClean="0"/>
          </a:p>
        </p:txBody>
      </p:sp>
      <p:grpSp>
        <p:nvGrpSpPr>
          <p:cNvPr id="5126" name="グループ化 244"/>
          <p:cNvGrpSpPr>
            <a:grpSpLocks/>
          </p:cNvGrpSpPr>
          <p:nvPr/>
        </p:nvGrpSpPr>
        <p:grpSpPr bwMode="auto">
          <a:xfrm>
            <a:off x="1873250" y="2718425"/>
            <a:ext cx="1800225" cy="1800225"/>
            <a:chOff x="2124075" y="4086567"/>
            <a:chExt cx="1800225" cy="1800225"/>
          </a:xfrm>
        </p:grpSpPr>
        <p:sp>
          <p:nvSpPr>
            <p:cNvPr id="25" name="正方形/長方形 24"/>
            <p:cNvSpPr/>
            <p:nvPr/>
          </p:nvSpPr>
          <p:spPr bwMode="auto">
            <a:xfrm>
              <a:off x="2124075" y="4086567"/>
              <a:ext cx="1800225" cy="18002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6" name="円/楕円 25"/>
            <p:cNvSpPr/>
            <p:nvPr/>
          </p:nvSpPr>
          <p:spPr bwMode="auto">
            <a:xfrm>
              <a:off x="2195513" y="4158005"/>
              <a:ext cx="144462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7" name="円/楕円 26"/>
            <p:cNvSpPr/>
            <p:nvPr/>
          </p:nvSpPr>
          <p:spPr bwMode="auto">
            <a:xfrm>
              <a:off x="2411413" y="4158005"/>
              <a:ext cx="144462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8" name="円/楕円 27"/>
            <p:cNvSpPr/>
            <p:nvPr/>
          </p:nvSpPr>
          <p:spPr bwMode="auto">
            <a:xfrm>
              <a:off x="2628900" y="4158005"/>
              <a:ext cx="142875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29" name="円/楕円 28"/>
            <p:cNvSpPr/>
            <p:nvPr/>
          </p:nvSpPr>
          <p:spPr bwMode="auto">
            <a:xfrm>
              <a:off x="2844800" y="4158005"/>
              <a:ext cx="142875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3060700" y="4158005"/>
              <a:ext cx="142875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3276600" y="4158005"/>
              <a:ext cx="142875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3492500" y="4158005"/>
              <a:ext cx="144463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3708400" y="4158005"/>
              <a:ext cx="144463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2195513" y="4373905"/>
              <a:ext cx="144462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2411413" y="4373905"/>
              <a:ext cx="144462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2628900" y="4373905"/>
              <a:ext cx="142875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2844800" y="4373905"/>
              <a:ext cx="142875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3060700" y="4373905"/>
              <a:ext cx="142875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39" name="円/楕円 38"/>
            <p:cNvSpPr/>
            <p:nvPr/>
          </p:nvSpPr>
          <p:spPr bwMode="auto">
            <a:xfrm>
              <a:off x="3276600" y="4373905"/>
              <a:ext cx="142875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3492500" y="4373905"/>
              <a:ext cx="144463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3708400" y="4373905"/>
              <a:ext cx="144463" cy="14446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2" name="円/楕円 41"/>
            <p:cNvSpPr/>
            <p:nvPr/>
          </p:nvSpPr>
          <p:spPr bwMode="auto">
            <a:xfrm>
              <a:off x="2195513" y="4591392"/>
              <a:ext cx="144462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2411413" y="4591392"/>
              <a:ext cx="144462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4" name="円/楕円 43"/>
            <p:cNvSpPr/>
            <p:nvPr/>
          </p:nvSpPr>
          <p:spPr bwMode="auto">
            <a:xfrm>
              <a:off x="2628900" y="45913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5" name="円/楕円 44"/>
            <p:cNvSpPr/>
            <p:nvPr/>
          </p:nvSpPr>
          <p:spPr bwMode="auto">
            <a:xfrm>
              <a:off x="2844800" y="45913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6" name="円/楕円 45"/>
            <p:cNvSpPr/>
            <p:nvPr/>
          </p:nvSpPr>
          <p:spPr bwMode="auto">
            <a:xfrm>
              <a:off x="3060700" y="45913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7" name="円/楕円 46"/>
            <p:cNvSpPr/>
            <p:nvPr/>
          </p:nvSpPr>
          <p:spPr bwMode="auto">
            <a:xfrm>
              <a:off x="3276600" y="45913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8" name="円/楕円 47"/>
            <p:cNvSpPr/>
            <p:nvPr/>
          </p:nvSpPr>
          <p:spPr bwMode="auto">
            <a:xfrm>
              <a:off x="3492500" y="4591392"/>
              <a:ext cx="144463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49" name="円/楕円 48"/>
            <p:cNvSpPr/>
            <p:nvPr/>
          </p:nvSpPr>
          <p:spPr bwMode="auto">
            <a:xfrm>
              <a:off x="3708400" y="4591392"/>
              <a:ext cx="144463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0" name="円/楕円 49"/>
            <p:cNvSpPr/>
            <p:nvPr/>
          </p:nvSpPr>
          <p:spPr bwMode="auto">
            <a:xfrm>
              <a:off x="2195513" y="4807292"/>
              <a:ext cx="144462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" name="円/楕円 50"/>
            <p:cNvSpPr/>
            <p:nvPr/>
          </p:nvSpPr>
          <p:spPr bwMode="auto">
            <a:xfrm>
              <a:off x="2411413" y="4807292"/>
              <a:ext cx="144462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2" name="円/楕円 51"/>
            <p:cNvSpPr/>
            <p:nvPr/>
          </p:nvSpPr>
          <p:spPr bwMode="auto">
            <a:xfrm>
              <a:off x="2628900" y="48072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3" name="円/楕円 52"/>
            <p:cNvSpPr/>
            <p:nvPr/>
          </p:nvSpPr>
          <p:spPr bwMode="auto">
            <a:xfrm>
              <a:off x="2844800" y="48072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4" name="円/楕円 53"/>
            <p:cNvSpPr/>
            <p:nvPr/>
          </p:nvSpPr>
          <p:spPr bwMode="auto">
            <a:xfrm>
              <a:off x="3060700" y="48072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5" name="円/楕円 54"/>
            <p:cNvSpPr/>
            <p:nvPr/>
          </p:nvSpPr>
          <p:spPr bwMode="auto">
            <a:xfrm>
              <a:off x="3276600" y="48072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6" name="円/楕円 55"/>
            <p:cNvSpPr/>
            <p:nvPr/>
          </p:nvSpPr>
          <p:spPr bwMode="auto">
            <a:xfrm>
              <a:off x="3492500" y="4807292"/>
              <a:ext cx="144463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7" name="円/楕円 56"/>
            <p:cNvSpPr/>
            <p:nvPr/>
          </p:nvSpPr>
          <p:spPr bwMode="auto">
            <a:xfrm>
              <a:off x="3708400" y="4807292"/>
              <a:ext cx="144463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8" name="円/楕円 57"/>
            <p:cNvSpPr/>
            <p:nvPr/>
          </p:nvSpPr>
          <p:spPr bwMode="auto">
            <a:xfrm>
              <a:off x="2195513" y="5023192"/>
              <a:ext cx="144462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9" name="円/楕円 58"/>
            <p:cNvSpPr/>
            <p:nvPr/>
          </p:nvSpPr>
          <p:spPr bwMode="auto">
            <a:xfrm>
              <a:off x="2411413" y="5023192"/>
              <a:ext cx="144462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0" name="円/楕円 59"/>
            <p:cNvSpPr/>
            <p:nvPr/>
          </p:nvSpPr>
          <p:spPr bwMode="auto">
            <a:xfrm>
              <a:off x="2628900" y="50231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1" name="円/楕円 60"/>
            <p:cNvSpPr/>
            <p:nvPr/>
          </p:nvSpPr>
          <p:spPr bwMode="auto">
            <a:xfrm>
              <a:off x="2844800" y="50231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2" name="円/楕円 61"/>
            <p:cNvSpPr/>
            <p:nvPr/>
          </p:nvSpPr>
          <p:spPr bwMode="auto">
            <a:xfrm>
              <a:off x="3060700" y="50231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3" name="円/楕円 62"/>
            <p:cNvSpPr/>
            <p:nvPr/>
          </p:nvSpPr>
          <p:spPr bwMode="auto">
            <a:xfrm>
              <a:off x="3276600" y="50231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4" name="円/楕円 63"/>
            <p:cNvSpPr/>
            <p:nvPr/>
          </p:nvSpPr>
          <p:spPr bwMode="auto">
            <a:xfrm>
              <a:off x="3492500" y="5023192"/>
              <a:ext cx="144463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5" name="円/楕円 64"/>
            <p:cNvSpPr/>
            <p:nvPr/>
          </p:nvSpPr>
          <p:spPr bwMode="auto">
            <a:xfrm>
              <a:off x="3708400" y="5023192"/>
              <a:ext cx="144463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6" name="円/楕円 65"/>
            <p:cNvSpPr/>
            <p:nvPr/>
          </p:nvSpPr>
          <p:spPr bwMode="auto">
            <a:xfrm>
              <a:off x="2195513" y="5239092"/>
              <a:ext cx="144462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7" name="円/楕円 66"/>
            <p:cNvSpPr/>
            <p:nvPr/>
          </p:nvSpPr>
          <p:spPr bwMode="auto">
            <a:xfrm>
              <a:off x="2411413" y="5239092"/>
              <a:ext cx="144462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8" name="円/楕円 67"/>
            <p:cNvSpPr/>
            <p:nvPr/>
          </p:nvSpPr>
          <p:spPr bwMode="auto">
            <a:xfrm>
              <a:off x="2628900" y="52390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69" name="円/楕円 68"/>
            <p:cNvSpPr/>
            <p:nvPr/>
          </p:nvSpPr>
          <p:spPr bwMode="auto">
            <a:xfrm>
              <a:off x="2844800" y="52390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0" name="円/楕円 69"/>
            <p:cNvSpPr/>
            <p:nvPr/>
          </p:nvSpPr>
          <p:spPr bwMode="auto">
            <a:xfrm>
              <a:off x="3060700" y="52390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1" name="円/楕円 70"/>
            <p:cNvSpPr/>
            <p:nvPr/>
          </p:nvSpPr>
          <p:spPr bwMode="auto">
            <a:xfrm>
              <a:off x="3276600" y="5239092"/>
              <a:ext cx="142875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2" name="円/楕円 71"/>
            <p:cNvSpPr/>
            <p:nvPr/>
          </p:nvSpPr>
          <p:spPr bwMode="auto">
            <a:xfrm>
              <a:off x="3492500" y="5239092"/>
              <a:ext cx="144463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3" name="円/楕円 72"/>
            <p:cNvSpPr/>
            <p:nvPr/>
          </p:nvSpPr>
          <p:spPr bwMode="auto">
            <a:xfrm>
              <a:off x="3708400" y="5239092"/>
              <a:ext cx="144463" cy="142875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4" name="円/楕円 73"/>
            <p:cNvSpPr/>
            <p:nvPr/>
          </p:nvSpPr>
          <p:spPr bwMode="auto">
            <a:xfrm>
              <a:off x="2195513" y="5454992"/>
              <a:ext cx="144462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2411413" y="5454992"/>
              <a:ext cx="144462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6" name="円/楕円 75"/>
            <p:cNvSpPr/>
            <p:nvPr/>
          </p:nvSpPr>
          <p:spPr bwMode="auto">
            <a:xfrm>
              <a:off x="2628900" y="5454992"/>
              <a:ext cx="142875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7" name="円/楕円 76"/>
            <p:cNvSpPr/>
            <p:nvPr/>
          </p:nvSpPr>
          <p:spPr bwMode="auto">
            <a:xfrm>
              <a:off x="2844800" y="5454992"/>
              <a:ext cx="142875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8" name="円/楕円 77"/>
            <p:cNvSpPr/>
            <p:nvPr/>
          </p:nvSpPr>
          <p:spPr bwMode="auto">
            <a:xfrm>
              <a:off x="3060700" y="5454992"/>
              <a:ext cx="142875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79" name="円/楕円 78"/>
            <p:cNvSpPr/>
            <p:nvPr/>
          </p:nvSpPr>
          <p:spPr bwMode="auto">
            <a:xfrm>
              <a:off x="3276600" y="5454992"/>
              <a:ext cx="142875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0" name="円/楕円 79"/>
            <p:cNvSpPr/>
            <p:nvPr/>
          </p:nvSpPr>
          <p:spPr bwMode="auto">
            <a:xfrm>
              <a:off x="3492500" y="5454992"/>
              <a:ext cx="144463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1" name="円/楕円 80"/>
            <p:cNvSpPr/>
            <p:nvPr/>
          </p:nvSpPr>
          <p:spPr bwMode="auto">
            <a:xfrm>
              <a:off x="3708400" y="5454992"/>
              <a:ext cx="144463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2" name="円/楕円 81"/>
            <p:cNvSpPr/>
            <p:nvPr/>
          </p:nvSpPr>
          <p:spPr bwMode="auto">
            <a:xfrm>
              <a:off x="2195513" y="5670892"/>
              <a:ext cx="144462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3" name="円/楕円 82"/>
            <p:cNvSpPr/>
            <p:nvPr/>
          </p:nvSpPr>
          <p:spPr bwMode="auto">
            <a:xfrm>
              <a:off x="2411413" y="5670892"/>
              <a:ext cx="144462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4" name="円/楕円 83"/>
            <p:cNvSpPr/>
            <p:nvPr/>
          </p:nvSpPr>
          <p:spPr bwMode="auto">
            <a:xfrm>
              <a:off x="2628900" y="5670892"/>
              <a:ext cx="142875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2844800" y="5670892"/>
              <a:ext cx="142875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6" name="円/楕円 85"/>
            <p:cNvSpPr/>
            <p:nvPr/>
          </p:nvSpPr>
          <p:spPr bwMode="auto">
            <a:xfrm>
              <a:off x="3060700" y="5670892"/>
              <a:ext cx="142875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7" name="円/楕円 86"/>
            <p:cNvSpPr/>
            <p:nvPr/>
          </p:nvSpPr>
          <p:spPr bwMode="auto">
            <a:xfrm>
              <a:off x="3276600" y="5670892"/>
              <a:ext cx="142875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8" name="円/楕円 87"/>
            <p:cNvSpPr/>
            <p:nvPr/>
          </p:nvSpPr>
          <p:spPr bwMode="auto">
            <a:xfrm>
              <a:off x="3492500" y="5670892"/>
              <a:ext cx="144463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89" name="円/楕円 88"/>
            <p:cNvSpPr/>
            <p:nvPr/>
          </p:nvSpPr>
          <p:spPr bwMode="auto">
            <a:xfrm>
              <a:off x="3708400" y="5670892"/>
              <a:ext cx="144463" cy="144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grpSp>
        <p:nvGrpSpPr>
          <p:cNvPr id="5127" name="グループ化 170"/>
          <p:cNvGrpSpPr>
            <a:grpSpLocks/>
          </p:cNvGrpSpPr>
          <p:nvPr/>
        </p:nvGrpSpPr>
        <p:grpSpPr bwMode="auto">
          <a:xfrm>
            <a:off x="5481638" y="2708900"/>
            <a:ext cx="1800225" cy="1800225"/>
            <a:chOff x="6156325" y="3644900"/>
            <a:chExt cx="1800225" cy="1800225"/>
          </a:xfrm>
        </p:grpSpPr>
        <p:sp>
          <p:nvSpPr>
            <p:cNvPr id="172" name="正方形/長方形 171"/>
            <p:cNvSpPr/>
            <p:nvPr/>
          </p:nvSpPr>
          <p:spPr>
            <a:xfrm>
              <a:off x="6156325" y="3644900"/>
              <a:ext cx="1800225" cy="18002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5143" name="グループ化 658"/>
            <p:cNvGrpSpPr>
              <a:grpSpLocks/>
            </p:cNvGrpSpPr>
            <p:nvPr/>
          </p:nvGrpSpPr>
          <p:grpSpPr bwMode="auto">
            <a:xfrm>
              <a:off x="6227763" y="3933825"/>
              <a:ext cx="1657350" cy="142875"/>
              <a:chOff x="6228184" y="3933056"/>
              <a:chExt cx="1656184" cy="144016"/>
            </a:xfrm>
          </p:grpSpPr>
          <p:sp>
            <p:nvSpPr>
              <p:cNvPr id="237" name="円/楕円 236"/>
              <p:cNvSpPr/>
              <p:nvPr/>
            </p:nvSpPr>
            <p:spPr>
              <a:xfrm>
                <a:off x="622818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8" name="円/楕円 237"/>
              <p:cNvSpPr/>
              <p:nvPr/>
            </p:nvSpPr>
            <p:spPr>
              <a:xfrm>
                <a:off x="6659679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9" name="円/楕円 238"/>
              <p:cNvSpPr/>
              <p:nvPr/>
            </p:nvSpPr>
            <p:spPr>
              <a:xfrm>
                <a:off x="7092762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0" name="円/楕円 239"/>
              <p:cNvSpPr/>
              <p:nvPr/>
            </p:nvSpPr>
            <p:spPr>
              <a:xfrm>
                <a:off x="752425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1" name="円/楕円 240"/>
              <p:cNvSpPr/>
              <p:nvPr/>
            </p:nvSpPr>
            <p:spPr>
              <a:xfrm>
                <a:off x="644393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>
              <a:xfrm>
                <a:off x="687701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3" name="円/楕円 242"/>
              <p:cNvSpPr/>
              <p:nvPr/>
            </p:nvSpPr>
            <p:spPr>
              <a:xfrm>
                <a:off x="7308510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>
              <a:xfrm>
                <a:off x="7740007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5144" name="グループ化 587"/>
            <p:cNvGrpSpPr>
              <a:grpSpLocks/>
            </p:cNvGrpSpPr>
            <p:nvPr/>
          </p:nvGrpSpPr>
          <p:grpSpPr bwMode="auto">
            <a:xfrm>
              <a:off x="6227763" y="4365625"/>
              <a:ext cx="1657350" cy="142875"/>
              <a:chOff x="2915816" y="3933056"/>
              <a:chExt cx="1656184" cy="144016"/>
            </a:xfrm>
          </p:grpSpPr>
          <p:sp>
            <p:nvSpPr>
              <p:cNvPr id="229" name="円/楕円 228"/>
              <p:cNvSpPr/>
              <p:nvPr/>
            </p:nvSpPr>
            <p:spPr>
              <a:xfrm>
                <a:off x="2915815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0" name="円/楕円 229"/>
              <p:cNvSpPr/>
              <p:nvPr/>
            </p:nvSpPr>
            <p:spPr>
              <a:xfrm>
                <a:off x="334731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1" name="円/楕円 230"/>
              <p:cNvSpPr/>
              <p:nvPr/>
            </p:nvSpPr>
            <p:spPr>
              <a:xfrm>
                <a:off x="378039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2" name="円/楕円 231"/>
              <p:cNvSpPr/>
              <p:nvPr/>
            </p:nvSpPr>
            <p:spPr>
              <a:xfrm>
                <a:off x="4211891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3" name="円/楕円 232"/>
              <p:cNvSpPr/>
              <p:nvPr/>
            </p:nvSpPr>
            <p:spPr>
              <a:xfrm>
                <a:off x="313156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4" name="円/楕円 233"/>
              <p:cNvSpPr/>
              <p:nvPr/>
            </p:nvSpPr>
            <p:spPr>
              <a:xfrm>
                <a:off x="3564646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5" name="円/楕円 234"/>
              <p:cNvSpPr/>
              <p:nvPr/>
            </p:nvSpPr>
            <p:spPr>
              <a:xfrm>
                <a:off x="3996142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6" name="円/楕円 235"/>
              <p:cNvSpPr/>
              <p:nvPr/>
            </p:nvSpPr>
            <p:spPr>
              <a:xfrm>
                <a:off x="442763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5145" name="グループ化 616"/>
            <p:cNvGrpSpPr>
              <a:grpSpLocks/>
            </p:cNvGrpSpPr>
            <p:nvPr/>
          </p:nvGrpSpPr>
          <p:grpSpPr bwMode="auto">
            <a:xfrm>
              <a:off x="6227763" y="4797425"/>
              <a:ext cx="1657350" cy="144463"/>
              <a:chOff x="2915816" y="3933056"/>
              <a:chExt cx="1656184" cy="144016"/>
            </a:xfrm>
          </p:grpSpPr>
          <p:sp>
            <p:nvSpPr>
              <p:cNvPr id="221" name="円/楕円 220"/>
              <p:cNvSpPr/>
              <p:nvPr/>
            </p:nvSpPr>
            <p:spPr>
              <a:xfrm>
                <a:off x="2915815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>
              <a:xfrm>
                <a:off x="334731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3" name="円/楕円 222"/>
              <p:cNvSpPr/>
              <p:nvPr/>
            </p:nvSpPr>
            <p:spPr>
              <a:xfrm>
                <a:off x="378039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4" name="円/楕円 223"/>
              <p:cNvSpPr/>
              <p:nvPr/>
            </p:nvSpPr>
            <p:spPr>
              <a:xfrm>
                <a:off x="4211891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5" name="円/楕円 224"/>
              <p:cNvSpPr/>
              <p:nvPr/>
            </p:nvSpPr>
            <p:spPr>
              <a:xfrm>
                <a:off x="313156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6" name="円/楕円 225"/>
              <p:cNvSpPr/>
              <p:nvPr/>
            </p:nvSpPr>
            <p:spPr>
              <a:xfrm>
                <a:off x="3564646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>
              <a:xfrm>
                <a:off x="3996142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8" name="円/楕円 227"/>
              <p:cNvSpPr/>
              <p:nvPr/>
            </p:nvSpPr>
            <p:spPr>
              <a:xfrm>
                <a:off x="442763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5146" name="グループ化 625"/>
            <p:cNvGrpSpPr>
              <a:grpSpLocks/>
            </p:cNvGrpSpPr>
            <p:nvPr/>
          </p:nvGrpSpPr>
          <p:grpSpPr bwMode="auto">
            <a:xfrm>
              <a:off x="6227763" y="5013325"/>
              <a:ext cx="1657350" cy="144463"/>
              <a:chOff x="2915816" y="3933056"/>
              <a:chExt cx="1656184" cy="144016"/>
            </a:xfrm>
          </p:grpSpPr>
          <p:sp>
            <p:nvSpPr>
              <p:cNvPr id="213" name="円/楕円 212"/>
              <p:cNvSpPr/>
              <p:nvPr/>
            </p:nvSpPr>
            <p:spPr>
              <a:xfrm>
                <a:off x="2915815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4" name="円/楕円 213"/>
              <p:cNvSpPr/>
              <p:nvPr/>
            </p:nvSpPr>
            <p:spPr>
              <a:xfrm>
                <a:off x="334731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>
              <a:xfrm>
                <a:off x="378039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6" name="円/楕円 215"/>
              <p:cNvSpPr/>
              <p:nvPr/>
            </p:nvSpPr>
            <p:spPr>
              <a:xfrm>
                <a:off x="4211891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7" name="円/楕円 216"/>
              <p:cNvSpPr/>
              <p:nvPr/>
            </p:nvSpPr>
            <p:spPr>
              <a:xfrm>
                <a:off x="313156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8" name="円/楕円 217"/>
              <p:cNvSpPr/>
              <p:nvPr/>
            </p:nvSpPr>
            <p:spPr>
              <a:xfrm>
                <a:off x="3564646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9" name="円/楕円 218"/>
              <p:cNvSpPr/>
              <p:nvPr/>
            </p:nvSpPr>
            <p:spPr>
              <a:xfrm>
                <a:off x="3996142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0" name="円/楕円 219"/>
              <p:cNvSpPr/>
              <p:nvPr/>
            </p:nvSpPr>
            <p:spPr>
              <a:xfrm>
                <a:off x="442763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5147" name="グループ化 657"/>
            <p:cNvGrpSpPr>
              <a:grpSpLocks/>
            </p:cNvGrpSpPr>
            <p:nvPr/>
          </p:nvGrpSpPr>
          <p:grpSpPr bwMode="auto">
            <a:xfrm>
              <a:off x="6227763" y="3716338"/>
              <a:ext cx="1657350" cy="144462"/>
              <a:chOff x="6228184" y="3717032"/>
              <a:chExt cx="1656184" cy="144016"/>
            </a:xfrm>
          </p:grpSpPr>
          <p:sp>
            <p:nvSpPr>
              <p:cNvPr id="205" name="円/楕円 204"/>
              <p:cNvSpPr/>
              <p:nvPr/>
            </p:nvSpPr>
            <p:spPr>
              <a:xfrm>
                <a:off x="6228183" y="3717032"/>
                <a:ext cx="144361" cy="1440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6" name="円/楕円 205"/>
              <p:cNvSpPr/>
              <p:nvPr/>
            </p:nvSpPr>
            <p:spPr>
              <a:xfrm>
                <a:off x="7740007" y="3717032"/>
                <a:ext cx="144360" cy="1440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7" name="円/楕円 206"/>
              <p:cNvSpPr/>
              <p:nvPr/>
            </p:nvSpPr>
            <p:spPr>
              <a:xfrm>
                <a:off x="6443931" y="3717032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8" name="円/楕円 207"/>
              <p:cNvSpPr/>
              <p:nvPr/>
            </p:nvSpPr>
            <p:spPr>
              <a:xfrm>
                <a:off x="6877014" y="3717032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9" name="円/楕円 208"/>
              <p:cNvSpPr/>
              <p:nvPr/>
            </p:nvSpPr>
            <p:spPr>
              <a:xfrm>
                <a:off x="7308510" y="3717032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0" name="円/楕円 209"/>
              <p:cNvSpPr/>
              <p:nvPr/>
            </p:nvSpPr>
            <p:spPr>
              <a:xfrm>
                <a:off x="7524259" y="3717032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1" name="円/楕円 210"/>
              <p:cNvSpPr/>
              <p:nvPr/>
            </p:nvSpPr>
            <p:spPr>
              <a:xfrm>
                <a:off x="6659679" y="3717032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2" name="円/楕円 211"/>
              <p:cNvSpPr/>
              <p:nvPr/>
            </p:nvSpPr>
            <p:spPr>
              <a:xfrm>
                <a:off x="7092762" y="3717032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5148" name="グループ化 659"/>
            <p:cNvGrpSpPr>
              <a:grpSpLocks/>
            </p:cNvGrpSpPr>
            <p:nvPr/>
          </p:nvGrpSpPr>
          <p:grpSpPr bwMode="auto">
            <a:xfrm>
              <a:off x="6227763" y="4581525"/>
              <a:ext cx="1657350" cy="142875"/>
              <a:chOff x="2915816" y="3933056"/>
              <a:chExt cx="1656184" cy="144016"/>
            </a:xfrm>
          </p:grpSpPr>
          <p:sp>
            <p:nvSpPr>
              <p:cNvPr id="197" name="円/楕円 196"/>
              <p:cNvSpPr/>
              <p:nvPr/>
            </p:nvSpPr>
            <p:spPr>
              <a:xfrm>
                <a:off x="2915815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8" name="円/楕円 197"/>
              <p:cNvSpPr/>
              <p:nvPr/>
            </p:nvSpPr>
            <p:spPr>
              <a:xfrm>
                <a:off x="334731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378039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>
              <a:xfrm>
                <a:off x="4211891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>
              <a:xfrm>
                <a:off x="313156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>
              <a:xfrm>
                <a:off x="3564646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3" name="円/楕円 202"/>
              <p:cNvSpPr/>
              <p:nvPr/>
            </p:nvSpPr>
            <p:spPr>
              <a:xfrm>
                <a:off x="3996142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4" name="円/楕円 203"/>
              <p:cNvSpPr/>
              <p:nvPr/>
            </p:nvSpPr>
            <p:spPr>
              <a:xfrm>
                <a:off x="442763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5149" name="グループ化 668"/>
            <p:cNvGrpSpPr>
              <a:grpSpLocks/>
            </p:cNvGrpSpPr>
            <p:nvPr/>
          </p:nvGrpSpPr>
          <p:grpSpPr bwMode="auto">
            <a:xfrm>
              <a:off x="6227763" y="4149725"/>
              <a:ext cx="1657350" cy="142875"/>
              <a:chOff x="2915816" y="3933056"/>
              <a:chExt cx="1656184" cy="144016"/>
            </a:xfrm>
          </p:grpSpPr>
          <p:sp>
            <p:nvSpPr>
              <p:cNvPr id="189" name="円/楕円 188"/>
              <p:cNvSpPr/>
              <p:nvPr/>
            </p:nvSpPr>
            <p:spPr>
              <a:xfrm>
                <a:off x="2915815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0" name="円/楕円 189"/>
              <p:cNvSpPr/>
              <p:nvPr/>
            </p:nvSpPr>
            <p:spPr>
              <a:xfrm>
                <a:off x="3347311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1" name="円/楕円 190"/>
              <p:cNvSpPr/>
              <p:nvPr/>
            </p:nvSpPr>
            <p:spPr>
              <a:xfrm>
                <a:off x="3780394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2" name="円/楕円 191"/>
              <p:cNvSpPr/>
              <p:nvPr/>
            </p:nvSpPr>
            <p:spPr>
              <a:xfrm>
                <a:off x="4211891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3" name="円/楕円 192"/>
              <p:cNvSpPr/>
              <p:nvPr/>
            </p:nvSpPr>
            <p:spPr>
              <a:xfrm>
                <a:off x="3131563" y="3933056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4" name="円/楕円 193"/>
              <p:cNvSpPr/>
              <p:nvPr/>
            </p:nvSpPr>
            <p:spPr>
              <a:xfrm>
                <a:off x="3564646" y="3933056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5" name="円/楕円 194"/>
              <p:cNvSpPr/>
              <p:nvPr/>
            </p:nvSpPr>
            <p:spPr>
              <a:xfrm>
                <a:off x="3996142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6" name="円/楕円 195"/>
              <p:cNvSpPr/>
              <p:nvPr/>
            </p:nvSpPr>
            <p:spPr>
              <a:xfrm>
                <a:off x="4427639" y="3933056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5150" name="グループ化 677"/>
            <p:cNvGrpSpPr>
              <a:grpSpLocks/>
            </p:cNvGrpSpPr>
            <p:nvPr/>
          </p:nvGrpSpPr>
          <p:grpSpPr bwMode="auto">
            <a:xfrm>
              <a:off x="6227763" y="5229225"/>
              <a:ext cx="1657350" cy="144463"/>
              <a:chOff x="6228184" y="3717032"/>
              <a:chExt cx="1656184" cy="144016"/>
            </a:xfrm>
          </p:grpSpPr>
          <p:sp>
            <p:nvSpPr>
              <p:cNvPr id="181" name="円/楕円 180"/>
              <p:cNvSpPr/>
              <p:nvPr/>
            </p:nvSpPr>
            <p:spPr>
              <a:xfrm>
                <a:off x="6228183" y="3717032"/>
                <a:ext cx="144361" cy="1440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2" name="円/楕円 181"/>
              <p:cNvSpPr/>
              <p:nvPr/>
            </p:nvSpPr>
            <p:spPr>
              <a:xfrm>
                <a:off x="7740007" y="3717032"/>
                <a:ext cx="144360" cy="144016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3" name="円/楕円 182"/>
              <p:cNvSpPr/>
              <p:nvPr/>
            </p:nvSpPr>
            <p:spPr>
              <a:xfrm>
                <a:off x="6443931" y="3717032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4" name="円/楕円 183"/>
              <p:cNvSpPr/>
              <p:nvPr/>
            </p:nvSpPr>
            <p:spPr>
              <a:xfrm>
                <a:off x="6877014" y="3717032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5" name="円/楕円 184"/>
              <p:cNvSpPr/>
              <p:nvPr/>
            </p:nvSpPr>
            <p:spPr>
              <a:xfrm>
                <a:off x="7308510" y="3717032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>
              <a:xfrm>
                <a:off x="7524259" y="3717032"/>
                <a:ext cx="144360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7" name="円/楕円 186"/>
              <p:cNvSpPr/>
              <p:nvPr/>
            </p:nvSpPr>
            <p:spPr>
              <a:xfrm>
                <a:off x="6659679" y="3717032"/>
                <a:ext cx="144361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8" name="円/楕円 187"/>
              <p:cNvSpPr/>
              <p:nvPr/>
            </p:nvSpPr>
            <p:spPr>
              <a:xfrm>
                <a:off x="7092762" y="3717032"/>
                <a:ext cx="142774" cy="14401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5128" name="テキスト ボックス 245"/>
          <p:cNvSpPr txBox="1">
            <a:spLocks noChangeArrowheads="1"/>
          </p:cNvSpPr>
          <p:nvPr/>
        </p:nvSpPr>
        <p:spPr bwMode="auto">
          <a:xfrm>
            <a:off x="1387475" y="4777413"/>
            <a:ext cx="2844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600" dirty="0"/>
              <a:t>(a) </a:t>
            </a:r>
            <a:r>
              <a:rPr lang="en-US" altLang="ja-JP" sz="1600" dirty="0" smtClean="0"/>
              <a:t>HTM3.1</a:t>
            </a:r>
            <a:endParaRPr lang="ja-JP" altLang="en-US" sz="1600" dirty="0"/>
          </a:p>
        </p:txBody>
      </p:sp>
      <p:sp>
        <p:nvSpPr>
          <p:cNvPr id="5129" name="テキスト ボックス 246"/>
          <p:cNvSpPr txBox="1">
            <a:spLocks noChangeArrowheads="1"/>
          </p:cNvSpPr>
          <p:nvPr/>
        </p:nvSpPr>
        <p:spPr bwMode="auto">
          <a:xfrm>
            <a:off x="4995863" y="4777413"/>
            <a:ext cx="28448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600" dirty="0"/>
              <a:t>(b) </a:t>
            </a:r>
            <a:r>
              <a:rPr lang="en-US" altLang="ja-JP" sz="1600" dirty="0" smtClean="0"/>
              <a:t>Proposed</a:t>
            </a:r>
            <a:endParaRPr lang="ja-JP" altLang="en-US" sz="1600" dirty="0"/>
          </a:p>
        </p:txBody>
      </p:sp>
      <p:sp>
        <p:nvSpPr>
          <p:cNvPr id="5130" name="テキスト ボックス 247"/>
          <p:cNvSpPr txBox="1">
            <a:spLocks noChangeArrowheads="1"/>
          </p:cNvSpPr>
          <p:nvPr/>
        </p:nvSpPr>
        <p:spPr bwMode="auto">
          <a:xfrm>
            <a:off x="539440" y="3491615"/>
            <a:ext cx="129618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ja-JP" sz="1400" dirty="0" smtClean="0"/>
              <a:t>PDM</a:t>
            </a:r>
            <a:endParaRPr lang="ja-JP" altLang="en-US" sz="1400" dirty="0"/>
          </a:p>
        </p:txBody>
      </p:sp>
      <p:sp>
        <p:nvSpPr>
          <p:cNvPr id="5131" name="テキスト ボックス 248"/>
          <p:cNvSpPr txBox="1">
            <a:spLocks noChangeArrowheads="1"/>
          </p:cNvSpPr>
          <p:nvPr/>
        </p:nvSpPr>
        <p:spPr bwMode="auto">
          <a:xfrm>
            <a:off x="3940175" y="2735888"/>
            <a:ext cx="1263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200"/>
              <a:t>Pixels used for the calculation</a:t>
            </a:r>
            <a:endParaRPr lang="ja-JP" altLang="en-US" sz="1200"/>
          </a:p>
        </p:txBody>
      </p:sp>
      <p:cxnSp>
        <p:nvCxnSpPr>
          <p:cNvPr id="252" name="直線コネクタ 251"/>
          <p:cNvCxnSpPr/>
          <p:nvPr/>
        </p:nvCxnSpPr>
        <p:spPr>
          <a:xfrm flipV="1">
            <a:off x="3556000" y="3197850"/>
            <a:ext cx="546100" cy="1031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直線コネクタ 252"/>
          <p:cNvCxnSpPr/>
          <p:nvPr/>
        </p:nvCxnSpPr>
        <p:spPr>
          <a:xfrm flipV="1">
            <a:off x="3556000" y="3197850"/>
            <a:ext cx="546100" cy="307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線コネクタ 254"/>
          <p:cNvCxnSpPr/>
          <p:nvPr/>
        </p:nvCxnSpPr>
        <p:spPr>
          <a:xfrm flipV="1">
            <a:off x="5127625" y="2891463"/>
            <a:ext cx="427038" cy="249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直線コネクタ 256"/>
          <p:cNvCxnSpPr/>
          <p:nvPr/>
        </p:nvCxnSpPr>
        <p:spPr>
          <a:xfrm>
            <a:off x="5127625" y="3140700"/>
            <a:ext cx="427038" cy="12049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1" name="テキスト ボックス 273"/>
          <p:cNvSpPr txBox="1">
            <a:spLocks noChangeArrowheads="1"/>
          </p:cNvSpPr>
          <p:nvPr/>
        </p:nvSpPr>
        <p:spPr bwMode="auto">
          <a:xfrm>
            <a:off x="3138488" y="6115050"/>
            <a:ext cx="28463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600"/>
              <a:t>Fig. 1</a:t>
            </a:r>
            <a:endParaRPr lang="ja-JP" altLang="en-US" sz="1600"/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Proposal (continues)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5124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  <a:defRPr/>
            </a:pPr>
            <a:r>
              <a:rPr lang="en-US" altLang="ja-JP" sz="2400" dirty="0" smtClean="0"/>
              <a:t>Reduce comparing steps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14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5930A22F-E327-4860-BF52-DDCB1EC5A40D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  <p:grpSp>
        <p:nvGrpSpPr>
          <p:cNvPr id="6150" name="グループ化 170"/>
          <p:cNvGrpSpPr>
            <a:grpSpLocks noChangeAspect="1"/>
          </p:cNvGrpSpPr>
          <p:nvPr/>
        </p:nvGrpSpPr>
        <p:grpSpPr bwMode="auto">
          <a:xfrm>
            <a:off x="4935538" y="4220773"/>
            <a:ext cx="900112" cy="900112"/>
            <a:chOff x="6156325" y="3644900"/>
            <a:chExt cx="1800225" cy="1800225"/>
          </a:xfrm>
        </p:grpSpPr>
        <p:sp>
          <p:nvSpPr>
            <p:cNvPr id="172" name="正方形/長方形 171"/>
            <p:cNvSpPr/>
            <p:nvPr/>
          </p:nvSpPr>
          <p:spPr>
            <a:xfrm>
              <a:off x="6156325" y="3644900"/>
              <a:ext cx="1800225" cy="180022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6492" name="グループ化 658"/>
            <p:cNvGrpSpPr>
              <a:grpSpLocks/>
            </p:cNvGrpSpPr>
            <p:nvPr/>
          </p:nvGrpSpPr>
          <p:grpSpPr bwMode="auto">
            <a:xfrm>
              <a:off x="6227763" y="3933825"/>
              <a:ext cx="1657350" cy="142875"/>
              <a:chOff x="6228184" y="3933056"/>
              <a:chExt cx="1656184" cy="144016"/>
            </a:xfrm>
          </p:grpSpPr>
          <p:sp>
            <p:nvSpPr>
              <p:cNvPr id="237" name="円/楕円 236"/>
              <p:cNvSpPr/>
              <p:nvPr/>
            </p:nvSpPr>
            <p:spPr>
              <a:xfrm>
                <a:off x="6229769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8" name="円/楕円 237"/>
              <p:cNvSpPr/>
              <p:nvPr/>
            </p:nvSpPr>
            <p:spPr>
              <a:xfrm>
                <a:off x="6661265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9" name="円/楕円 238"/>
              <p:cNvSpPr/>
              <p:nvPr/>
            </p:nvSpPr>
            <p:spPr>
              <a:xfrm>
                <a:off x="7092761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0" name="円/楕円 239"/>
              <p:cNvSpPr/>
              <p:nvPr/>
            </p:nvSpPr>
            <p:spPr>
              <a:xfrm>
                <a:off x="7524258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1" name="円/楕円 240"/>
              <p:cNvSpPr/>
              <p:nvPr/>
            </p:nvSpPr>
            <p:spPr>
              <a:xfrm>
                <a:off x="6445517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2" name="円/楕円 241"/>
              <p:cNvSpPr/>
              <p:nvPr/>
            </p:nvSpPr>
            <p:spPr>
              <a:xfrm>
                <a:off x="6877013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3" name="円/楕円 242"/>
              <p:cNvSpPr/>
              <p:nvPr/>
            </p:nvSpPr>
            <p:spPr>
              <a:xfrm>
                <a:off x="7308509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44" name="円/楕円 243"/>
              <p:cNvSpPr/>
              <p:nvPr/>
            </p:nvSpPr>
            <p:spPr>
              <a:xfrm>
                <a:off x="7740006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493" name="グループ化 587"/>
            <p:cNvGrpSpPr>
              <a:grpSpLocks/>
            </p:cNvGrpSpPr>
            <p:nvPr/>
          </p:nvGrpSpPr>
          <p:grpSpPr bwMode="auto">
            <a:xfrm>
              <a:off x="6227763" y="4365625"/>
              <a:ext cx="1657350" cy="142875"/>
              <a:chOff x="2915816" y="3933056"/>
              <a:chExt cx="1656184" cy="144016"/>
            </a:xfrm>
          </p:grpSpPr>
          <p:sp>
            <p:nvSpPr>
              <p:cNvPr id="229" name="円/楕円 228"/>
              <p:cNvSpPr/>
              <p:nvPr/>
            </p:nvSpPr>
            <p:spPr>
              <a:xfrm>
                <a:off x="2917401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0" name="円/楕円 229"/>
              <p:cNvSpPr/>
              <p:nvPr/>
            </p:nvSpPr>
            <p:spPr>
              <a:xfrm>
                <a:off x="3348897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1" name="円/楕円 230"/>
              <p:cNvSpPr/>
              <p:nvPr/>
            </p:nvSpPr>
            <p:spPr>
              <a:xfrm>
                <a:off x="3780393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2" name="円/楕円 231"/>
              <p:cNvSpPr/>
              <p:nvPr/>
            </p:nvSpPr>
            <p:spPr>
              <a:xfrm>
                <a:off x="4211890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3" name="円/楕円 232"/>
              <p:cNvSpPr/>
              <p:nvPr/>
            </p:nvSpPr>
            <p:spPr>
              <a:xfrm>
                <a:off x="3133149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4" name="円/楕円 233"/>
              <p:cNvSpPr/>
              <p:nvPr/>
            </p:nvSpPr>
            <p:spPr>
              <a:xfrm>
                <a:off x="3564645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5" name="円/楕円 234"/>
              <p:cNvSpPr/>
              <p:nvPr/>
            </p:nvSpPr>
            <p:spPr>
              <a:xfrm>
                <a:off x="3996141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36" name="円/楕円 235"/>
              <p:cNvSpPr/>
              <p:nvPr/>
            </p:nvSpPr>
            <p:spPr>
              <a:xfrm>
                <a:off x="4427638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494" name="グループ化 616"/>
            <p:cNvGrpSpPr>
              <a:grpSpLocks/>
            </p:cNvGrpSpPr>
            <p:nvPr/>
          </p:nvGrpSpPr>
          <p:grpSpPr bwMode="auto">
            <a:xfrm>
              <a:off x="6227763" y="4797425"/>
              <a:ext cx="1657350" cy="144463"/>
              <a:chOff x="2915816" y="3933056"/>
              <a:chExt cx="1656184" cy="144016"/>
            </a:xfrm>
          </p:grpSpPr>
          <p:sp>
            <p:nvSpPr>
              <p:cNvPr id="221" name="円/楕円 220"/>
              <p:cNvSpPr/>
              <p:nvPr/>
            </p:nvSpPr>
            <p:spPr>
              <a:xfrm>
                <a:off x="2917401" y="3933056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>
              <a:xfrm>
                <a:off x="3348897" y="3933056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3" name="円/楕円 222"/>
              <p:cNvSpPr/>
              <p:nvPr/>
            </p:nvSpPr>
            <p:spPr>
              <a:xfrm>
                <a:off x="3780393" y="3933056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4" name="円/楕円 223"/>
              <p:cNvSpPr/>
              <p:nvPr/>
            </p:nvSpPr>
            <p:spPr>
              <a:xfrm>
                <a:off x="4211890" y="3933056"/>
                <a:ext cx="145947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5" name="円/楕円 224"/>
              <p:cNvSpPr/>
              <p:nvPr/>
            </p:nvSpPr>
            <p:spPr>
              <a:xfrm>
                <a:off x="3133149" y="3933056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6" name="円/楕円 225"/>
              <p:cNvSpPr/>
              <p:nvPr/>
            </p:nvSpPr>
            <p:spPr>
              <a:xfrm>
                <a:off x="3564645" y="3933056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>
              <a:xfrm>
                <a:off x="3996141" y="3933056"/>
                <a:ext cx="145947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8" name="円/楕円 227"/>
              <p:cNvSpPr/>
              <p:nvPr/>
            </p:nvSpPr>
            <p:spPr>
              <a:xfrm>
                <a:off x="4427638" y="3933056"/>
                <a:ext cx="145947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495" name="グループ化 625"/>
            <p:cNvGrpSpPr>
              <a:grpSpLocks/>
            </p:cNvGrpSpPr>
            <p:nvPr/>
          </p:nvGrpSpPr>
          <p:grpSpPr bwMode="auto">
            <a:xfrm>
              <a:off x="6227763" y="5013325"/>
              <a:ext cx="1657350" cy="144463"/>
              <a:chOff x="2915816" y="3933056"/>
              <a:chExt cx="1656184" cy="144016"/>
            </a:xfrm>
          </p:grpSpPr>
          <p:sp>
            <p:nvSpPr>
              <p:cNvPr id="213" name="円/楕円 212"/>
              <p:cNvSpPr/>
              <p:nvPr/>
            </p:nvSpPr>
            <p:spPr>
              <a:xfrm>
                <a:off x="2917401" y="3933056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4" name="円/楕円 213"/>
              <p:cNvSpPr/>
              <p:nvPr/>
            </p:nvSpPr>
            <p:spPr>
              <a:xfrm>
                <a:off x="3348897" y="3933056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>
              <a:xfrm>
                <a:off x="3780393" y="3933056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6" name="円/楕円 215"/>
              <p:cNvSpPr/>
              <p:nvPr/>
            </p:nvSpPr>
            <p:spPr>
              <a:xfrm>
                <a:off x="4211890" y="3933056"/>
                <a:ext cx="145947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7" name="円/楕円 216"/>
              <p:cNvSpPr/>
              <p:nvPr/>
            </p:nvSpPr>
            <p:spPr>
              <a:xfrm>
                <a:off x="3133149" y="3933056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8" name="円/楕円 217"/>
              <p:cNvSpPr/>
              <p:nvPr/>
            </p:nvSpPr>
            <p:spPr>
              <a:xfrm>
                <a:off x="3564645" y="3933056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9" name="円/楕円 218"/>
              <p:cNvSpPr/>
              <p:nvPr/>
            </p:nvSpPr>
            <p:spPr>
              <a:xfrm>
                <a:off x="3996141" y="3933056"/>
                <a:ext cx="145947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20" name="円/楕円 219"/>
              <p:cNvSpPr/>
              <p:nvPr/>
            </p:nvSpPr>
            <p:spPr>
              <a:xfrm>
                <a:off x="4427638" y="3933056"/>
                <a:ext cx="145947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496" name="グループ化 657"/>
            <p:cNvGrpSpPr>
              <a:grpSpLocks/>
            </p:cNvGrpSpPr>
            <p:nvPr/>
          </p:nvGrpSpPr>
          <p:grpSpPr bwMode="auto">
            <a:xfrm>
              <a:off x="6227763" y="3716338"/>
              <a:ext cx="1657350" cy="144462"/>
              <a:chOff x="6228184" y="3717032"/>
              <a:chExt cx="1656184" cy="144016"/>
            </a:xfrm>
          </p:grpSpPr>
          <p:sp>
            <p:nvSpPr>
              <p:cNvPr id="205" name="円/楕円 204"/>
              <p:cNvSpPr/>
              <p:nvPr/>
            </p:nvSpPr>
            <p:spPr>
              <a:xfrm>
                <a:off x="6229769" y="3718613"/>
                <a:ext cx="142775" cy="14243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6" name="円/楕円 205"/>
              <p:cNvSpPr/>
              <p:nvPr/>
            </p:nvSpPr>
            <p:spPr>
              <a:xfrm>
                <a:off x="7740006" y="3718613"/>
                <a:ext cx="145947" cy="142435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7" name="円/楕円 206"/>
              <p:cNvSpPr/>
              <p:nvPr/>
            </p:nvSpPr>
            <p:spPr>
              <a:xfrm>
                <a:off x="6445517" y="3718613"/>
                <a:ext cx="142775" cy="14243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8" name="円/楕円 207"/>
              <p:cNvSpPr/>
              <p:nvPr/>
            </p:nvSpPr>
            <p:spPr>
              <a:xfrm>
                <a:off x="6877013" y="3718613"/>
                <a:ext cx="142775" cy="14243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9" name="円/楕円 208"/>
              <p:cNvSpPr/>
              <p:nvPr/>
            </p:nvSpPr>
            <p:spPr>
              <a:xfrm>
                <a:off x="7308509" y="3718613"/>
                <a:ext cx="145947" cy="14243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0" name="円/楕円 209"/>
              <p:cNvSpPr/>
              <p:nvPr/>
            </p:nvSpPr>
            <p:spPr>
              <a:xfrm>
                <a:off x="7524258" y="3718613"/>
                <a:ext cx="145947" cy="14243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1" name="円/楕円 210"/>
              <p:cNvSpPr/>
              <p:nvPr/>
            </p:nvSpPr>
            <p:spPr>
              <a:xfrm>
                <a:off x="6661265" y="3718613"/>
                <a:ext cx="142775" cy="14243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2" name="円/楕円 211"/>
              <p:cNvSpPr/>
              <p:nvPr/>
            </p:nvSpPr>
            <p:spPr>
              <a:xfrm>
                <a:off x="7092761" y="3718613"/>
                <a:ext cx="142775" cy="14243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497" name="グループ化 659"/>
            <p:cNvGrpSpPr>
              <a:grpSpLocks/>
            </p:cNvGrpSpPr>
            <p:nvPr/>
          </p:nvGrpSpPr>
          <p:grpSpPr bwMode="auto">
            <a:xfrm>
              <a:off x="6227763" y="4581525"/>
              <a:ext cx="1657350" cy="142875"/>
              <a:chOff x="2915816" y="3933056"/>
              <a:chExt cx="1656184" cy="144016"/>
            </a:xfrm>
          </p:grpSpPr>
          <p:sp>
            <p:nvSpPr>
              <p:cNvPr id="197" name="円/楕円 196"/>
              <p:cNvSpPr/>
              <p:nvPr/>
            </p:nvSpPr>
            <p:spPr>
              <a:xfrm>
                <a:off x="2917401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8" name="円/楕円 197"/>
              <p:cNvSpPr/>
              <p:nvPr/>
            </p:nvSpPr>
            <p:spPr>
              <a:xfrm>
                <a:off x="3348897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3780393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>
              <a:xfrm>
                <a:off x="4211890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>
              <a:xfrm>
                <a:off x="3133149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>
              <a:xfrm>
                <a:off x="3564645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3" name="円/楕円 202"/>
              <p:cNvSpPr/>
              <p:nvPr/>
            </p:nvSpPr>
            <p:spPr>
              <a:xfrm>
                <a:off x="3996141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4" name="円/楕円 203"/>
              <p:cNvSpPr/>
              <p:nvPr/>
            </p:nvSpPr>
            <p:spPr>
              <a:xfrm>
                <a:off x="4427638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498" name="グループ化 668"/>
            <p:cNvGrpSpPr>
              <a:grpSpLocks/>
            </p:cNvGrpSpPr>
            <p:nvPr/>
          </p:nvGrpSpPr>
          <p:grpSpPr bwMode="auto">
            <a:xfrm>
              <a:off x="6227763" y="4149725"/>
              <a:ext cx="1657350" cy="142875"/>
              <a:chOff x="2915816" y="3933056"/>
              <a:chExt cx="1656184" cy="144016"/>
            </a:xfrm>
          </p:grpSpPr>
          <p:sp>
            <p:nvSpPr>
              <p:cNvPr id="189" name="円/楕円 188"/>
              <p:cNvSpPr/>
              <p:nvPr/>
            </p:nvSpPr>
            <p:spPr>
              <a:xfrm>
                <a:off x="2917401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0" name="円/楕円 189"/>
              <p:cNvSpPr/>
              <p:nvPr/>
            </p:nvSpPr>
            <p:spPr>
              <a:xfrm>
                <a:off x="3348897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1" name="円/楕円 190"/>
              <p:cNvSpPr/>
              <p:nvPr/>
            </p:nvSpPr>
            <p:spPr>
              <a:xfrm>
                <a:off x="3780393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2" name="円/楕円 191"/>
              <p:cNvSpPr/>
              <p:nvPr/>
            </p:nvSpPr>
            <p:spPr>
              <a:xfrm>
                <a:off x="4211890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3" name="円/楕円 192"/>
              <p:cNvSpPr/>
              <p:nvPr/>
            </p:nvSpPr>
            <p:spPr>
              <a:xfrm>
                <a:off x="3133149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4" name="円/楕円 193"/>
              <p:cNvSpPr/>
              <p:nvPr/>
            </p:nvSpPr>
            <p:spPr>
              <a:xfrm>
                <a:off x="3564645" y="3933056"/>
                <a:ext cx="142775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5" name="円/楕円 194"/>
              <p:cNvSpPr/>
              <p:nvPr/>
            </p:nvSpPr>
            <p:spPr>
              <a:xfrm>
                <a:off x="3996141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6" name="円/楕円 195"/>
              <p:cNvSpPr/>
              <p:nvPr/>
            </p:nvSpPr>
            <p:spPr>
              <a:xfrm>
                <a:off x="4427638" y="3933056"/>
                <a:ext cx="145947" cy="144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499" name="グループ化 677"/>
            <p:cNvGrpSpPr>
              <a:grpSpLocks/>
            </p:cNvGrpSpPr>
            <p:nvPr/>
          </p:nvGrpSpPr>
          <p:grpSpPr bwMode="auto">
            <a:xfrm>
              <a:off x="6227763" y="5229225"/>
              <a:ext cx="1657350" cy="144463"/>
              <a:chOff x="6228184" y="3717032"/>
              <a:chExt cx="1656184" cy="144016"/>
            </a:xfrm>
          </p:grpSpPr>
          <p:sp>
            <p:nvSpPr>
              <p:cNvPr id="181" name="円/楕円 180"/>
              <p:cNvSpPr/>
              <p:nvPr/>
            </p:nvSpPr>
            <p:spPr>
              <a:xfrm>
                <a:off x="6229769" y="3717032"/>
                <a:ext cx="142775" cy="14559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2" name="円/楕円 181"/>
              <p:cNvSpPr/>
              <p:nvPr/>
            </p:nvSpPr>
            <p:spPr>
              <a:xfrm>
                <a:off x="7740006" y="3717032"/>
                <a:ext cx="145947" cy="14559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3" name="円/楕円 182"/>
              <p:cNvSpPr/>
              <p:nvPr/>
            </p:nvSpPr>
            <p:spPr>
              <a:xfrm>
                <a:off x="6445517" y="3717032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4" name="円/楕円 183"/>
              <p:cNvSpPr/>
              <p:nvPr/>
            </p:nvSpPr>
            <p:spPr>
              <a:xfrm>
                <a:off x="6877013" y="3717032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5" name="円/楕円 184"/>
              <p:cNvSpPr/>
              <p:nvPr/>
            </p:nvSpPr>
            <p:spPr>
              <a:xfrm>
                <a:off x="7308509" y="3717032"/>
                <a:ext cx="145947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>
              <a:xfrm>
                <a:off x="7524258" y="3717032"/>
                <a:ext cx="145947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7" name="円/楕円 186"/>
              <p:cNvSpPr/>
              <p:nvPr/>
            </p:nvSpPr>
            <p:spPr>
              <a:xfrm>
                <a:off x="6661265" y="3717032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88" name="円/楕円 187"/>
              <p:cNvSpPr/>
              <p:nvPr/>
            </p:nvSpPr>
            <p:spPr>
              <a:xfrm>
                <a:off x="7092761" y="3717032"/>
                <a:ext cx="142775" cy="14559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6151" name="テキスト ボックス 247"/>
          <p:cNvSpPr txBox="1">
            <a:spLocks noChangeArrowheads="1"/>
          </p:cNvSpPr>
          <p:nvPr/>
        </p:nvSpPr>
        <p:spPr bwMode="auto">
          <a:xfrm>
            <a:off x="666750" y="4220773"/>
            <a:ext cx="10318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/>
              <a:t>Depth</a:t>
            </a:r>
            <a:br>
              <a:rPr lang="en-US" altLang="ja-JP" sz="1400"/>
            </a:br>
            <a:r>
              <a:rPr lang="en-US" altLang="ja-JP" sz="1400"/>
              <a:t>16x16</a:t>
            </a:r>
            <a:endParaRPr lang="ja-JP" altLang="en-US" sz="1400"/>
          </a:p>
        </p:txBody>
      </p:sp>
      <p:sp>
        <p:nvSpPr>
          <p:cNvPr id="6152" name="テキスト ボックス 273"/>
          <p:cNvSpPr txBox="1">
            <a:spLocks noChangeArrowheads="1"/>
          </p:cNvSpPr>
          <p:nvPr/>
        </p:nvSpPr>
        <p:spPr bwMode="auto">
          <a:xfrm>
            <a:off x="3131800" y="6165380"/>
            <a:ext cx="284638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600" dirty="0"/>
              <a:t>Fig. 2</a:t>
            </a:r>
            <a:endParaRPr lang="ja-JP" altLang="en-US" sz="1600" dirty="0"/>
          </a:p>
        </p:txBody>
      </p:sp>
      <p:sp>
        <p:nvSpPr>
          <p:cNvPr id="162" name="正方形/長方形 161"/>
          <p:cNvSpPr>
            <a:spLocks noChangeAspect="1"/>
          </p:cNvSpPr>
          <p:nvPr/>
        </p:nvSpPr>
        <p:spPr bwMode="auto">
          <a:xfrm>
            <a:off x="4932363" y="2780910"/>
            <a:ext cx="900112" cy="900113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154" name="テキスト ボックス 245"/>
          <p:cNvSpPr txBox="1">
            <a:spLocks noChangeArrowheads="1"/>
          </p:cNvSpPr>
          <p:nvPr/>
        </p:nvSpPr>
        <p:spPr bwMode="auto">
          <a:xfrm>
            <a:off x="4684713" y="1606160"/>
            <a:ext cx="1439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/>
              <a:t>32x32 PU</a:t>
            </a:r>
            <a:endParaRPr lang="ja-JP" altLang="en-US" sz="1400"/>
          </a:p>
        </p:txBody>
      </p:sp>
      <p:sp>
        <p:nvSpPr>
          <p:cNvPr id="301" name="正方形/長方形 300"/>
          <p:cNvSpPr>
            <a:spLocks noChangeAspect="1"/>
          </p:cNvSpPr>
          <p:nvPr/>
        </p:nvSpPr>
        <p:spPr bwMode="auto">
          <a:xfrm>
            <a:off x="1698625" y="1945885"/>
            <a:ext cx="1763713" cy="1765300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156" name="テキスト ボックス 245"/>
          <p:cNvSpPr txBox="1">
            <a:spLocks noChangeArrowheads="1"/>
          </p:cNvSpPr>
          <p:nvPr/>
        </p:nvSpPr>
        <p:spPr bwMode="auto">
          <a:xfrm>
            <a:off x="1843088" y="1606160"/>
            <a:ext cx="1439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/>
              <a:t>64x64 PU</a:t>
            </a:r>
            <a:endParaRPr lang="ja-JP" altLang="en-US" sz="1400"/>
          </a:p>
        </p:txBody>
      </p:sp>
      <p:sp>
        <p:nvSpPr>
          <p:cNvPr id="303" name="正方形/長方形 302"/>
          <p:cNvSpPr>
            <a:spLocks noChangeAspect="1"/>
          </p:cNvSpPr>
          <p:nvPr/>
        </p:nvSpPr>
        <p:spPr bwMode="auto">
          <a:xfrm>
            <a:off x="7116763" y="3212710"/>
            <a:ext cx="449262" cy="449263"/>
          </a:xfrm>
          <a:prstGeom prst="rect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158" name="テキスト ボックス 245"/>
          <p:cNvSpPr txBox="1">
            <a:spLocks noChangeArrowheads="1"/>
          </p:cNvSpPr>
          <p:nvPr/>
        </p:nvSpPr>
        <p:spPr bwMode="auto">
          <a:xfrm>
            <a:off x="6665913" y="1606160"/>
            <a:ext cx="1439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/>
              <a:t>16x16 PU</a:t>
            </a:r>
            <a:endParaRPr lang="ja-JP" altLang="en-US" sz="1400"/>
          </a:p>
        </p:txBody>
      </p:sp>
      <p:grpSp>
        <p:nvGrpSpPr>
          <p:cNvPr id="6159" name="グループ化 392"/>
          <p:cNvGrpSpPr>
            <a:grpSpLocks/>
          </p:cNvGrpSpPr>
          <p:nvPr/>
        </p:nvGrpSpPr>
        <p:grpSpPr bwMode="auto">
          <a:xfrm>
            <a:off x="7129463" y="4184260"/>
            <a:ext cx="450850" cy="449263"/>
            <a:chOff x="7138722" y="4229656"/>
            <a:chExt cx="450000" cy="450000"/>
          </a:xfrm>
        </p:grpSpPr>
        <p:sp>
          <p:nvSpPr>
            <p:cNvPr id="307" name="正方形/長方形 306"/>
            <p:cNvSpPr/>
            <p:nvPr/>
          </p:nvSpPr>
          <p:spPr bwMode="auto">
            <a:xfrm>
              <a:off x="7138722" y="4229656"/>
              <a:ext cx="450000" cy="45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6471" name="グループ化 380"/>
            <p:cNvGrpSpPr>
              <a:grpSpLocks/>
            </p:cNvGrpSpPr>
            <p:nvPr/>
          </p:nvGrpSpPr>
          <p:grpSpPr bwMode="auto">
            <a:xfrm>
              <a:off x="7164360" y="4256558"/>
              <a:ext cx="396032" cy="72222"/>
              <a:chOff x="7151704" y="4472420"/>
              <a:chExt cx="396032" cy="72222"/>
            </a:xfrm>
          </p:grpSpPr>
          <p:sp>
            <p:nvSpPr>
              <p:cNvPr id="340" name="円/楕円 339"/>
              <p:cNvSpPr/>
              <p:nvPr/>
            </p:nvSpPr>
            <p:spPr bwMode="auto">
              <a:xfrm>
                <a:off x="7151419" y="4472550"/>
                <a:ext cx="72887" cy="7155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1" name="円/楕円 340"/>
              <p:cNvSpPr/>
              <p:nvPr/>
            </p:nvSpPr>
            <p:spPr bwMode="auto">
              <a:xfrm>
                <a:off x="7474658" y="4472550"/>
                <a:ext cx="72887" cy="7155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6" name="円/楕円 345"/>
              <p:cNvSpPr/>
              <p:nvPr/>
            </p:nvSpPr>
            <p:spPr bwMode="auto">
              <a:xfrm>
                <a:off x="7259165" y="4472550"/>
                <a:ext cx="72887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47" name="円/楕円 346"/>
              <p:cNvSpPr/>
              <p:nvPr/>
            </p:nvSpPr>
            <p:spPr bwMode="auto">
              <a:xfrm>
                <a:off x="7366912" y="4472550"/>
                <a:ext cx="71302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472" name="グループ化 381"/>
            <p:cNvGrpSpPr>
              <a:grpSpLocks/>
            </p:cNvGrpSpPr>
            <p:nvPr/>
          </p:nvGrpSpPr>
          <p:grpSpPr bwMode="auto">
            <a:xfrm>
              <a:off x="7164360" y="4365287"/>
              <a:ext cx="396032" cy="71429"/>
              <a:chOff x="7151704" y="4689086"/>
              <a:chExt cx="396032" cy="71429"/>
            </a:xfrm>
          </p:grpSpPr>
          <p:sp>
            <p:nvSpPr>
              <p:cNvPr id="324" name="円/楕円 323"/>
              <p:cNvSpPr/>
              <p:nvPr/>
            </p:nvSpPr>
            <p:spPr bwMode="auto">
              <a:xfrm>
                <a:off x="7151419" y="4688614"/>
                <a:ext cx="72887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25" name="円/楕円 324"/>
              <p:cNvSpPr/>
              <p:nvPr/>
            </p:nvSpPr>
            <p:spPr bwMode="auto">
              <a:xfrm>
                <a:off x="7259165" y="4688614"/>
                <a:ext cx="72887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26" name="円/楕円 325"/>
              <p:cNvSpPr/>
              <p:nvPr/>
            </p:nvSpPr>
            <p:spPr bwMode="auto">
              <a:xfrm>
                <a:off x="7366912" y="4688614"/>
                <a:ext cx="71302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27" name="円/楕円 326"/>
              <p:cNvSpPr/>
              <p:nvPr/>
            </p:nvSpPr>
            <p:spPr bwMode="auto">
              <a:xfrm>
                <a:off x="7474658" y="4688614"/>
                <a:ext cx="72887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473" name="グループ化 382"/>
            <p:cNvGrpSpPr>
              <a:grpSpLocks/>
            </p:cNvGrpSpPr>
            <p:nvPr/>
          </p:nvGrpSpPr>
          <p:grpSpPr bwMode="auto">
            <a:xfrm>
              <a:off x="7164360" y="4473224"/>
              <a:ext cx="396032" cy="71429"/>
              <a:chOff x="7151704" y="4689086"/>
              <a:chExt cx="396032" cy="71429"/>
            </a:xfrm>
          </p:grpSpPr>
          <p:sp>
            <p:nvSpPr>
              <p:cNvPr id="384" name="円/楕円 383"/>
              <p:cNvSpPr/>
              <p:nvPr/>
            </p:nvSpPr>
            <p:spPr bwMode="auto">
              <a:xfrm>
                <a:off x="7151419" y="4688805"/>
                <a:ext cx="72887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85" name="円/楕円 384"/>
              <p:cNvSpPr/>
              <p:nvPr/>
            </p:nvSpPr>
            <p:spPr bwMode="auto">
              <a:xfrm>
                <a:off x="7259165" y="4688805"/>
                <a:ext cx="72887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86" name="円/楕円 385"/>
              <p:cNvSpPr/>
              <p:nvPr/>
            </p:nvSpPr>
            <p:spPr bwMode="auto">
              <a:xfrm>
                <a:off x="7366912" y="4688805"/>
                <a:ext cx="71302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87" name="円/楕円 386"/>
              <p:cNvSpPr/>
              <p:nvPr/>
            </p:nvSpPr>
            <p:spPr bwMode="auto">
              <a:xfrm>
                <a:off x="7474658" y="4688805"/>
                <a:ext cx="72887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474" name="グループ化 387"/>
            <p:cNvGrpSpPr>
              <a:grpSpLocks/>
            </p:cNvGrpSpPr>
            <p:nvPr/>
          </p:nvGrpSpPr>
          <p:grpSpPr bwMode="auto">
            <a:xfrm>
              <a:off x="7164360" y="4581160"/>
              <a:ext cx="396032" cy="72222"/>
              <a:chOff x="7151704" y="4472420"/>
              <a:chExt cx="396032" cy="72222"/>
            </a:xfrm>
          </p:grpSpPr>
          <p:sp>
            <p:nvSpPr>
              <p:cNvPr id="389" name="円/楕円 388"/>
              <p:cNvSpPr/>
              <p:nvPr/>
            </p:nvSpPr>
            <p:spPr bwMode="auto">
              <a:xfrm>
                <a:off x="7151419" y="4472330"/>
                <a:ext cx="72887" cy="7155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90" name="円/楕円 389"/>
              <p:cNvSpPr/>
              <p:nvPr/>
            </p:nvSpPr>
            <p:spPr bwMode="auto">
              <a:xfrm>
                <a:off x="7474658" y="4472330"/>
                <a:ext cx="72887" cy="7155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91" name="円/楕円 390"/>
              <p:cNvSpPr/>
              <p:nvPr/>
            </p:nvSpPr>
            <p:spPr bwMode="auto">
              <a:xfrm>
                <a:off x="7259165" y="4472330"/>
                <a:ext cx="72887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392" name="円/楕円 391"/>
              <p:cNvSpPr/>
              <p:nvPr/>
            </p:nvSpPr>
            <p:spPr bwMode="auto">
              <a:xfrm>
                <a:off x="7366912" y="4472330"/>
                <a:ext cx="71302" cy="7155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grpSp>
        <p:nvGrpSpPr>
          <p:cNvPr id="6160" name="グループ化 743"/>
          <p:cNvGrpSpPr>
            <a:grpSpLocks/>
          </p:cNvGrpSpPr>
          <p:nvPr/>
        </p:nvGrpSpPr>
        <p:grpSpPr bwMode="auto">
          <a:xfrm>
            <a:off x="1698625" y="4220773"/>
            <a:ext cx="1763713" cy="1763712"/>
            <a:chOff x="1658042" y="4472420"/>
            <a:chExt cx="1764000" cy="1764000"/>
          </a:xfrm>
        </p:grpSpPr>
        <p:sp>
          <p:nvSpPr>
            <p:cNvPr id="305" name="正方形/長方形 304"/>
            <p:cNvSpPr>
              <a:spLocks noChangeAspect="1"/>
            </p:cNvSpPr>
            <p:nvPr/>
          </p:nvSpPr>
          <p:spPr bwMode="auto">
            <a:xfrm>
              <a:off x="1658042" y="4472420"/>
              <a:ext cx="1764000" cy="1764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grpSp>
          <p:nvGrpSpPr>
            <p:cNvPr id="6170" name="グループ化 478"/>
            <p:cNvGrpSpPr>
              <a:grpSpLocks/>
            </p:cNvGrpSpPr>
            <p:nvPr/>
          </p:nvGrpSpPr>
          <p:grpSpPr bwMode="auto">
            <a:xfrm>
              <a:off x="1698309" y="4628205"/>
              <a:ext cx="1688305" cy="71429"/>
              <a:chOff x="3876736" y="3333463"/>
              <a:chExt cx="1688305" cy="71429"/>
            </a:xfrm>
          </p:grpSpPr>
          <p:grpSp>
            <p:nvGrpSpPr>
              <p:cNvPr id="6452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460" name="円/楕円 459"/>
                <p:cNvSpPr/>
                <p:nvPr/>
              </p:nvSpPr>
              <p:spPr>
                <a:xfrm>
                  <a:off x="6227040" y="3932683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1" name="円/楕円 460"/>
                <p:cNvSpPr/>
                <p:nvPr/>
              </p:nvSpPr>
              <p:spPr>
                <a:xfrm>
                  <a:off x="6658661" y="3932683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2" name="円/楕円 461"/>
                <p:cNvSpPr/>
                <p:nvPr/>
              </p:nvSpPr>
              <p:spPr>
                <a:xfrm>
                  <a:off x="7090282" y="3932683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3" name="円/楕円 462"/>
                <p:cNvSpPr/>
                <p:nvPr/>
              </p:nvSpPr>
              <p:spPr>
                <a:xfrm>
                  <a:off x="7521903" y="3932683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4" name="円/楕円 463"/>
                <p:cNvSpPr/>
                <p:nvPr/>
              </p:nvSpPr>
              <p:spPr>
                <a:xfrm>
                  <a:off x="6442851" y="3932683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5" name="円/楕円 464"/>
                <p:cNvSpPr/>
                <p:nvPr/>
              </p:nvSpPr>
              <p:spPr>
                <a:xfrm>
                  <a:off x="6874472" y="3932683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6" name="円/楕円 465"/>
                <p:cNvSpPr/>
                <p:nvPr/>
              </p:nvSpPr>
              <p:spPr>
                <a:xfrm>
                  <a:off x="7306092" y="3932683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67" name="円/楕円 466"/>
                <p:cNvSpPr/>
                <p:nvPr/>
              </p:nvSpPr>
              <p:spPr>
                <a:xfrm>
                  <a:off x="7737713" y="3932683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453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412" name="円/楕円 411"/>
                <p:cNvSpPr/>
                <p:nvPr/>
              </p:nvSpPr>
              <p:spPr>
                <a:xfrm>
                  <a:off x="2916334" y="3932683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3" name="円/楕円 412"/>
                <p:cNvSpPr/>
                <p:nvPr/>
              </p:nvSpPr>
              <p:spPr>
                <a:xfrm>
                  <a:off x="3347954" y="3932683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4" name="円/楕円 413"/>
                <p:cNvSpPr/>
                <p:nvPr/>
              </p:nvSpPr>
              <p:spPr>
                <a:xfrm>
                  <a:off x="3779575" y="3932683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5" name="円/楕円 414"/>
                <p:cNvSpPr/>
                <p:nvPr/>
              </p:nvSpPr>
              <p:spPr>
                <a:xfrm>
                  <a:off x="4211196" y="3932683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6" name="円/楕円 415"/>
                <p:cNvSpPr/>
                <p:nvPr/>
              </p:nvSpPr>
              <p:spPr>
                <a:xfrm>
                  <a:off x="3132144" y="3932683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7" name="円/楕円 416"/>
                <p:cNvSpPr/>
                <p:nvPr/>
              </p:nvSpPr>
              <p:spPr>
                <a:xfrm>
                  <a:off x="3563765" y="3932683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8" name="円/楕円 417"/>
                <p:cNvSpPr/>
                <p:nvPr/>
              </p:nvSpPr>
              <p:spPr>
                <a:xfrm>
                  <a:off x="3995386" y="3932683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19" name="円/楕円 418"/>
                <p:cNvSpPr/>
                <p:nvPr/>
              </p:nvSpPr>
              <p:spPr>
                <a:xfrm>
                  <a:off x="4427006" y="3932683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71" name="グループ化 477"/>
            <p:cNvGrpSpPr>
              <a:grpSpLocks/>
            </p:cNvGrpSpPr>
            <p:nvPr/>
          </p:nvGrpSpPr>
          <p:grpSpPr bwMode="auto">
            <a:xfrm>
              <a:off x="1698308" y="4518683"/>
              <a:ext cx="1688306" cy="73015"/>
              <a:chOff x="3876735" y="3223941"/>
              <a:chExt cx="1688306" cy="73015"/>
            </a:xfrm>
          </p:grpSpPr>
          <p:sp>
            <p:nvSpPr>
              <p:cNvPr id="428" name="円/楕円 427"/>
              <p:cNvSpPr/>
              <p:nvPr/>
            </p:nvSpPr>
            <p:spPr bwMode="auto">
              <a:xfrm>
                <a:off x="3876164" y="3223723"/>
                <a:ext cx="73037" cy="7303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29" name="円/楕円 428"/>
              <p:cNvSpPr/>
              <p:nvPr/>
            </p:nvSpPr>
            <p:spPr bwMode="auto">
              <a:xfrm>
                <a:off x="5492502" y="3223723"/>
                <a:ext cx="73037" cy="7303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30" name="円/楕円 429"/>
              <p:cNvSpPr/>
              <p:nvPr/>
            </p:nvSpPr>
            <p:spPr bwMode="auto">
              <a:xfrm>
                <a:off x="3984131" y="3223723"/>
                <a:ext cx="73037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31" name="円/楕円 430"/>
              <p:cNvSpPr/>
              <p:nvPr/>
            </p:nvSpPr>
            <p:spPr bwMode="auto">
              <a:xfrm>
                <a:off x="4201654" y="3223723"/>
                <a:ext cx="71450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32" name="円/楕円 431"/>
              <p:cNvSpPr/>
              <p:nvPr/>
            </p:nvSpPr>
            <p:spPr bwMode="auto">
              <a:xfrm>
                <a:off x="4417589" y="3223723"/>
                <a:ext cx="71450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33" name="円/楕円 432"/>
              <p:cNvSpPr/>
              <p:nvPr/>
            </p:nvSpPr>
            <p:spPr bwMode="auto">
              <a:xfrm>
                <a:off x="4525557" y="3223723"/>
                <a:ext cx="71450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34" name="円/楕円 433"/>
              <p:cNvSpPr/>
              <p:nvPr/>
            </p:nvSpPr>
            <p:spPr bwMode="auto">
              <a:xfrm>
                <a:off x="4092099" y="3223723"/>
                <a:ext cx="73037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35" name="円/楕円 434"/>
              <p:cNvSpPr/>
              <p:nvPr/>
            </p:nvSpPr>
            <p:spPr bwMode="auto">
              <a:xfrm>
                <a:off x="4309622" y="3223723"/>
                <a:ext cx="71450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69" name="円/楕円 468"/>
              <p:cNvSpPr/>
              <p:nvPr/>
            </p:nvSpPr>
            <p:spPr bwMode="auto">
              <a:xfrm>
                <a:off x="4628761" y="3223723"/>
                <a:ext cx="71449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70" name="円/楕円 469"/>
              <p:cNvSpPr/>
              <p:nvPr/>
            </p:nvSpPr>
            <p:spPr bwMode="auto">
              <a:xfrm>
                <a:off x="4844697" y="3223723"/>
                <a:ext cx="71449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71" name="円/楕円 470"/>
              <p:cNvSpPr/>
              <p:nvPr/>
            </p:nvSpPr>
            <p:spPr bwMode="auto">
              <a:xfrm>
                <a:off x="5060632" y="3223723"/>
                <a:ext cx="71449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72" name="円/楕円 471"/>
              <p:cNvSpPr/>
              <p:nvPr/>
            </p:nvSpPr>
            <p:spPr bwMode="auto">
              <a:xfrm>
                <a:off x="5276567" y="3223723"/>
                <a:ext cx="73037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73" name="円/楕円 472"/>
              <p:cNvSpPr/>
              <p:nvPr/>
            </p:nvSpPr>
            <p:spPr bwMode="auto">
              <a:xfrm>
                <a:off x="4736729" y="3223723"/>
                <a:ext cx="71449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74" name="円/楕円 473"/>
              <p:cNvSpPr/>
              <p:nvPr/>
            </p:nvSpPr>
            <p:spPr bwMode="auto">
              <a:xfrm>
                <a:off x="4952664" y="3223723"/>
                <a:ext cx="71449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75" name="円/楕円 474"/>
              <p:cNvSpPr/>
              <p:nvPr/>
            </p:nvSpPr>
            <p:spPr bwMode="auto">
              <a:xfrm>
                <a:off x="5168599" y="3223723"/>
                <a:ext cx="73037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76" name="円/楕円 475"/>
              <p:cNvSpPr/>
              <p:nvPr/>
            </p:nvSpPr>
            <p:spPr bwMode="auto">
              <a:xfrm>
                <a:off x="5384535" y="3223723"/>
                <a:ext cx="73037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  <p:grpSp>
          <p:nvGrpSpPr>
            <p:cNvPr id="6172" name="グループ化 479"/>
            <p:cNvGrpSpPr>
              <a:grpSpLocks/>
            </p:cNvGrpSpPr>
            <p:nvPr/>
          </p:nvGrpSpPr>
          <p:grpSpPr bwMode="auto">
            <a:xfrm>
              <a:off x="1698309" y="4724800"/>
              <a:ext cx="1688305" cy="71429"/>
              <a:chOff x="3876736" y="3333463"/>
              <a:chExt cx="1688305" cy="71429"/>
            </a:xfrm>
          </p:grpSpPr>
          <p:grpSp>
            <p:nvGrpSpPr>
              <p:cNvPr id="6418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491" name="円/楕円 490"/>
                <p:cNvSpPr/>
                <p:nvPr/>
              </p:nvSpPr>
              <p:spPr>
                <a:xfrm>
                  <a:off x="6227040" y="393320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2" name="円/楕円 491"/>
                <p:cNvSpPr/>
                <p:nvPr/>
              </p:nvSpPr>
              <p:spPr>
                <a:xfrm>
                  <a:off x="6658661" y="393320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3" name="円/楕円 492"/>
                <p:cNvSpPr/>
                <p:nvPr/>
              </p:nvSpPr>
              <p:spPr>
                <a:xfrm>
                  <a:off x="7090282" y="393320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4" name="円/楕円 493"/>
                <p:cNvSpPr/>
                <p:nvPr/>
              </p:nvSpPr>
              <p:spPr>
                <a:xfrm>
                  <a:off x="7521903" y="393320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5" name="円/楕円 494"/>
                <p:cNvSpPr/>
                <p:nvPr/>
              </p:nvSpPr>
              <p:spPr>
                <a:xfrm>
                  <a:off x="6442851" y="393320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6" name="円/楕円 495"/>
                <p:cNvSpPr/>
                <p:nvPr/>
              </p:nvSpPr>
              <p:spPr>
                <a:xfrm>
                  <a:off x="6874472" y="393320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7" name="円/楕円 496"/>
                <p:cNvSpPr/>
                <p:nvPr/>
              </p:nvSpPr>
              <p:spPr>
                <a:xfrm>
                  <a:off x="7306092" y="393320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8" name="円/楕円 497"/>
                <p:cNvSpPr/>
                <p:nvPr/>
              </p:nvSpPr>
              <p:spPr>
                <a:xfrm>
                  <a:off x="7737713" y="393320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419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483" name="円/楕円 482"/>
                <p:cNvSpPr/>
                <p:nvPr/>
              </p:nvSpPr>
              <p:spPr>
                <a:xfrm>
                  <a:off x="2916334" y="393320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84" name="円/楕円 483"/>
                <p:cNvSpPr/>
                <p:nvPr/>
              </p:nvSpPr>
              <p:spPr>
                <a:xfrm>
                  <a:off x="3347954" y="393320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85" name="円/楕円 484"/>
                <p:cNvSpPr/>
                <p:nvPr/>
              </p:nvSpPr>
              <p:spPr>
                <a:xfrm>
                  <a:off x="3779575" y="393320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86" name="円/楕円 485"/>
                <p:cNvSpPr/>
                <p:nvPr/>
              </p:nvSpPr>
              <p:spPr>
                <a:xfrm>
                  <a:off x="4211196" y="393320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87" name="円/楕円 486"/>
                <p:cNvSpPr/>
                <p:nvPr/>
              </p:nvSpPr>
              <p:spPr>
                <a:xfrm>
                  <a:off x="3132144" y="393320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88" name="円/楕円 487"/>
                <p:cNvSpPr/>
                <p:nvPr/>
              </p:nvSpPr>
              <p:spPr>
                <a:xfrm>
                  <a:off x="3563765" y="393320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89" name="円/楕円 488"/>
                <p:cNvSpPr/>
                <p:nvPr/>
              </p:nvSpPr>
              <p:spPr>
                <a:xfrm>
                  <a:off x="3995386" y="393320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490" name="円/楕円 489"/>
                <p:cNvSpPr/>
                <p:nvPr/>
              </p:nvSpPr>
              <p:spPr>
                <a:xfrm>
                  <a:off x="4427006" y="393320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73" name="グループ化 498"/>
            <p:cNvGrpSpPr>
              <a:grpSpLocks/>
            </p:cNvGrpSpPr>
            <p:nvPr/>
          </p:nvGrpSpPr>
          <p:grpSpPr bwMode="auto">
            <a:xfrm>
              <a:off x="1698309" y="4824297"/>
              <a:ext cx="1688305" cy="71429"/>
              <a:chOff x="3876736" y="3333463"/>
              <a:chExt cx="1688305" cy="71429"/>
            </a:xfrm>
          </p:grpSpPr>
          <p:grpSp>
            <p:nvGrpSpPr>
              <p:cNvPr id="6400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510" name="円/楕円 509"/>
                <p:cNvSpPr/>
                <p:nvPr/>
              </p:nvSpPr>
              <p:spPr>
                <a:xfrm>
                  <a:off x="6227040" y="3934276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1" name="円/楕円 510"/>
                <p:cNvSpPr/>
                <p:nvPr/>
              </p:nvSpPr>
              <p:spPr>
                <a:xfrm>
                  <a:off x="6658661" y="3934276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2" name="円/楕円 511"/>
                <p:cNvSpPr/>
                <p:nvPr/>
              </p:nvSpPr>
              <p:spPr>
                <a:xfrm>
                  <a:off x="7090282" y="3934276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3" name="円/楕円 512"/>
                <p:cNvSpPr/>
                <p:nvPr/>
              </p:nvSpPr>
              <p:spPr>
                <a:xfrm>
                  <a:off x="7521903" y="3934276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4" name="円/楕円 513"/>
                <p:cNvSpPr/>
                <p:nvPr/>
              </p:nvSpPr>
              <p:spPr>
                <a:xfrm>
                  <a:off x="6442851" y="3934276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5" name="円/楕円 514"/>
                <p:cNvSpPr/>
                <p:nvPr/>
              </p:nvSpPr>
              <p:spPr>
                <a:xfrm>
                  <a:off x="6874472" y="3934276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6" name="円/楕円 515"/>
                <p:cNvSpPr/>
                <p:nvPr/>
              </p:nvSpPr>
              <p:spPr>
                <a:xfrm>
                  <a:off x="7306092" y="3934276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17" name="円/楕円 516"/>
                <p:cNvSpPr/>
                <p:nvPr/>
              </p:nvSpPr>
              <p:spPr>
                <a:xfrm>
                  <a:off x="7737713" y="3934276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401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502" name="円/楕円 501"/>
                <p:cNvSpPr/>
                <p:nvPr/>
              </p:nvSpPr>
              <p:spPr>
                <a:xfrm>
                  <a:off x="2916334" y="3934276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3" name="円/楕円 502"/>
                <p:cNvSpPr/>
                <p:nvPr/>
              </p:nvSpPr>
              <p:spPr>
                <a:xfrm>
                  <a:off x="3347954" y="3934276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4" name="円/楕円 503"/>
                <p:cNvSpPr/>
                <p:nvPr/>
              </p:nvSpPr>
              <p:spPr>
                <a:xfrm>
                  <a:off x="3779575" y="3934276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5" name="円/楕円 504"/>
                <p:cNvSpPr/>
                <p:nvPr/>
              </p:nvSpPr>
              <p:spPr>
                <a:xfrm>
                  <a:off x="4211196" y="3934276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6" name="円/楕円 505"/>
                <p:cNvSpPr/>
                <p:nvPr/>
              </p:nvSpPr>
              <p:spPr>
                <a:xfrm>
                  <a:off x="3132144" y="3934276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7" name="円/楕円 506"/>
                <p:cNvSpPr/>
                <p:nvPr/>
              </p:nvSpPr>
              <p:spPr>
                <a:xfrm>
                  <a:off x="3563765" y="3934276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8" name="円/楕円 507"/>
                <p:cNvSpPr/>
                <p:nvPr/>
              </p:nvSpPr>
              <p:spPr>
                <a:xfrm>
                  <a:off x="3995386" y="3934276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09" name="円/楕円 508"/>
                <p:cNvSpPr/>
                <p:nvPr/>
              </p:nvSpPr>
              <p:spPr>
                <a:xfrm>
                  <a:off x="4427006" y="3934276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74" name="グループ化 517"/>
            <p:cNvGrpSpPr>
              <a:grpSpLocks/>
            </p:cNvGrpSpPr>
            <p:nvPr/>
          </p:nvGrpSpPr>
          <p:grpSpPr bwMode="auto">
            <a:xfrm>
              <a:off x="1698309" y="4940673"/>
              <a:ext cx="1688305" cy="71429"/>
              <a:chOff x="3876736" y="3333463"/>
              <a:chExt cx="1688305" cy="71429"/>
            </a:xfrm>
          </p:grpSpPr>
          <p:grpSp>
            <p:nvGrpSpPr>
              <p:cNvPr id="6382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529" name="円/楕円 528"/>
                <p:cNvSpPr/>
                <p:nvPr/>
              </p:nvSpPr>
              <p:spPr>
                <a:xfrm>
                  <a:off x="6227040" y="393332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0" name="円/楕円 529"/>
                <p:cNvSpPr/>
                <p:nvPr/>
              </p:nvSpPr>
              <p:spPr>
                <a:xfrm>
                  <a:off x="6658661" y="393332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1" name="円/楕円 530"/>
                <p:cNvSpPr/>
                <p:nvPr/>
              </p:nvSpPr>
              <p:spPr>
                <a:xfrm>
                  <a:off x="7090282" y="393332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2" name="円/楕円 531"/>
                <p:cNvSpPr/>
                <p:nvPr/>
              </p:nvSpPr>
              <p:spPr>
                <a:xfrm>
                  <a:off x="7521903" y="393332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3" name="円/楕円 532"/>
                <p:cNvSpPr/>
                <p:nvPr/>
              </p:nvSpPr>
              <p:spPr>
                <a:xfrm>
                  <a:off x="6442851" y="393332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4" name="円/楕円 533"/>
                <p:cNvSpPr/>
                <p:nvPr/>
              </p:nvSpPr>
              <p:spPr>
                <a:xfrm>
                  <a:off x="6874472" y="393332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5" name="円/楕円 534"/>
                <p:cNvSpPr/>
                <p:nvPr/>
              </p:nvSpPr>
              <p:spPr>
                <a:xfrm>
                  <a:off x="7306092" y="393332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6" name="円/楕円 535"/>
                <p:cNvSpPr/>
                <p:nvPr/>
              </p:nvSpPr>
              <p:spPr>
                <a:xfrm>
                  <a:off x="7737713" y="393332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383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521" name="円/楕円 520"/>
                <p:cNvSpPr/>
                <p:nvPr/>
              </p:nvSpPr>
              <p:spPr>
                <a:xfrm>
                  <a:off x="2916334" y="393332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2" name="円/楕円 521"/>
                <p:cNvSpPr/>
                <p:nvPr/>
              </p:nvSpPr>
              <p:spPr>
                <a:xfrm>
                  <a:off x="3347954" y="393332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3" name="円/楕円 522"/>
                <p:cNvSpPr/>
                <p:nvPr/>
              </p:nvSpPr>
              <p:spPr>
                <a:xfrm>
                  <a:off x="3779575" y="393332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4" name="円/楕円 523"/>
                <p:cNvSpPr/>
                <p:nvPr/>
              </p:nvSpPr>
              <p:spPr>
                <a:xfrm>
                  <a:off x="4211196" y="393332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5" name="円/楕円 524"/>
                <p:cNvSpPr/>
                <p:nvPr/>
              </p:nvSpPr>
              <p:spPr>
                <a:xfrm>
                  <a:off x="3132144" y="393332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6" name="円/楕円 525"/>
                <p:cNvSpPr/>
                <p:nvPr/>
              </p:nvSpPr>
              <p:spPr>
                <a:xfrm>
                  <a:off x="3563765" y="393332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7" name="円/楕円 526"/>
                <p:cNvSpPr/>
                <p:nvPr/>
              </p:nvSpPr>
              <p:spPr>
                <a:xfrm>
                  <a:off x="3995386" y="393332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28" name="円/楕円 527"/>
                <p:cNvSpPr/>
                <p:nvPr/>
              </p:nvSpPr>
              <p:spPr>
                <a:xfrm>
                  <a:off x="4427006" y="393332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75" name="グループ化 536"/>
            <p:cNvGrpSpPr>
              <a:grpSpLocks/>
            </p:cNvGrpSpPr>
            <p:nvPr/>
          </p:nvGrpSpPr>
          <p:grpSpPr bwMode="auto">
            <a:xfrm>
              <a:off x="1698309" y="5049402"/>
              <a:ext cx="1688305" cy="71429"/>
              <a:chOff x="3876736" y="3333463"/>
              <a:chExt cx="1688305" cy="71429"/>
            </a:xfrm>
          </p:grpSpPr>
          <p:grpSp>
            <p:nvGrpSpPr>
              <p:cNvPr id="6364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548" name="円/楕円 547"/>
                <p:cNvSpPr/>
                <p:nvPr/>
              </p:nvSpPr>
              <p:spPr>
                <a:xfrm>
                  <a:off x="6227040" y="3931794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9" name="円/楕円 548"/>
                <p:cNvSpPr/>
                <p:nvPr/>
              </p:nvSpPr>
              <p:spPr>
                <a:xfrm>
                  <a:off x="6658661" y="3931794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50" name="円/楕円 549"/>
                <p:cNvSpPr/>
                <p:nvPr/>
              </p:nvSpPr>
              <p:spPr>
                <a:xfrm>
                  <a:off x="7090282" y="3931794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51" name="円/楕円 550"/>
                <p:cNvSpPr/>
                <p:nvPr/>
              </p:nvSpPr>
              <p:spPr>
                <a:xfrm>
                  <a:off x="7521903" y="3931794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52" name="円/楕円 551"/>
                <p:cNvSpPr/>
                <p:nvPr/>
              </p:nvSpPr>
              <p:spPr>
                <a:xfrm>
                  <a:off x="6442851" y="3931794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53" name="円/楕円 552"/>
                <p:cNvSpPr/>
                <p:nvPr/>
              </p:nvSpPr>
              <p:spPr>
                <a:xfrm>
                  <a:off x="6874472" y="3931794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54" name="円/楕円 553"/>
                <p:cNvSpPr/>
                <p:nvPr/>
              </p:nvSpPr>
              <p:spPr>
                <a:xfrm>
                  <a:off x="7306092" y="3931794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55" name="円/楕円 554"/>
                <p:cNvSpPr/>
                <p:nvPr/>
              </p:nvSpPr>
              <p:spPr>
                <a:xfrm>
                  <a:off x="7737713" y="3931794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365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540" name="円/楕円 539"/>
                <p:cNvSpPr/>
                <p:nvPr/>
              </p:nvSpPr>
              <p:spPr>
                <a:xfrm>
                  <a:off x="2916334" y="3931794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1" name="円/楕円 540"/>
                <p:cNvSpPr/>
                <p:nvPr/>
              </p:nvSpPr>
              <p:spPr>
                <a:xfrm>
                  <a:off x="3347954" y="3931794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2" name="円/楕円 541"/>
                <p:cNvSpPr/>
                <p:nvPr/>
              </p:nvSpPr>
              <p:spPr>
                <a:xfrm>
                  <a:off x="3779575" y="3931794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3" name="円/楕円 542"/>
                <p:cNvSpPr/>
                <p:nvPr/>
              </p:nvSpPr>
              <p:spPr>
                <a:xfrm>
                  <a:off x="4211196" y="3931794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4" name="円/楕円 543"/>
                <p:cNvSpPr/>
                <p:nvPr/>
              </p:nvSpPr>
              <p:spPr>
                <a:xfrm>
                  <a:off x="3132144" y="3931794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5" name="円/楕円 544"/>
                <p:cNvSpPr/>
                <p:nvPr/>
              </p:nvSpPr>
              <p:spPr>
                <a:xfrm>
                  <a:off x="3563765" y="3931794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6" name="円/楕円 545"/>
                <p:cNvSpPr/>
                <p:nvPr/>
              </p:nvSpPr>
              <p:spPr>
                <a:xfrm>
                  <a:off x="3995386" y="3931794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7" name="円/楕円 546"/>
                <p:cNvSpPr/>
                <p:nvPr/>
              </p:nvSpPr>
              <p:spPr>
                <a:xfrm>
                  <a:off x="4427006" y="3931794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76" name="グループ化 555"/>
            <p:cNvGrpSpPr>
              <a:grpSpLocks/>
            </p:cNvGrpSpPr>
            <p:nvPr/>
          </p:nvGrpSpPr>
          <p:grpSpPr bwMode="auto">
            <a:xfrm>
              <a:off x="1698309" y="5157339"/>
              <a:ext cx="1688305" cy="71429"/>
              <a:chOff x="3876736" y="3333463"/>
              <a:chExt cx="1688305" cy="71429"/>
            </a:xfrm>
          </p:grpSpPr>
          <p:grpSp>
            <p:nvGrpSpPr>
              <p:cNvPr id="6346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567" name="円/楕円 566"/>
                <p:cNvSpPr/>
                <p:nvPr/>
              </p:nvSpPr>
              <p:spPr>
                <a:xfrm>
                  <a:off x="6227040" y="3931856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8" name="円/楕円 567"/>
                <p:cNvSpPr/>
                <p:nvPr/>
              </p:nvSpPr>
              <p:spPr>
                <a:xfrm>
                  <a:off x="6658661" y="3931856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9" name="円/楕円 568"/>
                <p:cNvSpPr/>
                <p:nvPr/>
              </p:nvSpPr>
              <p:spPr>
                <a:xfrm>
                  <a:off x="7090282" y="3931856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70" name="円/楕円 569"/>
                <p:cNvSpPr/>
                <p:nvPr/>
              </p:nvSpPr>
              <p:spPr>
                <a:xfrm>
                  <a:off x="7521903" y="3931856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71" name="円/楕円 570"/>
                <p:cNvSpPr/>
                <p:nvPr/>
              </p:nvSpPr>
              <p:spPr>
                <a:xfrm>
                  <a:off x="6442851" y="3931856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72" name="円/楕円 571"/>
                <p:cNvSpPr/>
                <p:nvPr/>
              </p:nvSpPr>
              <p:spPr>
                <a:xfrm>
                  <a:off x="6874472" y="3931856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73" name="円/楕円 572"/>
                <p:cNvSpPr/>
                <p:nvPr/>
              </p:nvSpPr>
              <p:spPr>
                <a:xfrm>
                  <a:off x="7306092" y="3931856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74" name="円/楕円 573"/>
                <p:cNvSpPr/>
                <p:nvPr/>
              </p:nvSpPr>
              <p:spPr>
                <a:xfrm>
                  <a:off x="7737713" y="3931856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347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559" name="円/楕円 558"/>
                <p:cNvSpPr/>
                <p:nvPr/>
              </p:nvSpPr>
              <p:spPr>
                <a:xfrm>
                  <a:off x="2916334" y="3931856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0" name="円/楕円 559"/>
                <p:cNvSpPr/>
                <p:nvPr/>
              </p:nvSpPr>
              <p:spPr>
                <a:xfrm>
                  <a:off x="3347954" y="3931856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1" name="円/楕円 560"/>
                <p:cNvSpPr/>
                <p:nvPr/>
              </p:nvSpPr>
              <p:spPr>
                <a:xfrm>
                  <a:off x="3779575" y="3931856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2" name="円/楕円 561"/>
                <p:cNvSpPr/>
                <p:nvPr/>
              </p:nvSpPr>
              <p:spPr>
                <a:xfrm>
                  <a:off x="4211196" y="3931856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3" name="円/楕円 562"/>
                <p:cNvSpPr/>
                <p:nvPr/>
              </p:nvSpPr>
              <p:spPr>
                <a:xfrm>
                  <a:off x="3132144" y="3931856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4" name="円/楕円 563"/>
                <p:cNvSpPr/>
                <p:nvPr/>
              </p:nvSpPr>
              <p:spPr>
                <a:xfrm>
                  <a:off x="3563765" y="3931856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5" name="円/楕円 564"/>
                <p:cNvSpPr/>
                <p:nvPr/>
              </p:nvSpPr>
              <p:spPr>
                <a:xfrm>
                  <a:off x="3995386" y="3931856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6" name="円/楕円 565"/>
                <p:cNvSpPr/>
                <p:nvPr/>
              </p:nvSpPr>
              <p:spPr>
                <a:xfrm>
                  <a:off x="4427006" y="3931856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77" name="グループ化 574"/>
            <p:cNvGrpSpPr>
              <a:grpSpLocks/>
            </p:cNvGrpSpPr>
            <p:nvPr/>
          </p:nvGrpSpPr>
          <p:grpSpPr bwMode="auto">
            <a:xfrm>
              <a:off x="1698309" y="5265275"/>
              <a:ext cx="1688305" cy="71429"/>
              <a:chOff x="3876736" y="3333463"/>
              <a:chExt cx="1688305" cy="71429"/>
            </a:xfrm>
          </p:grpSpPr>
          <p:grpSp>
            <p:nvGrpSpPr>
              <p:cNvPr id="6328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586" name="円/楕円 585"/>
                <p:cNvSpPr/>
                <p:nvPr/>
              </p:nvSpPr>
              <p:spPr>
                <a:xfrm>
                  <a:off x="6227040" y="3931919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7" name="円/楕円 586"/>
                <p:cNvSpPr/>
                <p:nvPr/>
              </p:nvSpPr>
              <p:spPr>
                <a:xfrm>
                  <a:off x="6658661" y="3931919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8" name="円/楕円 587"/>
                <p:cNvSpPr/>
                <p:nvPr/>
              </p:nvSpPr>
              <p:spPr>
                <a:xfrm>
                  <a:off x="7090282" y="3931919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9" name="円/楕円 588"/>
                <p:cNvSpPr/>
                <p:nvPr/>
              </p:nvSpPr>
              <p:spPr>
                <a:xfrm>
                  <a:off x="7521903" y="3931919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90" name="円/楕円 589"/>
                <p:cNvSpPr/>
                <p:nvPr/>
              </p:nvSpPr>
              <p:spPr>
                <a:xfrm>
                  <a:off x="6442851" y="3931919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91" name="円/楕円 590"/>
                <p:cNvSpPr/>
                <p:nvPr/>
              </p:nvSpPr>
              <p:spPr>
                <a:xfrm>
                  <a:off x="6874472" y="3931919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92" name="円/楕円 591"/>
                <p:cNvSpPr/>
                <p:nvPr/>
              </p:nvSpPr>
              <p:spPr>
                <a:xfrm>
                  <a:off x="7306092" y="3931919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93" name="円/楕円 592"/>
                <p:cNvSpPr/>
                <p:nvPr/>
              </p:nvSpPr>
              <p:spPr>
                <a:xfrm>
                  <a:off x="7737713" y="3931919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329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578" name="円/楕円 577"/>
                <p:cNvSpPr/>
                <p:nvPr/>
              </p:nvSpPr>
              <p:spPr>
                <a:xfrm>
                  <a:off x="2916334" y="3931919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79" name="円/楕円 578"/>
                <p:cNvSpPr/>
                <p:nvPr/>
              </p:nvSpPr>
              <p:spPr>
                <a:xfrm>
                  <a:off x="3347954" y="3931919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0" name="円/楕円 579"/>
                <p:cNvSpPr/>
                <p:nvPr/>
              </p:nvSpPr>
              <p:spPr>
                <a:xfrm>
                  <a:off x="3779575" y="3931919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1" name="円/楕円 580"/>
                <p:cNvSpPr/>
                <p:nvPr/>
              </p:nvSpPr>
              <p:spPr>
                <a:xfrm>
                  <a:off x="4211196" y="3931919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2" name="円/楕円 581"/>
                <p:cNvSpPr/>
                <p:nvPr/>
              </p:nvSpPr>
              <p:spPr>
                <a:xfrm>
                  <a:off x="3132144" y="3931919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3" name="円/楕円 582"/>
                <p:cNvSpPr/>
                <p:nvPr/>
              </p:nvSpPr>
              <p:spPr>
                <a:xfrm>
                  <a:off x="3563765" y="3931919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4" name="円/楕円 583"/>
                <p:cNvSpPr/>
                <p:nvPr/>
              </p:nvSpPr>
              <p:spPr>
                <a:xfrm>
                  <a:off x="3995386" y="3931919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5" name="円/楕円 584"/>
                <p:cNvSpPr/>
                <p:nvPr/>
              </p:nvSpPr>
              <p:spPr>
                <a:xfrm>
                  <a:off x="4427006" y="3931919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78" name="グループ化 593"/>
            <p:cNvGrpSpPr>
              <a:grpSpLocks/>
            </p:cNvGrpSpPr>
            <p:nvPr/>
          </p:nvGrpSpPr>
          <p:grpSpPr bwMode="auto">
            <a:xfrm>
              <a:off x="1698309" y="5370836"/>
              <a:ext cx="1688305" cy="71429"/>
              <a:chOff x="3876736" y="3333463"/>
              <a:chExt cx="1688305" cy="71429"/>
            </a:xfrm>
          </p:grpSpPr>
          <p:grpSp>
            <p:nvGrpSpPr>
              <p:cNvPr id="6310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605" name="円/楕円 604"/>
                <p:cNvSpPr/>
                <p:nvPr/>
              </p:nvSpPr>
              <p:spPr>
                <a:xfrm>
                  <a:off x="6227040" y="3933572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6" name="円/楕円 605"/>
                <p:cNvSpPr/>
                <p:nvPr/>
              </p:nvSpPr>
              <p:spPr>
                <a:xfrm>
                  <a:off x="6658661" y="3933572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7" name="円/楕円 606"/>
                <p:cNvSpPr/>
                <p:nvPr/>
              </p:nvSpPr>
              <p:spPr>
                <a:xfrm>
                  <a:off x="7090282" y="3933572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8" name="円/楕円 607"/>
                <p:cNvSpPr/>
                <p:nvPr/>
              </p:nvSpPr>
              <p:spPr>
                <a:xfrm>
                  <a:off x="7521903" y="3933572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9" name="円/楕円 608"/>
                <p:cNvSpPr/>
                <p:nvPr/>
              </p:nvSpPr>
              <p:spPr>
                <a:xfrm>
                  <a:off x="6442851" y="3933572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10" name="円/楕円 609"/>
                <p:cNvSpPr/>
                <p:nvPr/>
              </p:nvSpPr>
              <p:spPr>
                <a:xfrm>
                  <a:off x="6874472" y="3933572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11" name="円/楕円 610"/>
                <p:cNvSpPr/>
                <p:nvPr/>
              </p:nvSpPr>
              <p:spPr>
                <a:xfrm>
                  <a:off x="7306092" y="3933572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12" name="円/楕円 611"/>
                <p:cNvSpPr/>
                <p:nvPr/>
              </p:nvSpPr>
              <p:spPr>
                <a:xfrm>
                  <a:off x="7737713" y="3933572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311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597" name="円/楕円 596"/>
                <p:cNvSpPr/>
                <p:nvPr/>
              </p:nvSpPr>
              <p:spPr>
                <a:xfrm>
                  <a:off x="2916334" y="3933572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98" name="円/楕円 597"/>
                <p:cNvSpPr/>
                <p:nvPr/>
              </p:nvSpPr>
              <p:spPr>
                <a:xfrm>
                  <a:off x="3347954" y="3933572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99" name="円/楕円 598"/>
                <p:cNvSpPr/>
                <p:nvPr/>
              </p:nvSpPr>
              <p:spPr>
                <a:xfrm>
                  <a:off x="3779575" y="3933572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0" name="円/楕円 599"/>
                <p:cNvSpPr/>
                <p:nvPr/>
              </p:nvSpPr>
              <p:spPr>
                <a:xfrm>
                  <a:off x="4211196" y="3933572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1" name="円/楕円 600"/>
                <p:cNvSpPr/>
                <p:nvPr/>
              </p:nvSpPr>
              <p:spPr>
                <a:xfrm>
                  <a:off x="3132144" y="3933572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2" name="円/楕円 601"/>
                <p:cNvSpPr/>
                <p:nvPr/>
              </p:nvSpPr>
              <p:spPr>
                <a:xfrm>
                  <a:off x="3563765" y="3933572"/>
                  <a:ext cx="142815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3" name="円/楕円 602"/>
                <p:cNvSpPr/>
                <p:nvPr/>
              </p:nvSpPr>
              <p:spPr>
                <a:xfrm>
                  <a:off x="3995386" y="3933572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4" name="円/楕円 603"/>
                <p:cNvSpPr/>
                <p:nvPr/>
              </p:nvSpPr>
              <p:spPr>
                <a:xfrm>
                  <a:off x="4427006" y="3933572"/>
                  <a:ext cx="145989" cy="144056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79" name="グループ化 612"/>
            <p:cNvGrpSpPr>
              <a:grpSpLocks/>
            </p:cNvGrpSpPr>
            <p:nvPr/>
          </p:nvGrpSpPr>
          <p:grpSpPr bwMode="auto">
            <a:xfrm>
              <a:off x="1698309" y="5467431"/>
              <a:ext cx="1688305" cy="71429"/>
              <a:chOff x="3876736" y="3333463"/>
              <a:chExt cx="1688305" cy="71429"/>
            </a:xfrm>
          </p:grpSpPr>
          <p:grpSp>
            <p:nvGrpSpPr>
              <p:cNvPr id="6292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624" name="円/楕円 623"/>
                <p:cNvSpPr/>
                <p:nvPr/>
              </p:nvSpPr>
              <p:spPr>
                <a:xfrm>
                  <a:off x="6227040" y="3934090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5" name="円/楕円 624"/>
                <p:cNvSpPr/>
                <p:nvPr/>
              </p:nvSpPr>
              <p:spPr>
                <a:xfrm>
                  <a:off x="6658661" y="3934090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6" name="円/楕円 625"/>
                <p:cNvSpPr/>
                <p:nvPr/>
              </p:nvSpPr>
              <p:spPr>
                <a:xfrm>
                  <a:off x="7090282" y="3934090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7" name="円/楕円 626"/>
                <p:cNvSpPr/>
                <p:nvPr/>
              </p:nvSpPr>
              <p:spPr>
                <a:xfrm>
                  <a:off x="7521903" y="3934090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8" name="円/楕円 627"/>
                <p:cNvSpPr/>
                <p:nvPr/>
              </p:nvSpPr>
              <p:spPr>
                <a:xfrm>
                  <a:off x="6442851" y="3934090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9" name="円/楕円 628"/>
                <p:cNvSpPr/>
                <p:nvPr/>
              </p:nvSpPr>
              <p:spPr>
                <a:xfrm>
                  <a:off x="6874472" y="3934090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30" name="円/楕円 629"/>
                <p:cNvSpPr/>
                <p:nvPr/>
              </p:nvSpPr>
              <p:spPr>
                <a:xfrm>
                  <a:off x="7306092" y="3934090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31" name="円/楕円 630"/>
                <p:cNvSpPr/>
                <p:nvPr/>
              </p:nvSpPr>
              <p:spPr>
                <a:xfrm>
                  <a:off x="7737713" y="3934090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293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616" name="円/楕円 615"/>
                <p:cNvSpPr/>
                <p:nvPr/>
              </p:nvSpPr>
              <p:spPr>
                <a:xfrm>
                  <a:off x="2916334" y="3934090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17" name="円/楕円 616"/>
                <p:cNvSpPr/>
                <p:nvPr/>
              </p:nvSpPr>
              <p:spPr>
                <a:xfrm>
                  <a:off x="3347954" y="3934090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18" name="円/楕円 617"/>
                <p:cNvSpPr/>
                <p:nvPr/>
              </p:nvSpPr>
              <p:spPr>
                <a:xfrm>
                  <a:off x="3779575" y="3934090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19" name="円/楕円 618"/>
                <p:cNvSpPr/>
                <p:nvPr/>
              </p:nvSpPr>
              <p:spPr>
                <a:xfrm>
                  <a:off x="4211196" y="3934090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0" name="円/楕円 619"/>
                <p:cNvSpPr/>
                <p:nvPr/>
              </p:nvSpPr>
              <p:spPr>
                <a:xfrm>
                  <a:off x="3132144" y="3934090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1" name="円/楕円 620"/>
                <p:cNvSpPr/>
                <p:nvPr/>
              </p:nvSpPr>
              <p:spPr>
                <a:xfrm>
                  <a:off x="3563765" y="3934090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2" name="円/楕円 621"/>
                <p:cNvSpPr/>
                <p:nvPr/>
              </p:nvSpPr>
              <p:spPr>
                <a:xfrm>
                  <a:off x="3995386" y="3934090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3" name="円/楕円 622"/>
                <p:cNvSpPr/>
                <p:nvPr/>
              </p:nvSpPr>
              <p:spPr>
                <a:xfrm>
                  <a:off x="4427006" y="3934090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80" name="グループ化 631"/>
            <p:cNvGrpSpPr>
              <a:grpSpLocks/>
            </p:cNvGrpSpPr>
            <p:nvPr/>
          </p:nvGrpSpPr>
          <p:grpSpPr bwMode="auto">
            <a:xfrm>
              <a:off x="1698309" y="5566928"/>
              <a:ext cx="1688305" cy="71429"/>
              <a:chOff x="3876736" y="3333463"/>
              <a:chExt cx="1688305" cy="71429"/>
            </a:xfrm>
          </p:grpSpPr>
          <p:grpSp>
            <p:nvGrpSpPr>
              <p:cNvPr id="6274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643" name="円/楕円 642"/>
                <p:cNvSpPr/>
                <p:nvPr/>
              </p:nvSpPr>
              <p:spPr>
                <a:xfrm>
                  <a:off x="6227040" y="393196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44" name="円/楕円 643"/>
                <p:cNvSpPr/>
                <p:nvPr/>
              </p:nvSpPr>
              <p:spPr>
                <a:xfrm>
                  <a:off x="6658661" y="393196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45" name="円/楕円 644"/>
                <p:cNvSpPr/>
                <p:nvPr/>
              </p:nvSpPr>
              <p:spPr>
                <a:xfrm>
                  <a:off x="7090282" y="393196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46" name="円/楕円 645"/>
                <p:cNvSpPr/>
                <p:nvPr/>
              </p:nvSpPr>
              <p:spPr>
                <a:xfrm>
                  <a:off x="7521903" y="393196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47" name="円/楕円 646"/>
                <p:cNvSpPr/>
                <p:nvPr/>
              </p:nvSpPr>
              <p:spPr>
                <a:xfrm>
                  <a:off x="6442851" y="393196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48" name="円/楕円 647"/>
                <p:cNvSpPr/>
                <p:nvPr/>
              </p:nvSpPr>
              <p:spPr>
                <a:xfrm>
                  <a:off x="6874472" y="393196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49" name="円/楕円 648"/>
                <p:cNvSpPr/>
                <p:nvPr/>
              </p:nvSpPr>
              <p:spPr>
                <a:xfrm>
                  <a:off x="7306092" y="393196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50" name="円/楕円 649"/>
                <p:cNvSpPr/>
                <p:nvPr/>
              </p:nvSpPr>
              <p:spPr>
                <a:xfrm>
                  <a:off x="7737713" y="393196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275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635" name="円/楕円 634"/>
                <p:cNvSpPr/>
                <p:nvPr/>
              </p:nvSpPr>
              <p:spPr>
                <a:xfrm>
                  <a:off x="2916334" y="393196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36" name="円/楕円 635"/>
                <p:cNvSpPr/>
                <p:nvPr/>
              </p:nvSpPr>
              <p:spPr>
                <a:xfrm>
                  <a:off x="3347954" y="393196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37" name="円/楕円 636"/>
                <p:cNvSpPr/>
                <p:nvPr/>
              </p:nvSpPr>
              <p:spPr>
                <a:xfrm>
                  <a:off x="3779575" y="393196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38" name="円/楕円 637"/>
                <p:cNvSpPr/>
                <p:nvPr/>
              </p:nvSpPr>
              <p:spPr>
                <a:xfrm>
                  <a:off x="4211196" y="393196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39" name="円/楕円 638"/>
                <p:cNvSpPr/>
                <p:nvPr/>
              </p:nvSpPr>
              <p:spPr>
                <a:xfrm>
                  <a:off x="3132144" y="393196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40" name="円/楕円 639"/>
                <p:cNvSpPr/>
                <p:nvPr/>
              </p:nvSpPr>
              <p:spPr>
                <a:xfrm>
                  <a:off x="3563765" y="393196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41" name="円/楕円 640"/>
                <p:cNvSpPr/>
                <p:nvPr/>
              </p:nvSpPr>
              <p:spPr>
                <a:xfrm>
                  <a:off x="3995386" y="393196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42" name="円/楕円 641"/>
                <p:cNvSpPr/>
                <p:nvPr/>
              </p:nvSpPr>
              <p:spPr>
                <a:xfrm>
                  <a:off x="4427006" y="393196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81" name="グループ化 650"/>
            <p:cNvGrpSpPr>
              <a:grpSpLocks/>
            </p:cNvGrpSpPr>
            <p:nvPr/>
          </p:nvGrpSpPr>
          <p:grpSpPr bwMode="auto">
            <a:xfrm>
              <a:off x="1698309" y="5683304"/>
              <a:ext cx="1688305" cy="71429"/>
              <a:chOff x="3876736" y="3333463"/>
              <a:chExt cx="1688305" cy="71429"/>
            </a:xfrm>
          </p:grpSpPr>
          <p:grpSp>
            <p:nvGrpSpPr>
              <p:cNvPr id="6256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662" name="円/楕円 661"/>
                <p:cNvSpPr/>
                <p:nvPr/>
              </p:nvSpPr>
              <p:spPr>
                <a:xfrm>
                  <a:off x="6227040" y="393421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63" name="円/楕円 662"/>
                <p:cNvSpPr/>
                <p:nvPr/>
              </p:nvSpPr>
              <p:spPr>
                <a:xfrm>
                  <a:off x="6658661" y="393421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64" name="円/楕円 663"/>
                <p:cNvSpPr/>
                <p:nvPr/>
              </p:nvSpPr>
              <p:spPr>
                <a:xfrm>
                  <a:off x="7090282" y="393421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65" name="円/楕円 664"/>
                <p:cNvSpPr/>
                <p:nvPr/>
              </p:nvSpPr>
              <p:spPr>
                <a:xfrm>
                  <a:off x="7521903" y="393421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66" name="円/楕円 665"/>
                <p:cNvSpPr/>
                <p:nvPr/>
              </p:nvSpPr>
              <p:spPr>
                <a:xfrm>
                  <a:off x="6442851" y="393421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67" name="円/楕円 666"/>
                <p:cNvSpPr/>
                <p:nvPr/>
              </p:nvSpPr>
              <p:spPr>
                <a:xfrm>
                  <a:off x="6874472" y="393421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68" name="円/楕円 667"/>
                <p:cNvSpPr/>
                <p:nvPr/>
              </p:nvSpPr>
              <p:spPr>
                <a:xfrm>
                  <a:off x="7306092" y="393421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69" name="円/楕円 668"/>
                <p:cNvSpPr/>
                <p:nvPr/>
              </p:nvSpPr>
              <p:spPr>
                <a:xfrm>
                  <a:off x="7737713" y="393421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257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654" name="円/楕円 653"/>
                <p:cNvSpPr/>
                <p:nvPr/>
              </p:nvSpPr>
              <p:spPr>
                <a:xfrm>
                  <a:off x="2916334" y="393421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55" name="円/楕円 654"/>
                <p:cNvSpPr/>
                <p:nvPr/>
              </p:nvSpPr>
              <p:spPr>
                <a:xfrm>
                  <a:off x="3347954" y="393421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56" name="円/楕円 655"/>
                <p:cNvSpPr/>
                <p:nvPr/>
              </p:nvSpPr>
              <p:spPr>
                <a:xfrm>
                  <a:off x="3779575" y="393421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57" name="円/楕円 656"/>
                <p:cNvSpPr/>
                <p:nvPr/>
              </p:nvSpPr>
              <p:spPr>
                <a:xfrm>
                  <a:off x="4211196" y="393421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58" name="円/楕円 657"/>
                <p:cNvSpPr/>
                <p:nvPr/>
              </p:nvSpPr>
              <p:spPr>
                <a:xfrm>
                  <a:off x="3132144" y="393421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59" name="円/楕円 658"/>
                <p:cNvSpPr/>
                <p:nvPr/>
              </p:nvSpPr>
              <p:spPr>
                <a:xfrm>
                  <a:off x="3563765" y="393421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60" name="円/楕円 659"/>
                <p:cNvSpPr/>
                <p:nvPr/>
              </p:nvSpPr>
              <p:spPr>
                <a:xfrm>
                  <a:off x="3995386" y="393421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61" name="円/楕円 660"/>
                <p:cNvSpPr/>
                <p:nvPr/>
              </p:nvSpPr>
              <p:spPr>
                <a:xfrm>
                  <a:off x="4427006" y="393421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82" name="グループ化 669"/>
            <p:cNvGrpSpPr>
              <a:grpSpLocks/>
            </p:cNvGrpSpPr>
            <p:nvPr/>
          </p:nvGrpSpPr>
          <p:grpSpPr bwMode="auto">
            <a:xfrm>
              <a:off x="1698309" y="5792033"/>
              <a:ext cx="1688305" cy="71429"/>
              <a:chOff x="3876736" y="3333463"/>
              <a:chExt cx="1688305" cy="71429"/>
            </a:xfrm>
          </p:grpSpPr>
          <p:grpSp>
            <p:nvGrpSpPr>
              <p:cNvPr id="6238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681" name="円/楕円 680"/>
                <p:cNvSpPr/>
                <p:nvPr/>
              </p:nvSpPr>
              <p:spPr>
                <a:xfrm>
                  <a:off x="6227040" y="3932681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82" name="円/楕円 681"/>
                <p:cNvSpPr/>
                <p:nvPr/>
              </p:nvSpPr>
              <p:spPr>
                <a:xfrm>
                  <a:off x="6658661" y="3932681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83" name="円/楕円 682"/>
                <p:cNvSpPr/>
                <p:nvPr/>
              </p:nvSpPr>
              <p:spPr>
                <a:xfrm>
                  <a:off x="7090282" y="3932681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84" name="円/楕円 683"/>
                <p:cNvSpPr/>
                <p:nvPr/>
              </p:nvSpPr>
              <p:spPr>
                <a:xfrm>
                  <a:off x="7521903" y="3932681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85" name="円/楕円 684"/>
                <p:cNvSpPr/>
                <p:nvPr/>
              </p:nvSpPr>
              <p:spPr>
                <a:xfrm>
                  <a:off x="6442851" y="3932681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86" name="円/楕円 685"/>
                <p:cNvSpPr/>
                <p:nvPr/>
              </p:nvSpPr>
              <p:spPr>
                <a:xfrm>
                  <a:off x="6874472" y="3932681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87" name="円/楕円 686"/>
                <p:cNvSpPr/>
                <p:nvPr/>
              </p:nvSpPr>
              <p:spPr>
                <a:xfrm>
                  <a:off x="7306092" y="3932681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88" name="円/楕円 687"/>
                <p:cNvSpPr/>
                <p:nvPr/>
              </p:nvSpPr>
              <p:spPr>
                <a:xfrm>
                  <a:off x="7737713" y="3932681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239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673" name="円/楕円 672"/>
                <p:cNvSpPr/>
                <p:nvPr/>
              </p:nvSpPr>
              <p:spPr>
                <a:xfrm>
                  <a:off x="2916334" y="3932681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74" name="円/楕円 673"/>
                <p:cNvSpPr/>
                <p:nvPr/>
              </p:nvSpPr>
              <p:spPr>
                <a:xfrm>
                  <a:off x="3347954" y="3932681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75" name="円/楕円 674"/>
                <p:cNvSpPr/>
                <p:nvPr/>
              </p:nvSpPr>
              <p:spPr>
                <a:xfrm>
                  <a:off x="3779575" y="3932681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76" name="円/楕円 675"/>
                <p:cNvSpPr/>
                <p:nvPr/>
              </p:nvSpPr>
              <p:spPr>
                <a:xfrm>
                  <a:off x="4211196" y="3932681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77" name="円/楕円 676"/>
                <p:cNvSpPr/>
                <p:nvPr/>
              </p:nvSpPr>
              <p:spPr>
                <a:xfrm>
                  <a:off x="3132144" y="3932681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78" name="円/楕円 677"/>
                <p:cNvSpPr/>
                <p:nvPr/>
              </p:nvSpPr>
              <p:spPr>
                <a:xfrm>
                  <a:off x="3563765" y="3932681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79" name="円/楕円 678"/>
                <p:cNvSpPr/>
                <p:nvPr/>
              </p:nvSpPr>
              <p:spPr>
                <a:xfrm>
                  <a:off x="3995386" y="3932681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80" name="円/楕円 679"/>
                <p:cNvSpPr/>
                <p:nvPr/>
              </p:nvSpPr>
              <p:spPr>
                <a:xfrm>
                  <a:off x="4427006" y="3932681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83" name="グループ化 688"/>
            <p:cNvGrpSpPr>
              <a:grpSpLocks/>
            </p:cNvGrpSpPr>
            <p:nvPr/>
          </p:nvGrpSpPr>
          <p:grpSpPr bwMode="auto">
            <a:xfrm>
              <a:off x="1698309" y="5899970"/>
              <a:ext cx="1688305" cy="71429"/>
              <a:chOff x="3876736" y="3333463"/>
              <a:chExt cx="1688305" cy="71429"/>
            </a:xfrm>
          </p:grpSpPr>
          <p:grpSp>
            <p:nvGrpSpPr>
              <p:cNvPr id="6220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700" name="円/楕円 699"/>
                <p:cNvSpPr/>
                <p:nvPr/>
              </p:nvSpPr>
              <p:spPr>
                <a:xfrm>
                  <a:off x="6227040" y="393274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01" name="円/楕円 700"/>
                <p:cNvSpPr/>
                <p:nvPr/>
              </p:nvSpPr>
              <p:spPr>
                <a:xfrm>
                  <a:off x="6658661" y="393274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02" name="円/楕円 701"/>
                <p:cNvSpPr/>
                <p:nvPr/>
              </p:nvSpPr>
              <p:spPr>
                <a:xfrm>
                  <a:off x="7090282" y="393274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03" name="円/楕円 702"/>
                <p:cNvSpPr/>
                <p:nvPr/>
              </p:nvSpPr>
              <p:spPr>
                <a:xfrm>
                  <a:off x="7521903" y="393274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04" name="円/楕円 703"/>
                <p:cNvSpPr/>
                <p:nvPr/>
              </p:nvSpPr>
              <p:spPr>
                <a:xfrm>
                  <a:off x="6442851" y="393274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05" name="円/楕円 704"/>
                <p:cNvSpPr/>
                <p:nvPr/>
              </p:nvSpPr>
              <p:spPr>
                <a:xfrm>
                  <a:off x="6874472" y="393274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06" name="円/楕円 705"/>
                <p:cNvSpPr/>
                <p:nvPr/>
              </p:nvSpPr>
              <p:spPr>
                <a:xfrm>
                  <a:off x="7306092" y="393274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07" name="円/楕円 706"/>
                <p:cNvSpPr/>
                <p:nvPr/>
              </p:nvSpPr>
              <p:spPr>
                <a:xfrm>
                  <a:off x="7737713" y="393274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221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692" name="円/楕円 691"/>
                <p:cNvSpPr/>
                <p:nvPr/>
              </p:nvSpPr>
              <p:spPr>
                <a:xfrm>
                  <a:off x="2916334" y="393274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93" name="円/楕円 692"/>
                <p:cNvSpPr/>
                <p:nvPr/>
              </p:nvSpPr>
              <p:spPr>
                <a:xfrm>
                  <a:off x="3347954" y="393274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94" name="円/楕円 693"/>
                <p:cNvSpPr/>
                <p:nvPr/>
              </p:nvSpPr>
              <p:spPr>
                <a:xfrm>
                  <a:off x="3779575" y="393274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95" name="円/楕円 694"/>
                <p:cNvSpPr/>
                <p:nvPr/>
              </p:nvSpPr>
              <p:spPr>
                <a:xfrm>
                  <a:off x="4211196" y="393274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96" name="円/楕円 695"/>
                <p:cNvSpPr/>
                <p:nvPr/>
              </p:nvSpPr>
              <p:spPr>
                <a:xfrm>
                  <a:off x="3132144" y="393274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97" name="円/楕円 696"/>
                <p:cNvSpPr/>
                <p:nvPr/>
              </p:nvSpPr>
              <p:spPr>
                <a:xfrm>
                  <a:off x="3563765" y="3932743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98" name="円/楕円 697"/>
                <p:cNvSpPr/>
                <p:nvPr/>
              </p:nvSpPr>
              <p:spPr>
                <a:xfrm>
                  <a:off x="3995386" y="393274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99" name="円/楕円 698"/>
                <p:cNvSpPr/>
                <p:nvPr/>
              </p:nvSpPr>
              <p:spPr>
                <a:xfrm>
                  <a:off x="4427006" y="3932743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84" name="グループ化 707"/>
            <p:cNvGrpSpPr>
              <a:grpSpLocks/>
            </p:cNvGrpSpPr>
            <p:nvPr/>
          </p:nvGrpSpPr>
          <p:grpSpPr bwMode="auto">
            <a:xfrm>
              <a:off x="1698309" y="6007906"/>
              <a:ext cx="1688305" cy="71429"/>
              <a:chOff x="3876736" y="3333463"/>
              <a:chExt cx="1688305" cy="71429"/>
            </a:xfrm>
          </p:grpSpPr>
          <p:grpSp>
            <p:nvGrpSpPr>
              <p:cNvPr id="6202" name="グループ化 658"/>
              <p:cNvGrpSpPr>
                <a:grpSpLocks/>
              </p:cNvGrpSpPr>
              <p:nvPr/>
            </p:nvGrpSpPr>
            <p:grpSpPr bwMode="auto">
              <a:xfrm>
                <a:off x="3876736" y="3333463"/>
                <a:ext cx="828571" cy="71429"/>
                <a:chOff x="6228184" y="3933056"/>
                <a:chExt cx="1656184" cy="144016"/>
              </a:xfrm>
            </p:grpSpPr>
            <p:sp>
              <p:nvSpPr>
                <p:cNvPr id="719" name="円/楕円 718"/>
                <p:cNvSpPr/>
                <p:nvPr/>
              </p:nvSpPr>
              <p:spPr>
                <a:xfrm>
                  <a:off x="6227040" y="393280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20" name="円/楕円 719"/>
                <p:cNvSpPr/>
                <p:nvPr/>
              </p:nvSpPr>
              <p:spPr>
                <a:xfrm>
                  <a:off x="6658661" y="393280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21" name="円/楕円 720"/>
                <p:cNvSpPr/>
                <p:nvPr/>
              </p:nvSpPr>
              <p:spPr>
                <a:xfrm>
                  <a:off x="7090282" y="393280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22" name="円/楕円 721"/>
                <p:cNvSpPr/>
                <p:nvPr/>
              </p:nvSpPr>
              <p:spPr>
                <a:xfrm>
                  <a:off x="7521903" y="393280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23" name="円/楕円 722"/>
                <p:cNvSpPr/>
                <p:nvPr/>
              </p:nvSpPr>
              <p:spPr>
                <a:xfrm>
                  <a:off x="6442851" y="393280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24" name="円/楕円 723"/>
                <p:cNvSpPr/>
                <p:nvPr/>
              </p:nvSpPr>
              <p:spPr>
                <a:xfrm>
                  <a:off x="6874472" y="393280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25" name="円/楕円 724"/>
                <p:cNvSpPr/>
                <p:nvPr/>
              </p:nvSpPr>
              <p:spPr>
                <a:xfrm>
                  <a:off x="7306092" y="393280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26" name="円/楕円 725"/>
                <p:cNvSpPr/>
                <p:nvPr/>
              </p:nvSpPr>
              <p:spPr>
                <a:xfrm>
                  <a:off x="7737713" y="393280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  <p:grpSp>
            <p:nvGrpSpPr>
              <p:cNvPr id="6203" name="グループ化 668"/>
              <p:cNvGrpSpPr>
                <a:grpSpLocks/>
              </p:cNvGrpSpPr>
              <p:nvPr/>
            </p:nvGrpSpPr>
            <p:grpSpPr bwMode="auto">
              <a:xfrm>
                <a:off x="4736470" y="3333463"/>
                <a:ext cx="828571" cy="71429"/>
                <a:chOff x="2915816" y="3933056"/>
                <a:chExt cx="1656184" cy="144016"/>
              </a:xfrm>
            </p:grpSpPr>
            <p:sp>
              <p:nvSpPr>
                <p:cNvPr id="711" name="円/楕円 710"/>
                <p:cNvSpPr/>
                <p:nvPr/>
              </p:nvSpPr>
              <p:spPr>
                <a:xfrm>
                  <a:off x="2916334" y="393280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12" name="円/楕円 711"/>
                <p:cNvSpPr/>
                <p:nvPr/>
              </p:nvSpPr>
              <p:spPr>
                <a:xfrm>
                  <a:off x="3347954" y="393280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13" name="円/楕円 712"/>
                <p:cNvSpPr/>
                <p:nvPr/>
              </p:nvSpPr>
              <p:spPr>
                <a:xfrm>
                  <a:off x="3779575" y="393280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14" name="円/楕円 713"/>
                <p:cNvSpPr/>
                <p:nvPr/>
              </p:nvSpPr>
              <p:spPr>
                <a:xfrm>
                  <a:off x="4211196" y="393280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15" name="円/楕円 714"/>
                <p:cNvSpPr/>
                <p:nvPr/>
              </p:nvSpPr>
              <p:spPr>
                <a:xfrm>
                  <a:off x="3132144" y="393280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16" name="円/楕円 715"/>
                <p:cNvSpPr/>
                <p:nvPr/>
              </p:nvSpPr>
              <p:spPr>
                <a:xfrm>
                  <a:off x="3563765" y="3932808"/>
                  <a:ext cx="142815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17" name="円/楕円 716"/>
                <p:cNvSpPr/>
                <p:nvPr/>
              </p:nvSpPr>
              <p:spPr>
                <a:xfrm>
                  <a:off x="3995386" y="393280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18" name="円/楕円 717"/>
                <p:cNvSpPr/>
                <p:nvPr/>
              </p:nvSpPr>
              <p:spPr>
                <a:xfrm>
                  <a:off x="4427006" y="3932808"/>
                  <a:ext cx="145989" cy="144058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grpSp>
          <p:nvGrpSpPr>
            <p:cNvPr id="6185" name="グループ化 726"/>
            <p:cNvGrpSpPr>
              <a:grpSpLocks/>
            </p:cNvGrpSpPr>
            <p:nvPr/>
          </p:nvGrpSpPr>
          <p:grpSpPr bwMode="auto">
            <a:xfrm>
              <a:off x="1698308" y="6115050"/>
              <a:ext cx="1688306" cy="73015"/>
              <a:chOff x="3876735" y="3223941"/>
              <a:chExt cx="1688306" cy="73015"/>
            </a:xfrm>
          </p:grpSpPr>
          <p:sp>
            <p:nvSpPr>
              <p:cNvPr id="728" name="円/楕円 727"/>
              <p:cNvSpPr/>
              <p:nvPr/>
            </p:nvSpPr>
            <p:spPr bwMode="auto">
              <a:xfrm>
                <a:off x="3876164" y="3224641"/>
                <a:ext cx="73037" cy="7303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29" name="円/楕円 728"/>
              <p:cNvSpPr/>
              <p:nvPr/>
            </p:nvSpPr>
            <p:spPr bwMode="auto">
              <a:xfrm>
                <a:off x="5492502" y="3224641"/>
                <a:ext cx="73037" cy="73037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0" name="円/楕円 729"/>
              <p:cNvSpPr/>
              <p:nvPr/>
            </p:nvSpPr>
            <p:spPr bwMode="auto">
              <a:xfrm>
                <a:off x="3984131" y="3224641"/>
                <a:ext cx="73037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1" name="円/楕円 730"/>
              <p:cNvSpPr/>
              <p:nvPr/>
            </p:nvSpPr>
            <p:spPr bwMode="auto">
              <a:xfrm>
                <a:off x="4201654" y="3224641"/>
                <a:ext cx="71450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2" name="円/楕円 731"/>
              <p:cNvSpPr/>
              <p:nvPr/>
            </p:nvSpPr>
            <p:spPr bwMode="auto">
              <a:xfrm>
                <a:off x="4417589" y="3224641"/>
                <a:ext cx="71450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3" name="円/楕円 732"/>
              <p:cNvSpPr/>
              <p:nvPr/>
            </p:nvSpPr>
            <p:spPr bwMode="auto">
              <a:xfrm>
                <a:off x="4525557" y="3224641"/>
                <a:ext cx="71450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4" name="円/楕円 733"/>
              <p:cNvSpPr/>
              <p:nvPr/>
            </p:nvSpPr>
            <p:spPr bwMode="auto">
              <a:xfrm>
                <a:off x="4092099" y="3224641"/>
                <a:ext cx="73037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5" name="円/楕円 734"/>
              <p:cNvSpPr/>
              <p:nvPr/>
            </p:nvSpPr>
            <p:spPr bwMode="auto">
              <a:xfrm>
                <a:off x="4309622" y="3224641"/>
                <a:ext cx="71450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6" name="円/楕円 735"/>
              <p:cNvSpPr/>
              <p:nvPr/>
            </p:nvSpPr>
            <p:spPr bwMode="auto">
              <a:xfrm>
                <a:off x="4628761" y="3224641"/>
                <a:ext cx="71449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7" name="円/楕円 736"/>
              <p:cNvSpPr/>
              <p:nvPr/>
            </p:nvSpPr>
            <p:spPr bwMode="auto">
              <a:xfrm>
                <a:off x="4844697" y="3224641"/>
                <a:ext cx="71449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8" name="円/楕円 737"/>
              <p:cNvSpPr/>
              <p:nvPr/>
            </p:nvSpPr>
            <p:spPr bwMode="auto">
              <a:xfrm>
                <a:off x="5060632" y="3224641"/>
                <a:ext cx="71449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39" name="円/楕円 738"/>
              <p:cNvSpPr/>
              <p:nvPr/>
            </p:nvSpPr>
            <p:spPr bwMode="auto">
              <a:xfrm>
                <a:off x="5276567" y="3224641"/>
                <a:ext cx="73037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0" name="円/楕円 739"/>
              <p:cNvSpPr/>
              <p:nvPr/>
            </p:nvSpPr>
            <p:spPr bwMode="auto">
              <a:xfrm>
                <a:off x="4736729" y="3224641"/>
                <a:ext cx="71449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1" name="円/楕円 740"/>
              <p:cNvSpPr/>
              <p:nvPr/>
            </p:nvSpPr>
            <p:spPr bwMode="auto">
              <a:xfrm>
                <a:off x="4952664" y="3224641"/>
                <a:ext cx="71449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2" name="円/楕円 741"/>
              <p:cNvSpPr/>
              <p:nvPr/>
            </p:nvSpPr>
            <p:spPr bwMode="auto">
              <a:xfrm>
                <a:off x="5168599" y="3224641"/>
                <a:ext cx="73037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743" name="円/楕円 742"/>
              <p:cNvSpPr/>
              <p:nvPr/>
            </p:nvSpPr>
            <p:spPr bwMode="auto">
              <a:xfrm>
                <a:off x="5384535" y="3224641"/>
                <a:ext cx="73037" cy="7303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745" name="上下矢印 744"/>
          <p:cNvSpPr/>
          <p:nvPr/>
        </p:nvSpPr>
        <p:spPr>
          <a:xfrm>
            <a:off x="2459038" y="3788973"/>
            <a:ext cx="211137" cy="360362"/>
          </a:xfrm>
          <a:prstGeom prst="up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162" name="テキスト ボックス 245"/>
          <p:cNvSpPr txBox="1">
            <a:spLocks noChangeArrowheads="1"/>
          </p:cNvSpPr>
          <p:nvPr/>
        </p:nvSpPr>
        <p:spPr bwMode="auto">
          <a:xfrm>
            <a:off x="1908175" y="4868473"/>
            <a:ext cx="14398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dirty="0" smtClean="0">
                <a:solidFill>
                  <a:srgbClr val="FF0000"/>
                </a:solidFill>
              </a:rPr>
              <a:t>256 </a:t>
            </a:r>
            <a:r>
              <a:rPr lang="ja-JP" altLang="en-US" sz="1400" dirty="0">
                <a:solidFill>
                  <a:srgbClr val="FF0000"/>
                </a:solidFill>
              </a:rPr>
              <a:t>→ </a:t>
            </a:r>
            <a:r>
              <a:rPr lang="en-US" altLang="ja-JP" sz="1400" dirty="0" smtClean="0">
                <a:solidFill>
                  <a:srgbClr val="FF0000"/>
                </a:solidFill>
              </a:rPr>
              <a:t>4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6163" name="テキスト ボックス 245"/>
          <p:cNvSpPr txBox="1">
            <a:spLocks noChangeArrowheads="1"/>
          </p:cNvSpPr>
          <p:nvPr/>
        </p:nvSpPr>
        <p:spPr bwMode="auto">
          <a:xfrm>
            <a:off x="5003800" y="5228835"/>
            <a:ext cx="7921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dirty="0" smtClean="0">
                <a:solidFill>
                  <a:srgbClr val="FF0000"/>
                </a:solidFill>
              </a:rPr>
              <a:t>64 </a:t>
            </a:r>
            <a:r>
              <a:rPr lang="ja-JP" altLang="en-US" sz="1400" dirty="0">
                <a:solidFill>
                  <a:srgbClr val="FF0000"/>
                </a:solidFill>
              </a:rPr>
              <a:t>→ </a:t>
            </a:r>
            <a:r>
              <a:rPr lang="en-US" altLang="ja-JP" sz="1400" dirty="0" smtClean="0">
                <a:solidFill>
                  <a:srgbClr val="FF0000"/>
                </a:solidFill>
              </a:rPr>
              <a:t>4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6164" name="テキスト ボックス 245"/>
          <p:cNvSpPr txBox="1">
            <a:spLocks noChangeArrowheads="1"/>
          </p:cNvSpPr>
          <p:nvPr/>
        </p:nvSpPr>
        <p:spPr bwMode="auto">
          <a:xfrm>
            <a:off x="6948488" y="4725598"/>
            <a:ext cx="792162" cy="3063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 dirty="0" smtClean="0">
                <a:solidFill>
                  <a:srgbClr val="FF0000"/>
                </a:solidFill>
              </a:rPr>
              <a:t>16 </a:t>
            </a:r>
            <a:r>
              <a:rPr lang="ja-JP" altLang="en-US" sz="1400" dirty="0">
                <a:solidFill>
                  <a:srgbClr val="FF0000"/>
                </a:solidFill>
              </a:rPr>
              <a:t>→ </a:t>
            </a:r>
            <a:r>
              <a:rPr lang="en-US" altLang="ja-JP" sz="1400" dirty="0" smtClean="0">
                <a:solidFill>
                  <a:srgbClr val="FF0000"/>
                </a:solidFill>
              </a:rPr>
              <a:t>4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749" name="上下矢印 748"/>
          <p:cNvSpPr/>
          <p:nvPr/>
        </p:nvSpPr>
        <p:spPr>
          <a:xfrm>
            <a:off x="5292725" y="3788973"/>
            <a:ext cx="211138" cy="360362"/>
          </a:xfrm>
          <a:prstGeom prst="up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50" name="上下矢印 749"/>
          <p:cNvSpPr/>
          <p:nvPr/>
        </p:nvSpPr>
        <p:spPr>
          <a:xfrm>
            <a:off x="7235825" y="3788973"/>
            <a:ext cx="211138" cy="360362"/>
          </a:xfrm>
          <a:prstGeom prst="upDown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167" name="テキスト ボックス 247"/>
          <p:cNvSpPr txBox="1">
            <a:spLocks noChangeArrowheads="1"/>
          </p:cNvSpPr>
          <p:nvPr/>
        </p:nvSpPr>
        <p:spPr bwMode="auto">
          <a:xfrm>
            <a:off x="4067175" y="4220773"/>
            <a:ext cx="88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/>
              <a:t>Depth</a:t>
            </a:r>
            <a:br>
              <a:rPr lang="en-US" altLang="ja-JP" sz="1400"/>
            </a:br>
            <a:r>
              <a:rPr lang="en-US" altLang="ja-JP" sz="1400"/>
              <a:t>8x8</a:t>
            </a:r>
            <a:endParaRPr lang="ja-JP" altLang="en-US" sz="1400"/>
          </a:p>
        </p:txBody>
      </p:sp>
      <p:sp>
        <p:nvSpPr>
          <p:cNvPr id="6168" name="テキスト ボックス 247"/>
          <p:cNvSpPr txBox="1">
            <a:spLocks noChangeArrowheads="1"/>
          </p:cNvSpPr>
          <p:nvPr/>
        </p:nvSpPr>
        <p:spPr bwMode="auto">
          <a:xfrm>
            <a:off x="6372225" y="4220773"/>
            <a:ext cx="744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1400"/>
              <a:t>Depth</a:t>
            </a:r>
            <a:br>
              <a:rPr lang="en-US" altLang="ja-JP" sz="1400"/>
            </a:br>
            <a:r>
              <a:rPr lang="en-US" altLang="ja-JP" sz="1400"/>
              <a:t>4x4</a:t>
            </a:r>
            <a:endParaRPr lang="ja-JP" altLang="en-US" sz="1400"/>
          </a:p>
        </p:txBody>
      </p:sp>
      <p:sp>
        <p:nvSpPr>
          <p:cNvPr id="420" name="テキスト ボックス 419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Proposal (continues)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7172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Remove a double loop and enable very clear description in WD</a:t>
            </a:r>
            <a:endParaRPr lang="en-US" altLang="ja-JP" sz="2000" dirty="0"/>
          </a:p>
        </p:txBody>
      </p:sp>
      <p:sp>
        <p:nvSpPr>
          <p:cNvPr id="7173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A4EF0CA0-B14C-49D8-B472-740B9C0253AA}" type="slidenum">
              <a:rPr lang="en-US" altLang="ja-JP" smtClean="0"/>
              <a:pPr/>
              <a:t>6</a:t>
            </a:fld>
            <a:endParaRPr lang="en-US" altLang="ja-JP" smtClean="0"/>
          </a:p>
        </p:txBody>
      </p:sp>
      <p:sp>
        <p:nvSpPr>
          <p:cNvPr id="7174" name="テキスト ボックス 5"/>
          <p:cNvSpPr txBox="1">
            <a:spLocks noChangeArrowheads="1"/>
          </p:cNvSpPr>
          <p:nvPr/>
        </p:nvSpPr>
        <p:spPr bwMode="auto">
          <a:xfrm>
            <a:off x="631825" y="2449175"/>
            <a:ext cx="8054975" cy="95408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/>
              <a:t>  </a:t>
            </a:r>
            <a:r>
              <a:rPr lang="en-US" altLang="ja-JP" sz="1400" dirty="0" err="1">
                <a:solidFill>
                  <a:srgbClr val="002060"/>
                </a:solidFill>
              </a:rPr>
              <a:t>maxDepth</a:t>
            </a:r>
            <a:r>
              <a:rPr lang="en-US" altLang="ja-JP" sz="1400" dirty="0">
                <a:solidFill>
                  <a:srgbClr val="002060"/>
                </a:solidFill>
              </a:rPr>
              <a:t> = </a:t>
            </a:r>
            <a:r>
              <a:rPr lang="en-US" altLang="ja-JP" sz="1400" dirty="0" err="1">
                <a:solidFill>
                  <a:srgbClr val="002060"/>
                </a:solidFill>
              </a:rPr>
              <a:t>predDepthMap</a:t>
            </a:r>
            <a:r>
              <a:rPr lang="en-US" altLang="ja-JP" sz="1400" dirty="0">
                <a:solidFill>
                  <a:srgbClr val="002060"/>
                </a:solidFill>
              </a:rPr>
              <a:t> [x0][y0]</a:t>
            </a:r>
            <a:endParaRPr lang="ja-JP" altLang="ja-JP" sz="1400" dirty="0">
              <a:solidFill>
                <a:srgbClr val="002060"/>
              </a:solidFill>
            </a:endParaRPr>
          </a:p>
          <a:p>
            <a:r>
              <a:rPr lang="en-US" altLang="ja-JP" sz="1400" dirty="0">
                <a:solidFill>
                  <a:srgbClr val="002060"/>
                </a:solidFill>
              </a:rPr>
              <a:t>  if (</a:t>
            </a:r>
            <a:r>
              <a:rPr lang="en-US" altLang="ja-JP" sz="1400" dirty="0" err="1">
                <a:solidFill>
                  <a:srgbClr val="002060"/>
                </a:solidFill>
              </a:rPr>
              <a:t>maxDepth</a:t>
            </a:r>
            <a:r>
              <a:rPr lang="en-US" altLang="ja-JP" sz="1400" dirty="0">
                <a:solidFill>
                  <a:srgbClr val="002060"/>
                </a:solidFill>
              </a:rPr>
              <a:t> &lt; </a:t>
            </a:r>
            <a:r>
              <a:rPr lang="en-US" altLang="ja-JP" sz="1400" dirty="0" err="1">
                <a:solidFill>
                  <a:srgbClr val="002060"/>
                </a:solidFill>
              </a:rPr>
              <a:t>predDepthMap</a:t>
            </a:r>
            <a:r>
              <a:rPr lang="en-US" altLang="ja-JP" sz="1400" dirty="0">
                <a:solidFill>
                  <a:srgbClr val="002060"/>
                </a:solidFill>
              </a:rPr>
              <a:t> [x0+w-1][y0] ) </a:t>
            </a:r>
            <a:r>
              <a:rPr lang="en-US" altLang="ja-JP" sz="1400" dirty="0" smtClean="0">
                <a:solidFill>
                  <a:srgbClr val="002060"/>
                </a:solidFill>
              </a:rPr>
              <a:t>       </a:t>
            </a:r>
            <a:r>
              <a:rPr lang="en-US" altLang="ja-JP" sz="1400" dirty="0" err="1" smtClean="0">
                <a:solidFill>
                  <a:srgbClr val="002060"/>
                </a:solidFill>
              </a:rPr>
              <a:t>maxDepth</a:t>
            </a:r>
            <a:r>
              <a:rPr lang="en-US" altLang="ja-JP" sz="1400" dirty="0" smtClean="0">
                <a:solidFill>
                  <a:srgbClr val="002060"/>
                </a:solidFill>
              </a:rPr>
              <a:t> </a:t>
            </a:r>
            <a:r>
              <a:rPr lang="en-US" altLang="ja-JP" sz="1400" dirty="0">
                <a:solidFill>
                  <a:srgbClr val="002060"/>
                </a:solidFill>
              </a:rPr>
              <a:t>= </a:t>
            </a:r>
            <a:r>
              <a:rPr lang="en-US" altLang="ja-JP" sz="1400" dirty="0" err="1">
                <a:solidFill>
                  <a:srgbClr val="002060"/>
                </a:solidFill>
              </a:rPr>
              <a:t>predDepthMap</a:t>
            </a:r>
            <a:r>
              <a:rPr lang="en-US" altLang="ja-JP" sz="1400" dirty="0">
                <a:solidFill>
                  <a:srgbClr val="002060"/>
                </a:solidFill>
              </a:rPr>
              <a:t> [x0+w-1][</a:t>
            </a:r>
            <a:r>
              <a:rPr lang="en-US" altLang="ja-JP" sz="1400" dirty="0" smtClean="0">
                <a:solidFill>
                  <a:srgbClr val="002060"/>
                </a:solidFill>
              </a:rPr>
              <a:t>y0]</a:t>
            </a:r>
            <a:endParaRPr lang="ja-JP" altLang="ja-JP" sz="1400" dirty="0">
              <a:solidFill>
                <a:srgbClr val="002060"/>
              </a:solidFill>
            </a:endParaRPr>
          </a:p>
          <a:p>
            <a:r>
              <a:rPr lang="en-US" altLang="ja-JP" sz="1400" dirty="0">
                <a:solidFill>
                  <a:srgbClr val="002060"/>
                </a:solidFill>
              </a:rPr>
              <a:t>  if (</a:t>
            </a:r>
            <a:r>
              <a:rPr lang="en-US" altLang="ja-JP" sz="1400" dirty="0" err="1">
                <a:solidFill>
                  <a:srgbClr val="002060"/>
                </a:solidFill>
              </a:rPr>
              <a:t>maxDepth</a:t>
            </a:r>
            <a:r>
              <a:rPr lang="en-US" altLang="ja-JP" sz="1400" dirty="0">
                <a:solidFill>
                  <a:srgbClr val="002060"/>
                </a:solidFill>
              </a:rPr>
              <a:t> &lt; </a:t>
            </a:r>
            <a:r>
              <a:rPr lang="en-US" altLang="ja-JP" sz="1400" dirty="0" err="1">
                <a:solidFill>
                  <a:srgbClr val="002060"/>
                </a:solidFill>
              </a:rPr>
              <a:t>predDepthMap</a:t>
            </a:r>
            <a:r>
              <a:rPr lang="en-US" altLang="ja-JP" sz="1400" dirty="0">
                <a:solidFill>
                  <a:srgbClr val="002060"/>
                </a:solidFill>
              </a:rPr>
              <a:t> [x0][y0+h-1] ) </a:t>
            </a:r>
            <a:r>
              <a:rPr lang="en-US" altLang="ja-JP" sz="1400" dirty="0" smtClean="0">
                <a:solidFill>
                  <a:srgbClr val="002060"/>
                </a:solidFill>
              </a:rPr>
              <a:t>        </a:t>
            </a:r>
            <a:r>
              <a:rPr lang="en-US" altLang="ja-JP" sz="1400" dirty="0" err="1" smtClean="0">
                <a:solidFill>
                  <a:srgbClr val="002060"/>
                </a:solidFill>
              </a:rPr>
              <a:t>maxDepth</a:t>
            </a:r>
            <a:r>
              <a:rPr lang="en-US" altLang="ja-JP" sz="1400" dirty="0" smtClean="0">
                <a:solidFill>
                  <a:srgbClr val="002060"/>
                </a:solidFill>
              </a:rPr>
              <a:t> </a:t>
            </a:r>
            <a:r>
              <a:rPr lang="en-US" altLang="ja-JP" sz="1400" dirty="0">
                <a:solidFill>
                  <a:srgbClr val="002060"/>
                </a:solidFill>
              </a:rPr>
              <a:t>= </a:t>
            </a:r>
            <a:r>
              <a:rPr lang="en-US" altLang="ja-JP" sz="1400" dirty="0" err="1">
                <a:solidFill>
                  <a:srgbClr val="002060"/>
                </a:solidFill>
              </a:rPr>
              <a:t>predDepthMap</a:t>
            </a:r>
            <a:r>
              <a:rPr lang="en-US" altLang="ja-JP" sz="1400" dirty="0">
                <a:solidFill>
                  <a:srgbClr val="002060"/>
                </a:solidFill>
              </a:rPr>
              <a:t> [</a:t>
            </a:r>
            <a:r>
              <a:rPr lang="en-US" altLang="ja-JP" sz="1400" dirty="0" smtClean="0">
                <a:solidFill>
                  <a:srgbClr val="002060"/>
                </a:solidFill>
              </a:rPr>
              <a:t>x0][</a:t>
            </a:r>
            <a:r>
              <a:rPr lang="en-US" altLang="ja-JP" sz="1400" dirty="0">
                <a:solidFill>
                  <a:srgbClr val="002060"/>
                </a:solidFill>
              </a:rPr>
              <a:t>y0+h-1]</a:t>
            </a:r>
            <a:endParaRPr lang="ja-JP" altLang="ja-JP" sz="1400" dirty="0">
              <a:solidFill>
                <a:srgbClr val="002060"/>
              </a:solidFill>
            </a:endParaRPr>
          </a:p>
          <a:p>
            <a:r>
              <a:rPr lang="en-US" altLang="ja-JP" sz="1400" dirty="0">
                <a:solidFill>
                  <a:srgbClr val="002060"/>
                </a:solidFill>
              </a:rPr>
              <a:t>  if (</a:t>
            </a:r>
            <a:r>
              <a:rPr lang="en-US" altLang="ja-JP" sz="1400" dirty="0" err="1">
                <a:solidFill>
                  <a:srgbClr val="002060"/>
                </a:solidFill>
              </a:rPr>
              <a:t>maxDepth</a:t>
            </a:r>
            <a:r>
              <a:rPr lang="en-US" altLang="ja-JP" sz="1400" dirty="0">
                <a:solidFill>
                  <a:srgbClr val="002060"/>
                </a:solidFill>
              </a:rPr>
              <a:t> &lt; </a:t>
            </a:r>
            <a:r>
              <a:rPr lang="en-US" altLang="ja-JP" sz="1400" dirty="0" err="1">
                <a:solidFill>
                  <a:srgbClr val="002060"/>
                </a:solidFill>
              </a:rPr>
              <a:t>predDepthMap</a:t>
            </a:r>
            <a:r>
              <a:rPr lang="en-US" altLang="ja-JP" sz="1400" dirty="0">
                <a:solidFill>
                  <a:srgbClr val="002060"/>
                </a:solidFill>
              </a:rPr>
              <a:t> [x0+w-1][y0+h-1] ) </a:t>
            </a:r>
            <a:r>
              <a:rPr lang="en-US" altLang="ja-JP" sz="1400" dirty="0" err="1">
                <a:solidFill>
                  <a:srgbClr val="002060"/>
                </a:solidFill>
              </a:rPr>
              <a:t>maxDepth</a:t>
            </a:r>
            <a:r>
              <a:rPr lang="en-US" altLang="ja-JP" sz="1400" dirty="0">
                <a:solidFill>
                  <a:srgbClr val="002060"/>
                </a:solidFill>
              </a:rPr>
              <a:t> = </a:t>
            </a:r>
            <a:r>
              <a:rPr lang="en-US" altLang="ja-JP" sz="1400" dirty="0" err="1">
                <a:solidFill>
                  <a:srgbClr val="002060"/>
                </a:solidFill>
              </a:rPr>
              <a:t>predDepthMap</a:t>
            </a:r>
            <a:r>
              <a:rPr lang="en-US" altLang="ja-JP" sz="1400" dirty="0">
                <a:solidFill>
                  <a:srgbClr val="002060"/>
                </a:solidFill>
              </a:rPr>
              <a:t> [x0+w-1][y0+h-1]</a:t>
            </a:r>
            <a:endParaRPr lang="ja-JP" altLang="ja-JP" sz="1400" dirty="0">
              <a:solidFill>
                <a:srgbClr val="002060"/>
              </a:solidFill>
            </a:endParaRPr>
          </a:p>
        </p:txBody>
      </p:sp>
      <p:sp>
        <p:nvSpPr>
          <p:cNvPr id="7175" name="テキスト ボックス 5"/>
          <p:cNvSpPr txBox="1">
            <a:spLocks noChangeArrowheads="1"/>
          </p:cNvSpPr>
          <p:nvPr/>
        </p:nvSpPr>
        <p:spPr bwMode="auto">
          <a:xfrm>
            <a:off x="468313" y="1988800"/>
            <a:ext cx="844391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/>
              <a:t>The calculating steps are as </a:t>
            </a:r>
            <a:r>
              <a:rPr lang="en-US" altLang="ja-JP" sz="2400" dirty="0" smtClean="0"/>
              <a:t>follows:</a:t>
            </a:r>
            <a:endParaRPr lang="en-US" altLang="ja-JP" sz="2000" dirty="0"/>
          </a:p>
        </p:txBody>
      </p:sp>
      <p:sp>
        <p:nvSpPr>
          <p:cNvPr id="7176" name="テキスト ボックス 5"/>
          <p:cNvSpPr txBox="1">
            <a:spLocks noChangeArrowheads="1"/>
          </p:cNvSpPr>
          <p:nvPr/>
        </p:nvSpPr>
        <p:spPr bwMode="auto">
          <a:xfrm>
            <a:off x="755471" y="3429000"/>
            <a:ext cx="784909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hangingPunct="0"/>
            <a:r>
              <a:rPr lang="en-US" altLang="ja-JP" sz="1400" dirty="0">
                <a:solidFill>
                  <a:srgbClr val="002060"/>
                </a:solidFill>
              </a:rPr>
              <a:t>where (x0, y0) specify the top-left sample of the PDM block, and</a:t>
            </a:r>
            <a:br>
              <a:rPr lang="en-US" altLang="ja-JP" sz="1400" dirty="0">
                <a:solidFill>
                  <a:srgbClr val="002060"/>
                </a:solidFill>
              </a:rPr>
            </a:br>
            <a:r>
              <a:rPr lang="en-US" altLang="ja-JP" sz="1400" dirty="0">
                <a:solidFill>
                  <a:srgbClr val="002060"/>
                </a:solidFill>
              </a:rPr>
              <a:t>w, h specify width and height of the PDM block.</a:t>
            </a:r>
            <a:endParaRPr lang="ja-JP" altLang="ja-JP" sz="1400" dirty="0">
              <a:solidFill>
                <a:srgbClr val="00206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Simulation Results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819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4E491AC5-B82A-4E1E-BCD0-43939B10FF6D}" type="slidenum">
              <a:rPr lang="en-US" altLang="ja-JP" smtClean="0"/>
              <a:pPr/>
              <a:t>7</a:t>
            </a:fld>
            <a:endParaRPr lang="en-US" altLang="ja-JP" smtClean="0"/>
          </a:p>
        </p:txBody>
      </p:sp>
      <p:sp>
        <p:nvSpPr>
          <p:cNvPr id="8286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Overall </a:t>
            </a:r>
            <a:r>
              <a:rPr lang="en-US" altLang="ja-JP" sz="2400" dirty="0"/>
              <a:t>average </a:t>
            </a:r>
            <a:r>
              <a:rPr lang="en-US" altLang="ja-JP" sz="2400" dirty="0" err="1" smtClean="0"/>
              <a:t>bdrate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is the same as the </a:t>
            </a:r>
            <a:r>
              <a:rPr lang="en-US" altLang="ja-JP" sz="2400" dirty="0" smtClean="0"/>
              <a:t>anchor</a:t>
            </a:r>
            <a:endParaRPr lang="en-US" altLang="ja-JP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5"/>
          <p:cNvSpPr txBox="1">
            <a:spLocks noChangeArrowheads="1"/>
          </p:cNvSpPr>
          <p:nvPr/>
        </p:nvSpPr>
        <p:spPr bwMode="auto">
          <a:xfrm>
            <a:off x="1336675" y="1628750"/>
            <a:ext cx="6642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 algn="ctr">
              <a:spcBef>
                <a:spcPts val="600"/>
              </a:spcBef>
            </a:pPr>
            <a:r>
              <a:rPr lang="en-US" altLang="ja-JP" sz="1600"/>
              <a:t>Table 1: Rate-distortion results on 3-view coding with depth</a:t>
            </a:r>
          </a:p>
        </p:txBody>
      </p:sp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1331550" y="1966887"/>
          <a:ext cx="6759723" cy="3157127"/>
        </p:xfrm>
        <a:graphic>
          <a:graphicData uri="http://schemas.openxmlformats.org/drawingml/2006/table">
            <a:tbl>
              <a:tblPr/>
              <a:tblGrid>
                <a:gridCol w="1228864"/>
                <a:gridCol w="765744"/>
                <a:gridCol w="765744"/>
                <a:gridCol w="765744"/>
                <a:gridCol w="949395"/>
                <a:gridCol w="1133046"/>
                <a:gridCol w="1151186"/>
              </a:tblGrid>
              <a:tr h="3939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　</a:t>
                      </a:r>
                      <a:r>
                        <a:rPr lang="en-US" altLang="ja-JP" sz="1200" kern="100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Arial"/>
                        </a:rPr>
                        <a:t>Sequences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0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1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2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video only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synthesized </a:t>
                      </a:r>
                      <a:b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only 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coded &amp; </a:t>
                      </a:r>
                      <a:b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</a:b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synthesized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7358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Balloons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358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Kendo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58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Newspapercc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58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GhostTownFly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-0.3%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58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PoznanHall2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58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PoznanStreet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UndoDancer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58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1024x768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726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1920x1088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-0.1%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58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average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-0.2%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77436" marR="7743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smtClean="0">
                <a:solidFill>
                  <a:schemeClr val="bg1"/>
                </a:solidFill>
              </a:rPr>
              <a:t>Simulation Results (continues)</a:t>
            </a:r>
            <a:endParaRPr lang="ja-JP" altLang="en-US" sz="3200" smtClean="0">
              <a:solidFill>
                <a:schemeClr val="bg1"/>
              </a:solidFill>
            </a:endParaRPr>
          </a:p>
        </p:txBody>
      </p:sp>
      <p:sp>
        <p:nvSpPr>
          <p:cNvPr id="9220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11B1A265-759F-4838-A281-9262D0117692}" type="slidenum">
              <a:rPr lang="en-US" altLang="ja-JP" smtClean="0"/>
              <a:pPr/>
              <a:t>8</a:t>
            </a:fld>
            <a:endParaRPr lang="en-US" altLang="ja-JP" smtClean="0"/>
          </a:p>
        </p:txBody>
      </p:sp>
      <p:sp>
        <p:nvSpPr>
          <p:cNvPr id="9275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Run </a:t>
            </a:r>
            <a:r>
              <a:rPr lang="en-US" altLang="ja-JP" sz="2400" dirty="0"/>
              <a:t>times are almost </a:t>
            </a:r>
            <a:r>
              <a:rPr lang="en-US" altLang="ja-JP" sz="2400" dirty="0" smtClean="0"/>
              <a:t>the same as </a:t>
            </a:r>
            <a:r>
              <a:rPr lang="en-US" altLang="ja-JP" sz="2400" dirty="0"/>
              <a:t>the </a:t>
            </a:r>
            <a:r>
              <a:rPr lang="en-US" altLang="ja-JP" sz="2400" dirty="0" smtClean="0"/>
              <a:t>anchor</a:t>
            </a:r>
            <a:endParaRPr lang="en-US" altLang="ja-JP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1965325" y="1894877"/>
          <a:ext cx="5212934" cy="3037760"/>
        </p:xfrm>
        <a:graphic>
          <a:graphicData uri="http://schemas.openxmlformats.org/drawingml/2006/table">
            <a:tbl>
              <a:tblPr/>
              <a:tblGrid>
                <a:gridCol w="1678742"/>
                <a:gridCol w="1178064"/>
                <a:gridCol w="1178064"/>
                <a:gridCol w="1178064"/>
              </a:tblGrid>
              <a:tr h="273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ＭＳ 明朝"/>
                          <a:ea typeface="ＭＳ 明朝"/>
                          <a:cs typeface="Arial"/>
                        </a:rPr>
                        <a:t>　</a:t>
                      </a: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Sequences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enc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 err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dec</a:t>
                      </a: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 err="1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ren</a:t>
                      </a: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 time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73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Balloons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100.5%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99.5%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100.3%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3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Kendo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101.1%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97.0%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100.6%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Newspapercc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101.4%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98.2%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100.8%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GhostTownFly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99.3%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99.9%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98.4%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PoznanHall2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98.4%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98.1%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101.0%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PoznanStreet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99.4%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96.3%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101.5%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35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UndoDancer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98.1%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100.0%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100.3%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1024x768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101.0%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98.2%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100.6%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7356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1920x1088</a:t>
                      </a:r>
                      <a:endParaRPr lang="ja-JP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99.8%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98.5</a:t>
                      </a: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100.3%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明朝"/>
                          <a:cs typeface="Times New Roman"/>
                        </a:rPr>
                        <a:t>average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99.7%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 smtClean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98.4%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200" b="1" kern="100" dirty="0">
                          <a:solidFill>
                            <a:srgbClr val="000000"/>
                          </a:solidFill>
                          <a:latin typeface="Arial"/>
                          <a:ea typeface="ＭＳ Ｐゴシック"/>
                          <a:cs typeface="Times New Roman"/>
                        </a:rPr>
                        <a:t>100.4%</a:t>
                      </a:r>
                      <a:endParaRPr lang="ja-JP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1" name="テキスト ボックス 5"/>
          <p:cNvSpPr txBox="1">
            <a:spLocks noChangeArrowheads="1"/>
          </p:cNvSpPr>
          <p:nvPr/>
        </p:nvSpPr>
        <p:spPr bwMode="auto">
          <a:xfrm>
            <a:off x="1336675" y="1556740"/>
            <a:ext cx="66421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 algn="ctr">
              <a:spcBef>
                <a:spcPts val="600"/>
              </a:spcBef>
            </a:pPr>
            <a:r>
              <a:rPr lang="en-US" altLang="ja-JP" sz="1600"/>
              <a:t>Table 2: Running time ratio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15100"/>
            <a:ext cx="91440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タイトル 9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49275"/>
          </a:xfrm>
          <a:solidFill>
            <a:srgbClr val="002060"/>
          </a:solidFill>
        </p:spPr>
        <p:txBody>
          <a:bodyPr/>
          <a:lstStyle/>
          <a:p>
            <a:pPr eaLnBrk="1" hangingPunct="1"/>
            <a:r>
              <a:rPr lang="en-US" altLang="ja-JP" sz="3200" dirty="0" smtClean="0">
                <a:solidFill>
                  <a:schemeClr val="bg1"/>
                </a:solidFill>
              </a:rPr>
              <a:t>Additional tests (information)</a:t>
            </a:r>
            <a:endParaRPr lang="ja-JP" altLang="en-US" sz="3200" dirty="0" smtClean="0">
              <a:solidFill>
                <a:schemeClr val="bg1"/>
              </a:solidFill>
            </a:endParaRPr>
          </a:p>
        </p:txBody>
      </p:sp>
      <p:sp>
        <p:nvSpPr>
          <p:cNvPr id="10244" name="テキスト ボックス 5"/>
          <p:cNvSpPr txBox="1">
            <a:spLocks noChangeArrowheads="1"/>
          </p:cNvSpPr>
          <p:nvPr/>
        </p:nvSpPr>
        <p:spPr bwMode="auto">
          <a:xfrm>
            <a:off x="827088" y="2348850"/>
            <a:ext cx="77057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 algn="ctr">
              <a:spcBef>
                <a:spcPts val="600"/>
              </a:spcBef>
            </a:pPr>
            <a:r>
              <a:rPr lang="en-US" altLang="ja-JP" sz="1600"/>
              <a:t>Table 3: Simulation results with average disparity (</a:t>
            </a:r>
            <a:r>
              <a:rPr lang="en-US" altLang="ja-JP" sz="1600">
                <a:solidFill>
                  <a:srgbClr val="C00000"/>
                </a:solidFill>
              </a:rPr>
              <a:t>not part of this proposal</a:t>
            </a:r>
            <a:r>
              <a:rPr lang="en-US" altLang="ja-JP" sz="1600"/>
              <a:t>)</a:t>
            </a:r>
          </a:p>
        </p:txBody>
      </p:sp>
      <p:sp>
        <p:nvSpPr>
          <p:cNvPr id="1024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453188"/>
            <a:ext cx="2133600" cy="268287"/>
          </a:xfrm>
          <a:noFill/>
        </p:spPr>
        <p:txBody>
          <a:bodyPr/>
          <a:lstStyle/>
          <a:p>
            <a:fld id="{5895D87D-39D0-4BE6-8709-C464295F7EC2}" type="slidenum">
              <a:rPr lang="en-US" altLang="ja-JP" smtClean="0"/>
              <a:pPr/>
              <a:t>9</a:t>
            </a:fld>
            <a:endParaRPr lang="en-US" altLang="ja-JP" smtClean="0"/>
          </a:p>
        </p:txBody>
      </p:sp>
      <p:sp>
        <p:nvSpPr>
          <p:cNvPr id="10246" name="テキスト ボックス 5"/>
          <p:cNvSpPr txBox="1">
            <a:spLocks noChangeArrowheads="1"/>
          </p:cNvSpPr>
          <p:nvPr/>
        </p:nvSpPr>
        <p:spPr bwMode="auto">
          <a:xfrm>
            <a:off x="468313" y="765175"/>
            <a:ext cx="8443912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u="sng" dirty="0" smtClean="0">
                <a:solidFill>
                  <a:srgbClr val="C00000"/>
                </a:solidFill>
              </a:rPr>
              <a:t>Average </a:t>
            </a:r>
            <a:r>
              <a:rPr lang="en-US" altLang="ja-JP" sz="2400" u="sng" dirty="0">
                <a:solidFill>
                  <a:srgbClr val="C00000"/>
                </a:solidFill>
              </a:rPr>
              <a:t>value</a:t>
            </a:r>
            <a:r>
              <a:rPr lang="en-US" altLang="ja-JP" sz="2400" dirty="0">
                <a:solidFill>
                  <a:srgbClr val="C00000"/>
                </a:solidFill>
              </a:rPr>
              <a:t> </a:t>
            </a:r>
            <a:r>
              <a:rPr lang="en-US" altLang="ja-JP" sz="2400" dirty="0" smtClean="0"/>
              <a:t>instead of </a:t>
            </a:r>
            <a:r>
              <a:rPr lang="en-US" altLang="ja-JP" sz="2400" u="sng" dirty="0" smtClean="0"/>
              <a:t>Max value</a:t>
            </a:r>
            <a:r>
              <a:rPr lang="en-US" altLang="ja-JP" sz="2400" dirty="0" smtClean="0"/>
              <a:t> from </a:t>
            </a:r>
            <a:r>
              <a:rPr lang="en-US" altLang="ja-JP" sz="2400" dirty="0"/>
              <a:t>the </a:t>
            </a:r>
            <a:r>
              <a:rPr lang="en-US" altLang="ja-JP" sz="2400" dirty="0" smtClean="0"/>
              <a:t>same four </a:t>
            </a:r>
            <a:r>
              <a:rPr lang="en-US" altLang="ja-JP" sz="2400" dirty="0"/>
              <a:t>samples is </a:t>
            </a:r>
            <a:r>
              <a:rPr lang="en-US" altLang="ja-JP" sz="2400" dirty="0" smtClean="0"/>
              <a:t>also investigated</a:t>
            </a:r>
            <a:endParaRPr lang="en-US" altLang="ja-JP" sz="2400" dirty="0"/>
          </a:p>
          <a:p>
            <a:pPr marL="182563" indent="-182563">
              <a:spcBef>
                <a:spcPts val="600"/>
              </a:spcBef>
              <a:buFont typeface="Wingdings" pitchFamily="2" charset="2"/>
              <a:buChar char="l"/>
            </a:pPr>
            <a:r>
              <a:rPr lang="en-US" altLang="ja-JP" sz="2400" dirty="0" smtClean="0"/>
              <a:t>Worse </a:t>
            </a:r>
            <a:r>
              <a:rPr lang="en-US" altLang="ja-JP" sz="2400" dirty="0"/>
              <a:t>than using max </a:t>
            </a:r>
            <a:r>
              <a:rPr lang="en-US" altLang="ja-JP" sz="2400" dirty="0" smtClean="0"/>
              <a:t>value (=&gt; Max value is better)</a:t>
            </a:r>
            <a:endParaRPr lang="en-US" altLang="ja-JP" sz="2400" dirty="0"/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684213" y="2709213"/>
          <a:ext cx="7849090" cy="3168443"/>
        </p:xfrm>
        <a:graphic>
          <a:graphicData uri="http://schemas.openxmlformats.org/drawingml/2006/table">
            <a:tbl>
              <a:tblPr/>
              <a:tblGrid>
                <a:gridCol w="1023382"/>
                <a:gridCol w="622888"/>
                <a:gridCol w="747047"/>
                <a:gridCol w="747047"/>
                <a:gridCol w="759937"/>
                <a:gridCol w="866722"/>
                <a:gridCol w="927417"/>
                <a:gridCol w="660556"/>
                <a:gridCol w="747047"/>
                <a:gridCol w="747047"/>
              </a:tblGrid>
              <a:tr h="406146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　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Sequences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video 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video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video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video only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synthesized</a:t>
                      </a:r>
                      <a:b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only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coded &amp;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/>
                      </a:r>
                      <a:b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synthesized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enc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dec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time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ren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time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76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Balloons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106.2%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98.8%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99.0%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Kendo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104.4%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98.0%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Newspapercc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105.1%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97.5%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GhostTownFly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97.8%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99.7%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PoznanHall2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98.9%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102.3%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PoznanStreet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98.8%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102.5%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6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UndoDancer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98.0%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96.0%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1024x768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105.2%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98.1%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99.9%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6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1920x1088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98.4%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97.6%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101.3%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average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101.3%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97.8%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7596420" y="0"/>
            <a:ext cx="158422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JCT2-A0013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3800</TotalTime>
  <Words>905</Words>
  <Application>Microsoft Office PowerPoint</Application>
  <PresentationFormat>画面に合わせる (4:3)</PresentationFormat>
  <Paragraphs>313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標準デザイン</vt:lpstr>
      <vt:lpstr>“3D-CE5.h related: Simplification of  depth-based inter-view prediction”</vt:lpstr>
      <vt:lpstr>Summary</vt:lpstr>
      <vt:lpstr>Introduction</vt:lpstr>
      <vt:lpstr>Proposal</vt:lpstr>
      <vt:lpstr>Proposal (continues)</vt:lpstr>
      <vt:lpstr>Proposal (continues)</vt:lpstr>
      <vt:lpstr>Simulation Results</vt:lpstr>
      <vt:lpstr>Simulation Results (continues)</vt:lpstr>
      <vt:lpstr>Additional tests (information)</vt:lpstr>
      <vt:lpstr>Conclusions</vt:lpstr>
      <vt:lpstr>スライド 11</vt:lpstr>
    </vt:vector>
  </TitlesOfParts>
  <Company>シャープ株式会社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s074666</dc:creator>
  <cp:lastModifiedBy>s124087_0209</cp:lastModifiedBy>
  <cp:revision>322</cp:revision>
  <dcterms:created xsi:type="dcterms:W3CDTF">2005-04-12T00:23:28Z</dcterms:created>
  <dcterms:modified xsi:type="dcterms:W3CDTF">2012-07-14T17:06:49Z</dcterms:modified>
</cp:coreProperties>
</file>