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1" r:id="rId1"/>
  </p:sldMasterIdLst>
  <p:notesMasterIdLst>
    <p:notesMasterId r:id="rId11"/>
  </p:notesMasterIdLst>
  <p:sldIdLst>
    <p:sldId id="256" r:id="rId2"/>
    <p:sldId id="265" r:id="rId3"/>
    <p:sldId id="266" r:id="rId4"/>
    <p:sldId id="280" r:id="rId5"/>
    <p:sldId id="283" r:id="rId6"/>
    <p:sldId id="282" r:id="rId7"/>
    <p:sldId id="274" r:id="rId8"/>
    <p:sldId id="281" r:id="rId9"/>
    <p:sldId id="275" r:id="rId10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2000" b="1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6892"/>
    <a:srgbClr val="2A72A0"/>
    <a:srgbClr val="11509A"/>
    <a:srgbClr val="FF0000"/>
    <a:srgbClr val="FF6600"/>
    <a:srgbClr val="FF9900"/>
    <a:srgbClr val="2B88AD"/>
    <a:srgbClr val="000000"/>
    <a:srgbClr val="FFFFCC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72" autoAdjust="0"/>
    <p:restoredTop sz="94718" autoAdjust="0"/>
  </p:normalViewPr>
  <p:slideViewPr>
    <p:cSldViewPr>
      <p:cViewPr varScale="1">
        <p:scale>
          <a:sx n="98" d="100"/>
          <a:sy n="98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de-DE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23A1F87D-E6C5-254B-94DA-F0BB8787B1E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20368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oleObject" Target="../embeddings/oleObject4.bin"/><Relationship Id="rId6" Type="http://schemas.openxmlformats.org/officeDocument/2006/relationships/image" Target="../media/image1.png"/><Relationship Id="rId7" Type="http://schemas.openxmlformats.org/officeDocument/2006/relationships/oleObject" Target="../embeddings/oleObject5.bin"/><Relationship Id="rId8" Type="http://schemas.openxmlformats.org/officeDocument/2006/relationships/oleObject" Target="../embeddings/oleObject6.bin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14" name="AutoShape 26"/>
          <p:cNvSpPr>
            <a:spLocks noChangeArrowheads="1"/>
          </p:cNvSpPr>
          <p:nvPr/>
        </p:nvSpPr>
        <p:spPr bwMode="auto">
          <a:xfrm>
            <a:off x="184150" y="-222250"/>
            <a:ext cx="9232900" cy="809625"/>
          </a:xfrm>
          <a:prstGeom prst="roundRect">
            <a:avLst>
              <a:gd name="adj" fmla="val 20440"/>
            </a:avLst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DFDF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89157" name="AutoShape 69"/>
          <p:cNvSpPr>
            <a:spLocks noChangeArrowheads="1"/>
          </p:cNvSpPr>
          <p:nvPr/>
        </p:nvSpPr>
        <p:spPr bwMode="auto">
          <a:xfrm>
            <a:off x="323850" y="261938"/>
            <a:ext cx="7488238" cy="5472112"/>
          </a:xfrm>
          <a:prstGeom prst="roundRect">
            <a:avLst>
              <a:gd name="adj" fmla="val 1509"/>
            </a:avLst>
          </a:prstGeom>
          <a:solidFill>
            <a:schemeClr val="bg1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89116" name="Picture 28" descr="logo_trans_saub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17475"/>
            <a:ext cx="649287" cy="43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10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11188" y="2286000"/>
            <a:ext cx="7054850" cy="1143000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de-DE" noProof="0" smtClean="0"/>
              <a:t>Mastertitelformat bearbeiten</a:t>
            </a:r>
          </a:p>
        </p:txBody>
      </p:sp>
      <p:sp>
        <p:nvSpPr>
          <p:cNvPr id="8910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89363"/>
            <a:ext cx="6400800" cy="550862"/>
          </a:xfrm>
        </p:spPr>
        <p:txBody>
          <a:bodyPr/>
          <a:lstStyle>
            <a:lvl1pPr marL="0" indent="0">
              <a:buFont typeface="Arial" charset="0"/>
              <a:buNone/>
              <a:defRPr sz="1600" b="1" i="1"/>
            </a:lvl1pPr>
          </a:lstStyle>
          <a:p>
            <a:pPr lvl="0"/>
            <a:r>
              <a:rPr lang="de-DE" noProof="0" smtClean="0"/>
              <a:t>Master-Untertitelformat bearbeiten</a:t>
            </a:r>
          </a:p>
        </p:txBody>
      </p:sp>
      <p:sp>
        <p:nvSpPr>
          <p:cNvPr id="89102" name="Text Box 14"/>
          <p:cNvSpPr txBox="1">
            <a:spLocks noChangeArrowheads="1"/>
          </p:cNvSpPr>
          <p:nvPr/>
        </p:nvSpPr>
        <p:spPr bwMode="auto">
          <a:xfrm>
            <a:off x="611188" y="4340225"/>
            <a:ext cx="64087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sz="1600"/>
              <a:t>Institut für Nachrichtentechnik</a:t>
            </a:r>
          </a:p>
          <a:p>
            <a:r>
              <a:rPr lang="de-DE" sz="1600"/>
              <a:t>RWTH Aachen University</a:t>
            </a:r>
          </a:p>
        </p:txBody>
      </p:sp>
      <p:sp>
        <p:nvSpPr>
          <p:cNvPr id="89131" name="Rectangle 4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A127E03-CE99-3246-A69D-782B086AC167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r>
              <a:rPr lang="de-DE" dirty="0" smtClean="0"/>
              <a:t>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  <p:sp>
        <p:nvSpPr>
          <p:cNvPr id="89149" name="AutoShape 61"/>
          <p:cNvSpPr>
            <a:spLocks noChangeArrowheads="1"/>
          </p:cNvSpPr>
          <p:nvPr/>
        </p:nvSpPr>
        <p:spPr bwMode="auto">
          <a:xfrm>
            <a:off x="107950" y="6467475"/>
            <a:ext cx="8928100" cy="288925"/>
          </a:xfrm>
          <a:prstGeom prst="roundRect">
            <a:avLst>
              <a:gd name="adj" fmla="val 26375"/>
            </a:avLst>
          </a:prstGeom>
          <a:solidFill>
            <a:srgbClr val="F8F8F8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89150" name="Picture 62" descr="dez5___rwthlogo_gif_rwthlogo1_schwar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434"/>
          <a:stretch>
            <a:fillRect/>
          </a:stretch>
        </p:blipFill>
        <p:spPr bwMode="auto">
          <a:xfrm>
            <a:off x="8081963" y="6502400"/>
            <a:ext cx="865187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9151" name="Object 63"/>
          <p:cNvGraphicFramePr>
            <a:graphicFrameLocks noChangeAspect="1"/>
          </p:cNvGraphicFramePr>
          <p:nvPr/>
        </p:nvGraphicFramePr>
        <p:xfrm>
          <a:off x="511175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743" name="CorelPhotoPaint.Image.9" r:id="rId5" imgW="203031" imgH="203031" progId="CorelPhotoPaint.Image.9">
                  <p:embed/>
                </p:oleObj>
              </mc:Choice>
              <mc:Fallback>
                <p:oleObj name="CorelPhotoPaint.Image.9" r:id="rId5" imgW="203031" imgH="203031" progId="CorelPhotoPaint.Image.9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175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152" name="Object 64"/>
          <p:cNvGraphicFramePr>
            <a:graphicFrameLocks noChangeAspect="1"/>
          </p:cNvGraphicFramePr>
          <p:nvPr/>
        </p:nvGraphicFramePr>
        <p:xfrm>
          <a:off x="4354513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744" name="CorelPhotoPaint.Image.9" r:id="rId7" imgW="203031" imgH="203031" progId="CorelPhotoPaint.Image.9">
                  <p:embed/>
                </p:oleObj>
              </mc:Choice>
              <mc:Fallback>
                <p:oleObj name="CorelPhotoPaint.Image.9" r:id="rId7" imgW="203031" imgH="203031" progId="CorelPhotoPaint.Image.9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4513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153" name="Rectangle 65"/>
          <p:cNvSpPr>
            <a:spLocks noChangeArrowheads="1"/>
          </p:cNvSpPr>
          <p:nvPr/>
        </p:nvSpPr>
        <p:spPr bwMode="auto">
          <a:xfrm>
            <a:off x="2122488" y="6524625"/>
            <a:ext cx="187325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Institut für Nachrichtentechnik</a:t>
            </a:r>
          </a:p>
        </p:txBody>
      </p:sp>
      <p:sp>
        <p:nvSpPr>
          <p:cNvPr id="89154" name="Rectangle 66"/>
          <p:cNvSpPr>
            <a:spLocks noChangeArrowheads="1"/>
          </p:cNvSpPr>
          <p:nvPr/>
        </p:nvSpPr>
        <p:spPr bwMode="auto">
          <a:xfrm>
            <a:off x="4427538" y="6557963"/>
            <a:ext cx="1584325" cy="11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RWTH Aachen University</a:t>
            </a:r>
          </a:p>
        </p:txBody>
      </p:sp>
      <p:graphicFrame>
        <p:nvGraphicFramePr>
          <p:cNvPr id="89155" name="Object 67"/>
          <p:cNvGraphicFramePr>
            <a:graphicFrameLocks noChangeAspect="1"/>
          </p:cNvGraphicFramePr>
          <p:nvPr/>
        </p:nvGraphicFramePr>
        <p:xfrm>
          <a:off x="2046288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745" name="CorelPhotoPaint.Image.9" r:id="rId8" imgW="203031" imgH="203031" progId="CorelPhotoPaint.Image.9">
                  <p:embed/>
                </p:oleObj>
              </mc:Choice>
              <mc:Fallback>
                <p:oleObj name="CorelPhotoPaint.Image.9" r:id="rId8" imgW="203031" imgH="203031" progId="CorelPhotoPaint.Image.9">
                  <p:embed/>
                  <p:pic>
                    <p:nvPicPr>
                      <p:cNvPr id="0" name="Object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6288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156" name="Rectangle 68"/>
          <p:cNvSpPr>
            <a:spLocks noChangeArrowheads="1"/>
          </p:cNvSpPr>
          <p:nvPr/>
        </p:nvSpPr>
        <p:spPr bwMode="auto">
          <a:xfrm>
            <a:off x="611188" y="6524625"/>
            <a:ext cx="14398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 dirty="0" smtClean="0"/>
              <a:t>Fabian Jäger</a:t>
            </a:r>
            <a:endParaRPr lang="de-DE" sz="900" dirty="0"/>
          </a:p>
        </p:txBody>
      </p:sp>
    </p:spTree>
  </p:cSld>
  <p:clrMapOvr>
    <a:masterClrMapping/>
  </p:clrMapOvr>
  <p:transition xmlns:p14="http://schemas.microsoft.com/office/powerpoint/2010/main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95168D-FC49-4046-851D-105BF79FF899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r>
              <a:rPr lang="de-DE" dirty="0" smtClean="0"/>
              <a:t>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5245442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98450"/>
            <a:ext cx="2057400" cy="579437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98450"/>
            <a:ext cx="6019800" cy="579437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13EDB0-06EF-3A4D-91CE-E8D638E7EEA9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r>
              <a:rPr lang="de-DE" dirty="0" smtClean="0"/>
              <a:t>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7694968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282F9-18CB-2B4A-9748-F558B4A01338}" type="slidenum">
              <a:rPr lang="en-US"/>
              <a:pPr/>
              <a:t>‹Nr.›</a:t>
            </a:fld>
            <a:r>
              <a:rPr lang="en-US" dirty="0"/>
              <a:t> </a:t>
            </a:r>
            <a:r>
              <a:rPr lang="de-DE" dirty="0"/>
              <a:t>  </a:t>
            </a:r>
            <a:r>
              <a:rPr lang="de-DE" dirty="0">
                <a:solidFill>
                  <a:schemeClr val="folHlink"/>
                </a:solidFill>
              </a:rPr>
              <a:t>| </a:t>
            </a:r>
            <a:r>
              <a:rPr lang="de-DE" dirty="0"/>
              <a:t>  </a:t>
            </a:r>
            <a:r>
              <a:rPr lang="de-DE" dirty="0" smtClean="0"/>
              <a:t>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8515976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5AA43B-6D2D-2D41-B81D-B99B8AB8CAFA}" type="slidenum">
              <a:rPr lang="en-US"/>
              <a:pPr/>
              <a:t>‹Nr.›</a:t>
            </a:fld>
            <a:r>
              <a:rPr lang="en-US" dirty="0"/>
              <a:t> </a:t>
            </a:r>
            <a:r>
              <a:rPr lang="de-DE" dirty="0"/>
              <a:t>  </a:t>
            </a:r>
            <a:r>
              <a:rPr lang="de-DE" dirty="0">
                <a:solidFill>
                  <a:schemeClr val="folHlink"/>
                </a:solidFill>
              </a:rPr>
              <a:t>| </a:t>
            </a:r>
            <a:r>
              <a:rPr lang="de-DE" dirty="0"/>
              <a:t>  </a:t>
            </a:r>
            <a:r>
              <a:rPr lang="de-DE" dirty="0" smtClean="0"/>
              <a:t>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2737255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9810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9810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D76EB7-EB31-8942-AE78-8D68DB26B647}" type="slidenum">
              <a:rPr lang="en-US"/>
              <a:pPr/>
              <a:t>‹Nr.›</a:t>
            </a:fld>
            <a:r>
              <a:rPr lang="en-US" dirty="0"/>
              <a:t> </a:t>
            </a:r>
            <a:r>
              <a:rPr lang="de-DE" dirty="0"/>
              <a:t>  </a:t>
            </a:r>
            <a:r>
              <a:rPr lang="de-DE" dirty="0">
                <a:solidFill>
                  <a:schemeClr val="folHlink"/>
                </a:solidFill>
              </a:rPr>
              <a:t>| </a:t>
            </a:r>
            <a:r>
              <a:rPr lang="de-DE" dirty="0"/>
              <a:t>  </a:t>
            </a:r>
            <a:r>
              <a:rPr lang="de-DE" dirty="0" smtClean="0"/>
              <a:t>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4022543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5E046B-24FD-054F-B6A3-2961CA57832F}" type="slidenum">
              <a:rPr lang="en-US"/>
              <a:pPr/>
              <a:t>‹Nr.›</a:t>
            </a:fld>
            <a:r>
              <a:rPr lang="en-US" dirty="0"/>
              <a:t> </a:t>
            </a:r>
            <a:r>
              <a:rPr lang="de-DE" dirty="0"/>
              <a:t>  </a:t>
            </a:r>
            <a:r>
              <a:rPr lang="de-DE" dirty="0">
                <a:solidFill>
                  <a:schemeClr val="folHlink"/>
                </a:solidFill>
              </a:rPr>
              <a:t>| </a:t>
            </a:r>
            <a:r>
              <a:rPr lang="de-DE" dirty="0"/>
              <a:t>  </a:t>
            </a:r>
            <a:r>
              <a:rPr lang="de-DE" dirty="0" smtClean="0"/>
              <a:t>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312967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C992F7-0ABA-8F4A-9D2C-54359479AA28}" type="slidenum">
              <a:rPr lang="en-US"/>
              <a:pPr/>
              <a:t>‹Nr.›</a:t>
            </a:fld>
            <a:r>
              <a:rPr lang="en-US" dirty="0"/>
              <a:t> </a:t>
            </a:r>
            <a:r>
              <a:rPr lang="de-DE" dirty="0"/>
              <a:t>  </a:t>
            </a:r>
            <a:r>
              <a:rPr lang="de-DE" dirty="0">
                <a:solidFill>
                  <a:schemeClr val="folHlink"/>
                </a:solidFill>
              </a:rPr>
              <a:t>| </a:t>
            </a:r>
            <a:r>
              <a:rPr lang="de-DE" dirty="0"/>
              <a:t>  </a:t>
            </a:r>
            <a:r>
              <a:rPr lang="de-DE" dirty="0" smtClean="0"/>
              <a:t>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3792968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A90394-0E24-B144-89F3-BD8BAC4D75CC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r>
              <a:rPr lang="de-DE" dirty="0" smtClean="0"/>
              <a:t>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7317867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23389D-90FD-CA4A-8FEF-01C9D5CAA0D3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r>
              <a:rPr lang="de-DE" dirty="0" smtClean="0"/>
              <a:t>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3934243"/>
      </p:ext>
    </p:extLst>
  </p:cSld>
  <p:clrMapOvr>
    <a:masterClrMapping/>
  </p:clrMapOvr>
  <p:transition xmlns:p14="http://schemas.microsoft.com/office/powerpoint/2010/main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auf Platzhalter ziehen oder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D1C774-0B25-444A-88B4-814B5C44356C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r>
              <a:rPr lang="de-DE" dirty="0" smtClean="0"/>
              <a:t>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7869226"/>
      </p:ext>
    </p:extLst>
  </p:cSld>
  <p:clrMapOvr>
    <a:masterClrMapping/>
  </p:clrMapOvr>
  <p:transition xmlns:p14="http://schemas.microsoft.com/office/powerpoint/2010/main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4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oleObject" Target="../embeddings/oleObject1.bin"/><Relationship Id="rId17" Type="http://schemas.openxmlformats.org/officeDocument/2006/relationships/image" Target="../media/image1.png"/><Relationship Id="rId18" Type="http://schemas.openxmlformats.org/officeDocument/2006/relationships/oleObject" Target="../embeddings/oleObject2.bin"/><Relationship Id="rId19" Type="http://schemas.openxmlformats.org/officeDocument/2006/relationships/oleObject" Target="../embeddings/oleObject3.bin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87" name="AutoShape 23"/>
          <p:cNvSpPr>
            <a:spLocks noChangeArrowheads="1"/>
          </p:cNvSpPr>
          <p:nvPr/>
        </p:nvSpPr>
        <p:spPr bwMode="auto">
          <a:xfrm>
            <a:off x="184150" y="-222250"/>
            <a:ext cx="9232900" cy="809625"/>
          </a:xfrm>
          <a:prstGeom prst="roundRect">
            <a:avLst>
              <a:gd name="adj" fmla="val 20440"/>
            </a:avLst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DFDF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88088" name="Picture 24" descr="logo_trans_saube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17475"/>
            <a:ext cx="649287" cy="43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089" name="AutoShape 25"/>
          <p:cNvSpPr>
            <a:spLocks noChangeArrowheads="1"/>
          </p:cNvSpPr>
          <p:nvPr/>
        </p:nvSpPr>
        <p:spPr bwMode="auto">
          <a:xfrm>
            <a:off x="323850" y="261938"/>
            <a:ext cx="7488238" cy="503237"/>
          </a:xfrm>
          <a:prstGeom prst="roundRect">
            <a:avLst>
              <a:gd name="adj" fmla="val 15440"/>
            </a:avLst>
          </a:prstGeom>
          <a:solidFill>
            <a:schemeClr val="bg1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8807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1075"/>
            <a:ext cx="8229600" cy="511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klicken</a:t>
            </a:r>
            <a:r>
              <a:rPr lang="en-US" dirty="0"/>
              <a:t>, um Master-</a:t>
            </a:r>
            <a:r>
              <a:rPr lang="en-US" dirty="0" err="1"/>
              <a:t>Textformat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bearbeiten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</p:txBody>
      </p:sp>
      <p:sp>
        <p:nvSpPr>
          <p:cNvPr id="8808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98450"/>
            <a:ext cx="813593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</a:t>
            </a:r>
          </a:p>
        </p:txBody>
      </p:sp>
      <p:sp>
        <p:nvSpPr>
          <p:cNvPr id="881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188" y="6237288"/>
            <a:ext cx="8355012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b="0"/>
            </a:lvl1pPr>
          </a:lstStyle>
          <a:p>
            <a:fld id="{FA39FAB2-3B79-7547-93DC-8EB2ABB4A028}" type="slidenum">
              <a:rPr lang="en-US"/>
              <a:pPr/>
              <a:t>‹Nr.›</a:t>
            </a:fld>
            <a:r>
              <a:rPr lang="en-US" dirty="0"/>
              <a:t> </a:t>
            </a:r>
            <a:r>
              <a:rPr lang="de-DE" dirty="0"/>
              <a:t>  </a:t>
            </a:r>
            <a:r>
              <a:rPr lang="de-DE" dirty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r>
              <a:rPr lang="de-DE" dirty="0" smtClean="0"/>
              <a:t>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  <p:sp>
        <p:nvSpPr>
          <p:cNvPr id="88109" name="AutoShape 45"/>
          <p:cNvSpPr>
            <a:spLocks noChangeArrowheads="1"/>
          </p:cNvSpPr>
          <p:nvPr/>
        </p:nvSpPr>
        <p:spPr bwMode="auto">
          <a:xfrm>
            <a:off x="107950" y="6467475"/>
            <a:ext cx="8928100" cy="288925"/>
          </a:xfrm>
          <a:prstGeom prst="roundRect">
            <a:avLst>
              <a:gd name="adj" fmla="val 26375"/>
            </a:avLst>
          </a:prstGeom>
          <a:solidFill>
            <a:srgbClr val="F8F8F8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88110" name="Picture 46" descr="dez5___rwthlogo_gif_rwthlogo1_schwarz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434"/>
          <a:stretch>
            <a:fillRect/>
          </a:stretch>
        </p:blipFill>
        <p:spPr bwMode="auto">
          <a:xfrm>
            <a:off x="8081963" y="6502400"/>
            <a:ext cx="865187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8111" name="Object 47"/>
          <p:cNvGraphicFramePr>
            <a:graphicFrameLocks noChangeAspect="1"/>
          </p:cNvGraphicFramePr>
          <p:nvPr/>
        </p:nvGraphicFramePr>
        <p:xfrm>
          <a:off x="511175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701" name="CorelPhotoPaint.Image.9" r:id="rId16" imgW="203031" imgH="203031" progId="CorelPhotoPaint.Image.9">
                  <p:embed/>
                </p:oleObj>
              </mc:Choice>
              <mc:Fallback>
                <p:oleObj name="CorelPhotoPaint.Image.9" r:id="rId16" imgW="203031" imgH="203031" progId="CorelPhotoPaint.Image.9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175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112" name="Object 48"/>
          <p:cNvGraphicFramePr>
            <a:graphicFrameLocks noChangeAspect="1"/>
          </p:cNvGraphicFramePr>
          <p:nvPr/>
        </p:nvGraphicFramePr>
        <p:xfrm>
          <a:off x="4354513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702" name="CorelPhotoPaint.Image.9" r:id="rId18" imgW="203031" imgH="203031" progId="CorelPhotoPaint.Image.9">
                  <p:embed/>
                </p:oleObj>
              </mc:Choice>
              <mc:Fallback>
                <p:oleObj name="CorelPhotoPaint.Image.9" r:id="rId18" imgW="203031" imgH="203031" progId="CorelPhotoPaint.Image.9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4513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113" name="Rectangle 49"/>
          <p:cNvSpPr>
            <a:spLocks noChangeArrowheads="1"/>
          </p:cNvSpPr>
          <p:nvPr/>
        </p:nvSpPr>
        <p:spPr bwMode="auto">
          <a:xfrm>
            <a:off x="2122488" y="6524625"/>
            <a:ext cx="187325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Institut für Nachrichtentechnik</a:t>
            </a:r>
          </a:p>
        </p:txBody>
      </p:sp>
      <p:sp>
        <p:nvSpPr>
          <p:cNvPr id="88114" name="Rectangle 50"/>
          <p:cNvSpPr>
            <a:spLocks noChangeArrowheads="1"/>
          </p:cNvSpPr>
          <p:nvPr/>
        </p:nvSpPr>
        <p:spPr bwMode="auto">
          <a:xfrm>
            <a:off x="4427538" y="6557963"/>
            <a:ext cx="1584325" cy="11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RWTH Aachen University</a:t>
            </a:r>
          </a:p>
        </p:txBody>
      </p:sp>
      <p:graphicFrame>
        <p:nvGraphicFramePr>
          <p:cNvPr id="88115" name="Object 51"/>
          <p:cNvGraphicFramePr>
            <a:graphicFrameLocks noChangeAspect="1"/>
          </p:cNvGraphicFramePr>
          <p:nvPr/>
        </p:nvGraphicFramePr>
        <p:xfrm>
          <a:off x="2046288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703" name="CorelPhotoPaint.Image.9" r:id="rId19" imgW="203031" imgH="203031" progId="CorelPhotoPaint.Image.9">
                  <p:embed/>
                </p:oleObj>
              </mc:Choice>
              <mc:Fallback>
                <p:oleObj name="CorelPhotoPaint.Image.9" r:id="rId19" imgW="203031" imgH="203031" progId="CorelPhotoPaint.Image.9">
                  <p:embed/>
                  <p:pic>
                    <p:nvPicPr>
                      <p:cNvPr id="0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6288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116" name="Rectangle 52"/>
          <p:cNvSpPr>
            <a:spLocks noChangeArrowheads="1"/>
          </p:cNvSpPr>
          <p:nvPr/>
        </p:nvSpPr>
        <p:spPr bwMode="auto">
          <a:xfrm>
            <a:off x="611188" y="6524625"/>
            <a:ext cx="14398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 dirty="0" smtClean="0"/>
              <a:t>Fabian Jäger</a:t>
            </a:r>
            <a:endParaRPr lang="de-DE" sz="9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 xmlns:p14="http://schemas.microsoft.com/office/powerpoint/2010/main">
    <p:wipe dir="r"/>
  </p:transition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  <a:ea typeface="ＭＳ Ｐゴシック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2pPr>
      <a:lvl3pPr marL="13716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3pPr>
      <a:lvl4pPr marL="18288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4pPr>
      <a:lvl5pPr marL="22860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5pPr>
      <a:lvl6pPr marL="27432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6pPr>
      <a:lvl7pPr marL="32004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7pPr>
      <a:lvl8pPr marL="36576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8pPr>
      <a:lvl9pPr marL="41148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2286000"/>
            <a:ext cx="7201172" cy="1143000"/>
          </a:xfrm>
        </p:spPr>
        <p:txBody>
          <a:bodyPr/>
          <a:lstStyle/>
          <a:p>
            <a:r>
              <a:rPr lang="de-DE" sz="3200" dirty="0"/>
              <a:t>Model-</a:t>
            </a:r>
            <a:r>
              <a:rPr lang="de-DE" sz="3200" dirty="0" err="1"/>
              <a:t>based</a:t>
            </a:r>
            <a:r>
              <a:rPr lang="de-DE" sz="3200" dirty="0"/>
              <a:t> </a:t>
            </a:r>
            <a:r>
              <a:rPr lang="de-DE" sz="3200" dirty="0" err="1"/>
              <a:t>Intra</a:t>
            </a:r>
            <a:r>
              <a:rPr lang="de-DE" sz="3200" dirty="0"/>
              <a:t> </a:t>
            </a:r>
            <a:r>
              <a:rPr lang="de-DE" sz="3200" dirty="0" err="1"/>
              <a:t>Coding</a:t>
            </a:r>
            <a:r>
              <a:rPr lang="de-DE" sz="3200" dirty="0"/>
              <a:t> </a:t>
            </a:r>
            <a:r>
              <a:rPr lang="de-DE" sz="3200" dirty="0" err="1"/>
              <a:t>for</a:t>
            </a:r>
            <a:r>
              <a:rPr lang="de-DE" sz="3200" dirty="0"/>
              <a:t> </a:t>
            </a:r>
            <a:r>
              <a:rPr lang="de-DE" sz="3200" dirty="0" err="1"/>
              <a:t>Depth</a:t>
            </a:r>
            <a:r>
              <a:rPr lang="de-DE" sz="3200" dirty="0"/>
              <a:t> </a:t>
            </a:r>
            <a:r>
              <a:rPr lang="de-DE" sz="3200" dirty="0" err="1"/>
              <a:t>Maps</a:t>
            </a:r>
            <a:r>
              <a:rPr lang="de-DE" sz="3200" dirty="0"/>
              <a:t> </a:t>
            </a:r>
            <a:r>
              <a:rPr lang="de-DE" sz="3200" dirty="0" err="1"/>
              <a:t>using</a:t>
            </a:r>
            <a:r>
              <a:rPr lang="de-DE" sz="3200" dirty="0"/>
              <a:t> a </a:t>
            </a:r>
            <a:r>
              <a:rPr lang="de-DE" sz="3200" dirty="0" err="1"/>
              <a:t>Depth</a:t>
            </a:r>
            <a:r>
              <a:rPr lang="de-DE" sz="3200" dirty="0"/>
              <a:t> Lookup Table</a:t>
            </a:r>
            <a:endParaRPr lang="en-US" sz="3200" dirty="0"/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89363"/>
            <a:ext cx="7129164" cy="550862"/>
          </a:xfrm>
        </p:spPr>
        <p:txBody>
          <a:bodyPr/>
          <a:lstStyle/>
          <a:p>
            <a:r>
              <a:rPr lang="en-US" dirty="0"/>
              <a:t>Fabian </a:t>
            </a:r>
            <a:r>
              <a:rPr lang="en-US" dirty="0" smtClean="0"/>
              <a:t>Jäger		JCT2-A0010	</a:t>
            </a:r>
            <a:r>
              <a:rPr lang="de-DE" dirty="0" smtClean="0"/>
              <a:t>Stockholm, </a:t>
            </a:r>
            <a:r>
              <a:rPr lang="de-DE" dirty="0" err="1" smtClean="0"/>
              <a:t>Sweden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General </a:t>
            </a:r>
            <a:r>
              <a:rPr lang="de-DE" dirty="0" err="1" smtClean="0"/>
              <a:t>Coding</a:t>
            </a:r>
            <a:r>
              <a:rPr lang="de-DE" dirty="0" smtClean="0"/>
              <a:t> </a:t>
            </a:r>
            <a:r>
              <a:rPr lang="de-DE" dirty="0" err="1" smtClean="0"/>
              <a:t>Concept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4752181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4800" b="1" dirty="0" smtClean="0"/>
              <a:t>Simple Signal </a:t>
            </a:r>
            <a:br>
              <a:rPr lang="en-US" sz="4800" b="1" dirty="0" smtClean="0"/>
            </a:br>
            <a:r>
              <a:rPr lang="en-US" sz="4800" b="1" dirty="0" smtClean="0"/>
              <a:t>requires </a:t>
            </a:r>
            <a:br>
              <a:rPr lang="en-US" sz="4800" b="1" dirty="0" smtClean="0"/>
            </a:br>
            <a:r>
              <a:rPr lang="en-US" sz="4800" b="1" dirty="0" smtClean="0"/>
              <a:t>Simple Coding</a:t>
            </a:r>
            <a:endParaRPr lang="en-US" sz="4800" b="1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2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16.07.2012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JCT2 – A0010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690695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Coding Concept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3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  </a:t>
            </a:r>
            <a:r>
              <a:rPr lang="de-DE" dirty="0"/>
              <a:t>16.07.2012   </a:t>
            </a:r>
            <a:r>
              <a:rPr lang="de-DE" dirty="0">
                <a:solidFill>
                  <a:schemeClr val="folHlink"/>
                </a:solidFill>
              </a:rPr>
              <a:t>|</a:t>
            </a:r>
            <a:r>
              <a:rPr lang="de-DE" dirty="0"/>
              <a:t>   JCT2 – A0010</a:t>
            </a:r>
          </a:p>
          <a:p>
            <a:endParaRPr lang="de-DE" dirty="0"/>
          </a:p>
        </p:txBody>
      </p:sp>
      <p:sp>
        <p:nvSpPr>
          <p:cNvPr id="6" name="Rechteck 5"/>
          <p:cNvSpPr/>
          <p:nvPr/>
        </p:nvSpPr>
        <p:spPr bwMode="auto">
          <a:xfrm>
            <a:off x="3131840" y="1052736"/>
            <a:ext cx="1296144" cy="936104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rPr>
              <a:t>INTRA </a:t>
            </a:r>
            <a:br>
              <a:rPr kumimoji="0" lang="de-DE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rPr>
            </a:br>
            <a:r>
              <a:rPr kumimoji="0" lang="de-DE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rPr>
              <a:t>Block</a:t>
            </a:r>
            <a:endParaRPr kumimoji="0" lang="de-DE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8" name="Abgerundetes Rechteck 7"/>
          <p:cNvSpPr/>
          <p:nvPr/>
        </p:nvSpPr>
        <p:spPr bwMode="auto">
          <a:xfrm>
            <a:off x="1763688" y="4077072"/>
            <a:ext cx="1728192" cy="1440160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rPr>
              <a:t>HTM INTRA</a:t>
            </a:r>
            <a:br>
              <a:rPr kumimoji="0" lang="de-DE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rPr>
            </a:br>
            <a:r>
              <a:rPr kumimoji="0" lang="de-DE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rPr>
              <a:t>Coding</a:t>
            </a:r>
            <a:endParaRPr kumimoji="0" lang="de-DE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0" name="Abgerundetes Rechteck 9"/>
          <p:cNvSpPr/>
          <p:nvPr/>
        </p:nvSpPr>
        <p:spPr bwMode="auto">
          <a:xfrm>
            <a:off x="4355976" y="4077072"/>
            <a:ext cx="4104456" cy="1440160"/>
          </a:xfrm>
          <a:prstGeom prst="roundRect">
            <a:avLst/>
          </a:prstGeom>
          <a:noFill/>
          <a:ln w="28575" cap="flat" cmpd="sng" algn="ctr">
            <a:solidFill>
              <a:srgbClr val="2B88A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rPr>
              <a:t>DMC INTRA</a:t>
            </a:r>
            <a:br>
              <a:rPr kumimoji="0" lang="de-DE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rPr>
            </a:br>
            <a:r>
              <a:rPr kumimoji="0" lang="de-DE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rPr>
              <a:t>Coding</a:t>
            </a:r>
            <a:endParaRPr kumimoji="0" lang="de-DE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cxnSp>
        <p:nvCxnSpPr>
          <p:cNvPr id="13" name="Gewinkelte Verbindung 12"/>
          <p:cNvCxnSpPr>
            <a:stCxn id="6" idx="2"/>
            <a:endCxn id="8" idx="0"/>
          </p:cNvCxnSpPr>
          <p:nvPr/>
        </p:nvCxnSpPr>
        <p:spPr bwMode="auto">
          <a:xfrm rot="5400000">
            <a:off x="2159732" y="2456892"/>
            <a:ext cx="2088232" cy="1152128"/>
          </a:xfrm>
          <a:prstGeom prst="bentConnector3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Gewinkelte Verbindung 14"/>
          <p:cNvCxnSpPr>
            <a:stCxn id="6" idx="2"/>
            <a:endCxn id="10" idx="0"/>
          </p:cNvCxnSpPr>
          <p:nvPr/>
        </p:nvCxnSpPr>
        <p:spPr bwMode="auto">
          <a:xfrm rot="16200000" flipH="1">
            <a:off x="4049942" y="1718810"/>
            <a:ext cx="2088232" cy="2628292"/>
          </a:xfrm>
          <a:prstGeom prst="bentConnector3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feld 15"/>
          <p:cNvSpPr txBox="1"/>
          <p:nvPr/>
        </p:nvSpPr>
        <p:spPr>
          <a:xfrm>
            <a:off x="3851920" y="2564904"/>
            <a:ext cx="23225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0" dirty="0" err="1" smtClean="0"/>
              <a:t>DMC_enable_flag</a:t>
            </a:r>
            <a:endParaRPr lang="de-DE" b="0" dirty="0"/>
          </a:p>
        </p:txBody>
      </p:sp>
      <p:sp>
        <p:nvSpPr>
          <p:cNvPr id="17" name="Textfeld 16"/>
          <p:cNvSpPr txBox="1"/>
          <p:nvPr/>
        </p:nvSpPr>
        <p:spPr>
          <a:xfrm>
            <a:off x="4499992" y="1340768"/>
            <a:ext cx="23483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0" dirty="0" err="1" smtClean="0"/>
              <a:t>PredMode</a:t>
            </a:r>
            <a:r>
              <a:rPr lang="de-DE" b="0" dirty="0" smtClean="0"/>
              <a:t>=INTRA</a:t>
            </a:r>
            <a:endParaRPr lang="de-DE" b="0" dirty="0"/>
          </a:p>
        </p:txBody>
      </p:sp>
      <p:sp>
        <p:nvSpPr>
          <p:cNvPr id="21" name="Abgerundetes Rechteck 20"/>
          <p:cNvSpPr/>
          <p:nvPr/>
        </p:nvSpPr>
        <p:spPr bwMode="auto">
          <a:xfrm>
            <a:off x="6156176" y="4221088"/>
            <a:ext cx="2160240" cy="504056"/>
          </a:xfrm>
          <a:prstGeom prst="roundRect">
            <a:avLst/>
          </a:prstGeom>
          <a:noFill/>
          <a:ln w="28575" cap="flat" cmpd="sng" algn="ctr">
            <a:solidFill>
              <a:srgbClr val="2B88A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rPr>
              <a:t>Prediction</a:t>
            </a:r>
            <a:endParaRPr kumimoji="0" lang="de-DE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22" name="Abgerundetes Rechteck 21"/>
          <p:cNvSpPr/>
          <p:nvPr/>
        </p:nvSpPr>
        <p:spPr bwMode="auto">
          <a:xfrm>
            <a:off x="6156176" y="4869160"/>
            <a:ext cx="2160240" cy="504056"/>
          </a:xfrm>
          <a:prstGeom prst="roundRect">
            <a:avLst/>
          </a:prstGeom>
          <a:noFill/>
          <a:ln w="28575" cap="flat" cmpd="sng" algn="ctr">
            <a:solidFill>
              <a:srgbClr val="2B88A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rPr>
              <a:t>Residual </a:t>
            </a:r>
            <a:r>
              <a:rPr kumimoji="0" lang="de-DE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rPr>
              <a:t>Coding</a:t>
            </a:r>
            <a:endParaRPr kumimoji="0" lang="de-DE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261665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DMC Prediction Modes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4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  </a:t>
            </a:r>
            <a:r>
              <a:rPr lang="de-DE" dirty="0"/>
              <a:t>16.07.2012   </a:t>
            </a:r>
            <a:r>
              <a:rPr lang="de-DE" dirty="0">
                <a:solidFill>
                  <a:schemeClr val="folHlink"/>
                </a:solidFill>
              </a:rPr>
              <a:t>|</a:t>
            </a:r>
            <a:r>
              <a:rPr lang="de-DE" dirty="0"/>
              <a:t>   JCT2 – A0010</a:t>
            </a:r>
          </a:p>
          <a:p>
            <a:endParaRPr lang="de-DE" dirty="0"/>
          </a:p>
        </p:txBody>
      </p:sp>
      <p:sp>
        <p:nvSpPr>
          <p:cNvPr id="3" name="Abgerundetes Rechteck 2"/>
          <p:cNvSpPr/>
          <p:nvPr/>
        </p:nvSpPr>
        <p:spPr bwMode="auto">
          <a:xfrm>
            <a:off x="5835013" y="2564904"/>
            <a:ext cx="1368152" cy="100811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 w="28575" cap="flat" cmpd="sng" algn="ctr">
            <a:solidFill>
              <a:srgbClr val="2B88AD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rPr>
              <a:t>DC</a:t>
            </a:r>
            <a:endParaRPr kumimoji="0" lang="de-DE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4" name="Abgerundetes Rechteck 13"/>
          <p:cNvSpPr/>
          <p:nvPr/>
        </p:nvSpPr>
        <p:spPr bwMode="auto">
          <a:xfrm>
            <a:off x="5835013" y="3717032"/>
            <a:ext cx="1368152" cy="1008112"/>
          </a:xfrm>
          <a:prstGeom prst="round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prstClr val="white"/>
              </a:gs>
            </a:gsLst>
            <a:lin ang="0" scaled="1"/>
            <a:tileRect/>
          </a:gradFill>
          <a:ln w="28575" cap="flat" cmpd="sng" algn="ctr">
            <a:solidFill>
              <a:srgbClr val="2B88AD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rPr>
              <a:t>Gradient</a:t>
            </a:r>
            <a:endParaRPr kumimoji="0" lang="de-DE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8" name="Abgerundetes Rechteck 17"/>
          <p:cNvSpPr/>
          <p:nvPr/>
        </p:nvSpPr>
        <p:spPr bwMode="auto">
          <a:xfrm>
            <a:off x="7419189" y="2564904"/>
            <a:ext cx="1368152" cy="1008112"/>
          </a:xfrm>
          <a:prstGeom prst="roundRect">
            <a:avLst/>
          </a:prstGeom>
          <a:blipFill rotWithShape="1">
            <a:blip r:embed="rId2">
              <a:alphaModFix amt="65000"/>
            </a:blip>
            <a:stretch>
              <a:fillRect/>
            </a:stretch>
          </a:blipFill>
          <a:ln w="28575" cap="flat" cmpd="sng" algn="ctr">
            <a:solidFill>
              <a:srgbClr val="2B88AD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rPr>
              <a:t>Edge</a:t>
            </a:r>
            <a:endParaRPr kumimoji="0" lang="de-DE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9" name="Abgerundetes Rechteck 18"/>
          <p:cNvSpPr/>
          <p:nvPr/>
        </p:nvSpPr>
        <p:spPr bwMode="auto">
          <a:xfrm>
            <a:off x="7419189" y="3717032"/>
            <a:ext cx="1368152" cy="1008112"/>
          </a:xfrm>
          <a:prstGeom prst="roundRect">
            <a:avLst/>
          </a:prstGeom>
          <a:blipFill rotWithShape="1">
            <a:blip r:embed="rId3">
              <a:alphaModFix amt="60000"/>
            </a:blip>
            <a:stretch>
              <a:fillRect/>
            </a:stretch>
          </a:blipFill>
          <a:ln w="28575" cap="flat" cmpd="sng" algn="ctr">
            <a:solidFill>
              <a:srgbClr val="2B88AD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rPr>
              <a:t>Texture</a:t>
            </a:r>
            <a:endParaRPr kumimoji="0" lang="de-DE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5" name="Abgerundetes Rechteck 4"/>
          <p:cNvSpPr/>
          <p:nvPr/>
        </p:nvSpPr>
        <p:spPr bwMode="auto">
          <a:xfrm>
            <a:off x="7308304" y="2204864"/>
            <a:ext cx="1584176" cy="3744416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20" name="Inhaltsplatzhalter 4"/>
          <p:cNvSpPr>
            <a:spLocks noGrp="1"/>
          </p:cNvSpPr>
          <p:nvPr>
            <p:ph idx="1"/>
          </p:nvPr>
        </p:nvSpPr>
        <p:spPr>
          <a:xfrm>
            <a:off x="457200" y="981075"/>
            <a:ext cx="5194920" cy="4896197"/>
          </a:xfrm>
        </p:spPr>
        <p:txBody>
          <a:bodyPr/>
          <a:lstStyle/>
          <a:p>
            <a:r>
              <a:rPr lang="en-US" dirty="0" smtClean="0"/>
              <a:t>Reduced set of available modes sufficient to approximate depth map characteristics</a:t>
            </a:r>
          </a:p>
          <a:p>
            <a:r>
              <a:rPr lang="en-US" dirty="0" smtClean="0"/>
              <a:t>Current prediction mode is predicted from neighboring block</a:t>
            </a:r>
          </a:p>
          <a:p>
            <a:r>
              <a:rPr lang="en-US" dirty="0" smtClean="0"/>
              <a:t>Signaling of Edge mode different </a:t>
            </a:r>
            <a:r>
              <a:rPr lang="en-US" dirty="0" smtClean="0"/>
              <a:t>than DMM</a:t>
            </a:r>
            <a:endParaRPr lang="en-US" dirty="0" smtClean="0"/>
          </a:p>
          <a:p>
            <a:r>
              <a:rPr lang="en-US" dirty="0" smtClean="0"/>
              <a:t>Texture mode allows for 2 or 3 segments</a:t>
            </a:r>
            <a:endParaRPr lang="en-US" dirty="0"/>
          </a:p>
        </p:txBody>
      </p:sp>
      <p:sp>
        <p:nvSpPr>
          <p:cNvPr id="7" name="Textfeld 6"/>
          <p:cNvSpPr txBox="1"/>
          <p:nvPr/>
        </p:nvSpPr>
        <p:spPr>
          <a:xfrm>
            <a:off x="7478238" y="5085184"/>
            <a:ext cx="12535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0" dirty="0" err="1" smtClean="0"/>
              <a:t>Similar</a:t>
            </a:r>
            <a:r>
              <a:rPr lang="de-DE" b="0" dirty="0" smtClean="0"/>
              <a:t> </a:t>
            </a:r>
            <a:r>
              <a:rPr lang="de-DE" b="0" dirty="0" err="1" smtClean="0"/>
              <a:t>to</a:t>
            </a:r>
            <a:r>
              <a:rPr lang="de-DE" b="0" dirty="0"/>
              <a:t/>
            </a:r>
            <a:br>
              <a:rPr lang="de-DE" b="0" dirty="0"/>
            </a:br>
            <a:r>
              <a:rPr lang="de-DE" b="0" dirty="0" smtClean="0"/>
              <a:t>DMM</a:t>
            </a:r>
            <a:endParaRPr lang="de-DE" b="0" dirty="0"/>
          </a:p>
        </p:txBody>
      </p:sp>
      <p:sp>
        <p:nvSpPr>
          <p:cNvPr id="9" name="Textfeld 8"/>
          <p:cNvSpPr txBox="1"/>
          <p:nvPr/>
        </p:nvSpPr>
        <p:spPr>
          <a:xfrm>
            <a:off x="6084168" y="1628800"/>
            <a:ext cx="26216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4 </a:t>
            </a:r>
            <a:r>
              <a:rPr lang="de-DE" dirty="0" err="1" smtClean="0"/>
              <a:t>Prediction</a:t>
            </a:r>
            <a:r>
              <a:rPr lang="de-DE" dirty="0" smtClean="0"/>
              <a:t> Modes: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6226182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Depth</a:t>
            </a:r>
            <a:r>
              <a:rPr lang="de-DE" dirty="0" smtClean="0"/>
              <a:t> Lookup Table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5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/>
              <a:t>  16.07.2012   </a:t>
            </a:r>
            <a:r>
              <a:rPr lang="de-DE" dirty="0">
                <a:solidFill>
                  <a:schemeClr val="folHlink"/>
                </a:solidFill>
              </a:rPr>
              <a:t>|</a:t>
            </a:r>
            <a:r>
              <a:rPr lang="de-DE" dirty="0"/>
              <a:t>   JCT2 – A0010</a:t>
            </a:r>
            <a:endParaRPr lang="de-DE" dirty="0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764704"/>
            <a:ext cx="5812183" cy="2592288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5796136" y="1340768"/>
            <a:ext cx="31683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dirty="0" smtClean="0"/>
              <a:t>Not </a:t>
            </a:r>
            <a:r>
              <a:rPr lang="de-DE" b="0" dirty="0" err="1" smtClean="0"/>
              <a:t>the</a:t>
            </a:r>
            <a:r>
              <a:rPr lang="de-DE" b="0" dirty="0" smtClean="0"/>
              <a:t> </a:t>
            </a:r>
            <a:r>
              <a:rPr lang="de-DE" b="0" dirty="0" err="1" smtClean="0"/>
              <a:t>full</a:t>
            </a:r>
            <a:r>
              <a:rPr lang="de-DE" b="0" dirty="0" smtClean="0"/>
              <a:t> </a:t>
            </a:r>
            <a:r>
              <a:rPr lang="de-DE" b="0" dirty="0" err="1" smtClean="0"/>
              <a:t>range</a:t>
            </a:r>
            <a:r>
              <a:rPr lang="de-DE" b="0" dirty="0" smtClean="0"/>
              <a:t> </a:t>
            </a:r>
            <a:r>
              <a:rPr lang="de-DE" b="0" dirty="0" err="1" smtClean="0"/>
              <a:t>of</a:t>
            </a:r>
            <a:r>
              <a:rPr lang="de-DE" b="0" dirty="0" smtClean="0"/>
              <a:t> </a:t>
            </a:r>
            <a:r>
              <a:rPr lang="de-DE" b="0" dirty="0" err="1" smtClean="0"/>
              <a:t>available</a:t>
            </a:r>
            <a:r>
              <a:rPr lang="de-DE" b="0" dirty="0" smtClean="0"/>
              <a:t> </a:t>
            </a:r>
            <a:r>
              <a:rPr lang="de-DE" b="0" dirty="0" err="1" smtClean="0"/>
              <a:t>depth</a:t>
            </a:r>
            <a:r>
              <a:rPr lang="de-DE" b="0" dirty="0" smtClean="0"/>
              <a:t> </a:t>
            </a:r>
            <a:r>
              <a:rPr lang="de-DE" b="0" dirty="0" err="1" smtClean="0"/>
              <a:t>values</a:t>
            </a:r>
            <a:r>
              <a:rPr lang="de-DE" b="0" dirty="0" smtClean="0"/>
              <a:t> </a:t>
            </a:r>
            <a:r>
              <a:rPr lang="de-DE" b="0" dirty="0" err="1" smtClean="0"/>
              <a:t>is</a:t>
            </a:r>
            <a:r>
              <a:rPr lang="de-DE" b="0" dirty="0" smtClean="0"/>
              <a:t> </a:t>
            </a:r>
            <a:r>
              <a:rPr lang="de-DE" b="0" dirty="0" err="1" smtClean="0"/>
              <a:t>used</a:t>
            </a:r>
            <a:endParaRPr lang="de-DE" b="0" dirty="0" smtClean="0"/>
          </a:p>
          <a:p>
            <a:endParaRPr lang="de-DE" b="0" dirty="0" smtClean="0">
              <a:sym typeface="Wingdings"/>
            </a:endParaRPr>
          </a:p>
          <a:p>
            <a:r>
              <a:rPr lang="de-DE" b="0" dirty="0" smtClean="0">
                <a:sym typeface="Wingdings"/>
              </a:rPr>
              <a:t> Lookup Table </a:t>
            </a:r>
            <a:r>
              <a:rPr lang="de-DE" b="0" dirty="0" err="1" smtClean="0">
                <a:sym typeface="Wingdings"/>
              </a:rPr>
              <a:t>for</a:t>
            </a:r>
            <a:r>
              <a:rPr lang="de-DE" b="0" dirty="0" smtClean="0">
                <a:sym typeface="Wingdings"/>
              </a:rPr>
              <a:t> </a:t>
            </a:r>
            <a:r>
              <a:rPr lang="de-DE" b="0" dirty="0" err="1" smtClean="0">
                <a:sym typeface="Wingdings"/>
              </a:rPr>
              <a:t>Depth</a:t>
            </a:r>
            <a:endParaRPr lang="de-DE" b="0" dirty="0"/>
          </a:p>
        </p:txBody>
      </p:sp>
      <p:sp>
        <p:nvSpPr>
          <p:cNvPr id="8" name="Textfeld 7"/>
          <p:cNvSpPr txBox="1"/>
          <p:nvPr/>
        </p:nvSpPr>
        <p:spPr>
          <a:xfrm>
            <a:off x="179512" y="4365104"/>
            <a:ext cx="23801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Example</a:t>
            </a:r>
            <a:r>
              <a:rPr lang="de-DE" dirty="0" smtClean="0"/>
              <a:t>: </a:t>
            </a:r>
            <a:r>
              <a:rPr lang="de-DE" b="0" dirty="0" err="1" smtClean="0"/>
              <a:t>Balloons</a:t>
            </a:r>
            <a:endParaRPr lang="de-DE" b="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3356992"/>
            <a:ext cx="6192688" cy="2820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258373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DMC Residual </a:t>
            </a:r>
            <a:r>
              <a:rPr lang="de-DE" dirty="0" err="1" smtClean="0"/>
              <a:t>Coding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Residuals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segment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coded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DC </a:t>
            </a:r>
            <a:r>
              <a:rPr lang="de-DE" dirty="0" err="1" smtClean="0"/>
              <a:t>offsets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(</a:t>
            </a:r>
            <a:r>
              <a:rPr lang="de-DE" dirty="0" err="1" smtClean="0">
                <a:solidFill>
                  <a:srgbClr val="2B88AD"/>
                </a:solidFill>
              </a:rPr>
              <a:t>pixel</a:t>
            </a:r>
            <a:r>
              <a:rPr lang="de-DE" dirty="0" smtClean="0">
                <a:solidFill>
                  <a:srgbClr val="2B88AD"/>
                </a:solidFill>
              </a:rPr>
              <a:t> </a:t>
            </a:r>
            <a:r>
              <a:rPr lang="de-DE" dirty="0" err="1" smtClean="0">
                <a:solidFill>
                  <a:srgbClr val="2B88AD"/>
                </a:solidFill>
              </a:rPr>
              <a:t>domain</a:t>
            </a:r>
            <a:r>
              <a:rPr lang="de-DE" dirty="0" smtClean="0"/>
              <a:t>)</a:t>
            </a:r>
            <a:endParaRPr lang="de-DE" dirty="0"/>
          </a:p>
          <a:p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transform</a:t>
            </a:r>
            <a:r>
              <a:rPr lang="de-DE" dirty="0" smtClean="0"/>
              <a:t> &amp; </a:t>
            </a:r>
            <a:r>
              <a:rPr lang="de-DE" dirty="0" err="1" smtClean="0"/>
              <a:t>quantization</a:t>
            </a:r>
            <a:r>
              <a:rPr lang="de-DE" dirty="0" smtClean="0"/>
              <a:t> </a:t>
            </a:r>
            <a:r>
              <a:rPr lang="de-DE" dirty="0" smtClean="0">
                <a:sym typeface="Wingdings"/>
              </a:rPr>
              <a:t> </a:t>
            </a:r>
            <a:r>
              <a:rPr lang="de-DE" dirty="0" err="1" smtClean="0">
                <a:sym typeface="Wingdings"/>
              </a:rPr>
              <a:t>no</a:t>
            </a:r>
            <a:r>
              <a:rPr lang="de-DE" dirty="0" smtClean="0">
                <a:sym typeface="Wingdings"/>
              </a:rPr>
              <a:t> </a:t>
            </a:r>
            <a:r>
              <a:rPr lang="de-DE" dirty="0" err="1" smtClean="0">
                <a:sym typeface="Wingdings"/>
              </a:rPr>
              <a:t>ringing</a:t>
            </a:r>
            <a:endParaRPr lang="de-DE" dirty="0" smtClean="0"/>
          </a:p>
          <a:p>
            <a:r>
              <a:rPr lang="de-DE" b="1" dirty="0" err="1" smtClean="0">
                <a:solidFill>
                  <a:srgbClr val="2B88AD"/>
                </a:solidFill>
              </a:rPr>
              <a:t>Depth</a:t>
            </a:r>
            <a:r>
              <a:rPr lang="de-DE" b="1" dirty="0" smtClean="0">
                <a:solidFill>
                  <a:srgbClr val="2B88AD"/>
                </a:solidFill>
              </a:rPr>
              <a:t> Lookup Table</a:t>
            </a:r>
            <a:r>
              <a:rPr lang="de-DE" dirty="0" smtClean="0">
                <a:solidFill>
                  <a:srgbClr val="2B88AD"/>
                </a:solidFill>
              </a:rPr>
              <a:t> </a:t>
            </a:r>
            <a:r>
              <a:rPr lang="de-DE" dirty="0" smtClean="0"/>
              <a:t>(DLT)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reduce</a:t>
            </a:r>
            <a:r>
              <a:rPr lang="de-DE" dirty="0" smtClean="0"/>
              <a:t> residual </a:t>
            </a:r>
            <a:r>
              <a:rPr lang="de-DE" dirty="0" err="1" smtClean="0"/>
              <a:t>bit</a:t>
            </a:r>
            <a:r>
              <a:rPr lang="de-DE" dirty="0" smtClean="0"/>
              <a:t> </a:t>
            </a:r>
            <a:r>
              <a:rPr lang="de-DE" dirty="0" err="1" smtClean="0"/>
              <a:t>depth</a:t>
            </a:r>
            <a:endParaRPr lang="de-DE" dirty="0" smtClean="0"/>
          </a:p>
          <a:p>
            <a:pPr lvl="1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original </a:t>
            </a:r>
            <a:r>
              <a:rPr lang="de-DE" dirty="0" err="1" smtClean="0"/>
              <a:t>depth</a:t>
            </a:r>
            <a:r>
              <a:rPr lang="de-DE" dirty="0" smtClean="0"/>
              <a:t> </a:t>
            </a:r>
            <a:r>
              <a:rPr lang="de-DE" dirty="0" err="1" smtClean="0"/>
              <a:t>sequence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generate</a:t>
            </a:r>
            <a:r>
              <a:rPr lang="de-DE" dirty="0" smtClean="0"/>
              <a:t> DLT </a:t>
            </a:r>
          </a:p>
          <a:p>
            <a:pPr lvl="1"/>
            <a:r>
              <a:rPr lang="de-DE" dirty="0" smtClean="0"/>
              <a:t>DLT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coded</a:t>
            </a:r>
            <a:r>
              <a:rPr lang="de-DE" dirty="0" smtClean="0"/>
              <a:t> in SPS/APS</a:t>
            </a:r>
            <a:endParaRPr lang="de-DE" dirty="0"/>
          </a:p>
          <a:p>
            <a:pPr lvl="1"/>
            <a:r>
              <a:rPr lang="de-DE" dirty="0" smtClean="0"/>
              <a:t>Residual </a:t>
            </a:r>
            <a:r>
              <a:rPr lang="de-DE" dirty="0" err="1" smtClean="0"/>
              <a:t>values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coded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indices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DLT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6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/>
              <a:t>  16.07.2012   </a:t>
            </a:r>
            <a:r>
              <a:rPr lang="de-DE" dirty="0">
                <a:solidFill>
                  <a:schemeClr val="folHlink"/>
                </a:solidFill>
              </a:rPr>
              <a:t>|</a:t>
            </a:r>
            <a:r>
              <a:rPr lang="de-DE" dirty="0"/>
              <a:t>   JCT2 – A0010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324981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DMC Simulation </a:t>
            </a:r>
            <a:r>
              <a:rPr lang="de-DE" dirty="0" err="1" smtClean="0"/>
              <a:t>Results</a:t>
            </a:r>
            <a:r>
              <a:rPr lang="de-DE" dirty="0" smtClean="0"/>
              <a:t> – ALL INTRA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7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r>
              <a:rPr lang="de-DE" dirty="0"/>
              <a:t>16.07.2012   </a:t>
            </a:r>
            <a:r>
              <a:rPr lang="de-DE" dirty="0">
                <a:solidFill>
                  <a:schemeClr val="folHlink"/>
                </a:solidFill>
              </a:rPr>
              <a:t>|</a:t>
            </a:r>
            <a:r>
              <a:rPr lang="de-DE" dirty="0"/>
              <a:t>   JCT2 – A0010</a:t>
            </a:r>
          </a:p>
          <a:p>
            <a:endParaRPr lang="de-DE" dirty="0"/>
          </a:p>
        </p:txBody>
      </p:sp>
      <p:sp>
        <p:nvSpPr>
          <p:cNvPr id="10" name="Inhaltsplatzhalter 4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1079773"/>
          </a:xfrm>
        </p:spPr>
        <p:txBody>
          <a:bodyPr/>
          <a:lstStyle/>
          <a:p>
            <a:r>
              <a:rPr lang="en-US" dirty="0" smtClean="0"/>
              <a:t>Depth BD-Rate: 	Depth Bitrate VS. Synthesis PSNR</a:t>
            </a:r>
          </a:p>
          <a:p>
            <a:r>
              <a:rPr lang="en-US" dirty="0" smtClean="0"/>
              <a:t>Total BD-Rate:	Total Bitrate VS. Synthesis PSNR</a:t>
            </a:r>
            <a:endParaRPr lang="en-US" dirty="0"/>
          </a:p>
        </p:txBody>
      </p:sp>
      <p:pic>
        <p:nvPicPr>
          <p:cNvPr id="11" name="Bild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92896"/>
            <a:ext cx="8820000" cy="2788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5587992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DMC Simulation </a:t>
            </a:r>
            <a:r>
              <a:rPr lang="de-DE" dirty="0" err="1" smtClean="0"/>
              <a:t>Results</a:t>
            </a:r>
            <a:r>
              <a:rPr lang="de-DE" dirty="0" smtClean="0"/>
              <a:t> – RANDOM ACCESS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8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r>
              <a:rPr lang="de-DE" dirty="0"/>
              <a:t>16.07.2012   </a:t>
            </a:r>
            <a:r>
              <a:rPr lang="de-DE" dirty="0">
                <a:solidFill>
                  <a:schemeClr val="folHlink"/>
                </a:solidFill>
              </a:rPr>
              <a:t>|</a:t>
            </a:r>
            <a:r>
              <a:rPr lang="de-DE" dirty="0"/>
              <a:t>   JCT2 – A0010</a:t>
            </a:r>
          </a:p>
          <a:p>
            <a:endParaRPr lang="de-DE" dirty="0"/>
          </a:p>
        </p:txBody>
      </p:sp>
      <p:sp>
        <p:nvSpPr>
          <p:cNvPr id="10" name="Inhaltsplatzhalter 4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1079773"/>
          </a:xfrm>
        </p:spPr>
        <p:txBody>
          <a:bodyPr/>
          <a:lstStyle/>
          <a:p>
            <a:r>
              <a:rPr lang="en-US" dirty="0" smtClean="0"/>
              <a:t>Depth BD-Rate: 	Depth Bitrate VS. Synthesis PSNR</a:t>
            </a:r>
          </a:p>
          <a:p>
            <a:r>
              <a:rPr lang="en-US" dirty="0" smtClean="0"/>
              <a:t>Total BD-Rate:	Total Bitrate VS. Synthesis PSNR</a:t>
            </a:r>
            <a:endParaRPr lang="en-US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92896"/>
            <a:ext cx="8820000" cy="27995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7237798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Recommendations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82F9-18CB-2B4A-9748-F558B4A01338}" type="slidenum">
              <a:rPr lang="en-US" smtClean="0"/>
              <a:pPr/>
              <a:t>9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r>
              <a:rPr lang="de-DE" dirty="0"/>
              <a:t>16.07.2012   </a:t>
            </a:r>
            <a:r>
              <a:rPr lang="de-DE" dirty="0">
                <a:solidFill>
                  <a:schemeClr val="folHlink"/>
                </a:solidFill>
              </a:rPr>
              <a:t>|</a:t>
            </a:r>
            <a:r>
              <a:rPr lang="de-DE" dirty="0"/>
              <a:t>   JCT2 – A0010</a:t>
            </a:r>
          </a:p>
        </p:txBody>
      </p:sp>
      <p:sp>
        <p:nvSpPr>
          <p:cNvPr id="10" name="Inhaltsplatzhalter 4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112221"/>
          </a:xfrm>
        </p:spPr>
        <p:txBody>
          <a:bodyPr>
            <a:normAutofit/>
          </a:bodyPr>
          <a:lstStyle/>
          <a:p>
            <a:r>
              <a:rPr lang="en-US" dirty="0" smtClean="0"/>
              <a:t>Proposed DMC Method yields significant BD-Rate savings </a:t>
            </a:r>
          </a:p>
          <a:p>
            <a:pPr lvl="1"/>
            <a:r>
              <a:rPr lang="en-US" dirty="0" smtClean="0"/>
              <a:t>for Depth Rate 	(AI: 24%  / RA: 4%)</a:t>
            </a:r>
          </a:p>
          <a:p>
            <a:pPr lvl="1"/>
            <a:r>
              <a:rPr lang="en-US" dirty="0" smtClean="0"/>
              <a:t>for Total Rate 	(AI: 1.5% / RA: 0.75%)</a:t>
            </a:r>
          </a:p>
          <a:p>
            <a:r>
              <a:rPr lang="en-US" dirty="0" smtClean="0"/>
              <a:t>Similar complexity as reference </a:t>
            </a:r>
            <a:br>
              <a:rPr lang="en-US" dirty="0" smtClean="0"/>
            </a:br>
            <a:r>
              <a:rPr lang="en-US" dirty="0" smtClean="0"/>
              <a:t>(decoder may be less complex)</a:t>
            </a:r>
          </a:p>
          <a:p>
            <a:endParaRPr lang="en-US" dirty="0"/>
          </a:p>
          <a:p>
            <a:r>
              <a:rPr lang="en-US" dirty="0" smtClean="0"/>
              <a:t>DMC Residual Coding could be combined with DMM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2B88AD"/>
                </a:solidFill>
              </a:rPr>
              <a:t>Recommendation:</a:t>
            </a:r>
            <a:r>
              <a:rPr lang="en-US" b="1" dirty="0" smtClean="0">
                <a:solidFill>
                  <a:srgbClr val="2A72A0"/>
                </a:solidFill>
              </a:rPr>
              <a:t> </a:t>
            </a:r>
            <a:r>
              <a:rPr lang="en-US" dirty="0" smtClean="0"/>
              <a:t>Continue investigation of DMC in Core Experiment on Depth Intra Coding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008986"/>
      </p:ext>
    </p:extLst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ent-white-070615">
  <a:themeElements>
    <a:clrScheme name="ient-weiss-2007-06-15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nt-weiss-2007-06-15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ient-weiss-2007-06-15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nt-weiss-2007-06-15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ient-white-070615.pot</Template>
  <TotalTime>0</TotalTime>
  <Words>257</Words>
  <Application>Microsoft Macintosh PowerPoint</Application>
  <PresentationFormat>Bildschirmpräsentation (4:3)</PresentationFormat>
  <Paragraphs>58</Paragraphs>
  <Slides>9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1" baseType="lpstr">
      <vt:lpstr>ient-white-070615</vt:lpstr>
      <vt:lpstr>CorelPhotoPaint.Image.9</vt:lpstr>
      <vt:lpstr>Model-based Intra Coding for Depth Maps using a Depth Lookup Table</vt:lpstr>
      <vt:lpstr>General Coding Concept</vt:lpstr>
      <vt:lpstr>General Coding Concept</vt:lpstr>
      <vt:lpstr>DMC Prediction Modes</vt:lpstr>
      <vt:lpstr>Depth Lookup Table</vt:lpstr>
      <vt:lpstr>DMC Residual Coding</vt:lpstr>
      <vt:lpstr>DMC Simulation Results – ALL INTRA</vt:lpstr>
      <vt:lpstr>DMC Simulation Results – RANDOM ACCESS</vt:lpstr>
      <vt:lpstr>Summary and Recommendations</vt:lpstr>
    </vt:vector>
  </TitlesOfParts>
  <Manager/>
  <Company>RWTH Aachen University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Contour-based Segmentation and Coding for Depth Map Compression </dc:title>
  <dc:subject/>
  <dc:creator>Fabian Jäger</dc:creator>
  <cp:keywords/>
  <dc:description/>
  <cp:lastModifiedBy>Fabian Jäger</cp:lastModifiedBy>
  <cp:revision>268</cp:revision>
  <dcterms:created xsi:type="dcterms:W3CDTF">2007-01-31T08:00:34Z</dcterms:created>
  <dcterms:modified xsi:type="dcterms:W3CDTF">2012-07-16T07:44:56Z</dcterms:modified>
  <cp:category/>
</cp:coreProperties>
</file>