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6" r:id="rId7"/>
    <p:sldId id="261" r:id="rId8"/>
    <p:sldId id="260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61" d="100"/>
          <a:sy n="61" d="100"/>
        </p:scale>
        <p:origin x="8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46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54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448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8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73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8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79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746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70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2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3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3CC72-43BC-43EA-931E-C13A8E1C2562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6D0EC-F9B5-49DE-B6A0-7F36AB762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07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jvet.hhi.fraunhofer.de/svn/svn_360Lib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henix.int-evry.fr/jvet/doc_end_user/documents/5_Geneva/wg11/JVET-E0025-v1.zip" TargetMode="External"/><Relationship Id="rId7" Type="http://schemas.openxmlformats.org/officeDocument/2006/relationships/hyperlink" Target="http://phenix.int-evry.fr/jvet/doc_end_user/current_document.php?id=2977" TargetMode="External"/><Relationship Id="rId2" Type="http://schemas.openxmlformats.org/officeDocument/2006/relationships/hyperlink" Target="http://phenix.int-evry.fr/jvet/doc_end_user/documents/4_Chengdu/wg11/JVET-D1030-v4.zip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phenix.int-evry.fr/jvet/doc_end_user/current_document.php?id=2944" TargetMode="External"/><Relationship Id="rId5" Type="http://schemas.openxmlformats.org/officeDocument/2006/relationships/hyperlink" Target="http://phenix.int-evry.fr/jvet/doc_end_user/current_document.php?id=2943" TargetMode="External"/><Relationship Id="rId4" Type="http://schemas.openxmlformats.org/officeDocument/2006/relationships/hyperlink" Target="http://phenix.int-evry.fr/jvet/doc_end_user/current_document.php?id=291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JCTVC-Z0050</a:t>
            </a:r>
            <a:r>
              <a:rPr lang="en-US" dirty="0" smtClean="0"/>
              <a:t>/</a:t>
            </a:r>
            <a:r>
              <a:rPr lang="en-US" dirty="0" err="1" smtClean="0"/>
              <a:t>JVET-E0137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Update on </a:t>
            </a:r>
            <a:br>
              <a:rPr lang="en-US" dirty="0" smtClean="0"/>
            </a:br>
            <a:r>
              <a:rPr lang="en-US" dirty="0" err="1" smtClean="0"/>
              <a:t>JCT</a:t>
            </a:r>
            <a:r>
              <a:rPr lang="en-US" dirty="0" smtClean="0"/>
              <a:t>-VC and </a:t>
            </a:r>
            <a:r>
              <a:rPr lang="en-US" dirty="0" err="1" smtClean="0"/>
              <a:t>JVET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360 Video 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17 Jan 2017</a:t>
            </a:r>
          </a:p>
          <a:p>
            <a:endParaRPr lang="en-US" dirty="0"/>
          </a:p>
          <a:p>
            <a:r>
              <a:rPr lang="en-US" dirty="0" smtClean="0"/>
              <a:t>Jill Boyce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93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Significant variation in objective metric calculations, per sequence, per metric, per projection format</a:t>
            </a:r>
          </a:p>
          <a:p>
            <a:endParaRPr lang="en-US" sz="900" dirty="0" smtClean="0"/>
          </a:p>
          <a:p>
            <a:r>
              <a:rPr lang="en-US" dirty="0" err="1" smtClean="0"/>
              <a:t>WS-PSNR</a:t>
            </a:r>
            <a:r>
              <a:rPr lang="en-US" dirty="0" smtClean="0"/>
              <a:t> (</a:t>
            </a:r>
            <a:r>
              <a:rPr lang="en-US" dirty="0" err="1" smtClean="0"/>
              <a:t>E2E</a:t>
            </a:r>
            <a:r>
              <a:rPr lang="en-US" dirty="0" smtClean="0"/>
              <a:t>) seems to be the single best metric from </a:t>
            </a:r>
            <a:r>
              <a:rPr lang="en-US" dirty="0" err="1" smtClean="0"/>
              <a:t>JVET-D1030</a:t>
            </a:r>
            <a:r>
              <a:rPr lang="en-US" dirty="0" smtClean="0"/>
              <a:t>, as it is the only one that computes </a:t>
            </a:r>
            <a:r>
              <a:rPr lang="en-US" dirty="0" err="1" smtClean="0"/>
              <a:t>E2E</a:t>
            </a:r>
            <a:endParaRPr lang="en-US" dirty="0" smtClean="0"/>
          </a:p>
          <a:p>
            <a:pPr lvl="1"/>
            <a:r>
              <a:rPr lang="en-US" dirty="0" smtClean="0"/>
              <a:t>Additional </a:t>
            </a:r>
            <a:r>
              <a:rPr lang="en-US" dirty="0" err="1" smtClean="0"/>
              <a:t>E2E</a:t>
            </a:r>
            <a:r>
              <a:rPr lang="en-US" dirty="0" smtClean="0"/>
              <a:t> metrics recommended to be added to CTC for next meeting</a:t>
            </a:r>
          </a:p>
          <a:p>
            <a:pPr lvl="1"/>
            <a:endParaRPr lang="en-US" sz="900" dirty="0" smtClean="0"/>
          </a:p>
          <a:p>
            <a:r>
              <a:rPr lang="en-US" dirty="0" smtClean="0"/>
              <a:t>Reduction in </a:t>
            </a:r>
            <a:r>
              <a:rPr lang="en-US" dirty="0" err="1" smtClean="0"/>
              <a:t>PSNR</a:t>
            </a:r>
            <a:r>
              <a:rPr lang="en-US" dirty="0" smtClean="0"/>
              <a:t> due to projection conversion doesn’t seem correlated to reduction in </a:t>
            </a:r>
            <a:r>
              <a:rPr lang="en-US" dirty="0" err="1" smtClean="0"/>
              <a:t>PSNR</a:t>
            </a:r>
            <a:r>
              <a:rPr lang="en-US" dirty="0" smtClean="0"/>
              <a:t> due to coding</a:t>
            </a:r>
          </a:p>
          <a:p>
            <a:endParaRPr lang="en-US" sz="900" dirty="0" smtClean="0"/>
          </a:p>
          <a:p>
            <a:r>
              <a:rPr lang="en-US" dirty="0" smtClean="0"/>
              <a:t>No subjective testing has been done</a:t>
            </a:r>
          </a:p>
          <a:p>
            <a:pPr lvl="1"/>
            <a:r>
              <a:rPr lang="en-US" dirty="0" smtClean="0"/>
              <a:t>Particular concern about subjective quality of discontinuous edges</a:t>
            </a:r>
          </a:p>
          <a:p>
            <a:pPr lvl="2"/>
            <a:r>
              <a:rPr lang="en-US" dirty="0" smtClean="0"/>
              <a:t>Would be masked by average </a:t>
            </a:r>
            <a:r>
              <a:rPr lang="en-US" dirty="0" err="1" smtClean="0"/>
              <a:t>PSNR</a:t>
            </a:r>
            <a:r>
              <a:rPr lang="en-US" dirty="0" smtClean="0"/>
              <a:t> values</a:t>
            </a:r>
          </a:p>
          <a:p>
            <a:pPr lvl="1"/>
            <a:r>
              <a:rPr lang="en-US" dirty="0" smtClean="0"/>
              <a:t>Further study highly encouraged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699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BoG</a:t>
            </a:r>
            <a:r>
              <a:rPr lang="en-US" dirty="0" smtClean="0"/>
              <a:t> on 360 video test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BoG</a:t>
            </a:r>
            <a:r>
              <a:rPr lang="en-US" dirty="0" smtClean="0"/>
              <a:t> recommendations reported in </a:t>
            </a:r>
            <a:r>
              <a:rPr lang="en-US" dirty="0" err="1" smtClean="0"/>
              <a:t>JVET-E0135</a:t>
            </a:r>
            <a:endParaRPr lang="en-US" dirty="0" smtClean="0"/>
          </a:p>
          <a:p>
            <a:pPr lvl="1"/>
            <a:r>
              <a:rPr lang="en-US" dirty="0" smtClean="0"/>
              <a:t>Add 3 new </a:t>
            </a:r>
            <a:r>
              <a:rPr lang="en-US" dirty="0" err="1" smtClean="0"/>
              <a:t>E2E</a:t>
            </a:r>
            <a:r>
              <a:rPr lang="en-US" dirty="0" smtClean="0"/>
              <a:t> objective metrics (</a:t>
            </a:r>
            <a:r>
              <a:rPr lang="en-US" dirty="0" err="1" smtClean="0"/>
              <a:t>CPP-PSNR</a:t>
            </a:r>
            <a:r>
              <a:rPr lang="en-US" dirty="0" smtClean="0"/>
              <a:t>, S-</a:t>
            </a:r>
            <a:r>
              <a:rPr lang="en-US" dirty="0" err="1" smtClean="0"/>
              <a:t>PSNR</a:t>
            </a:r>
            <a:r>
              <a:rPr lang="en-US" dirty="0" smtClean="0"/>
              <a:t>-I, S-</a:t>
            </a:r>
            <a:r>
              <a:rPr lang="en-US" dirty="0" err="1" smtClean="0"/>
              <a:t>PSNR</a:t>
            </a:r>
            <a:r>
              <a:rPr lang="en-US" dirty="0" smtClean="0"/>
              <a:t>-</a:t>
            </a:r>
            <a:r>
              <a:rPr lang="en-US" dirty="0" err="1" smtClean="0"/>
              <a:t>NN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Replace 2 sequences </a:t>
            </a:r>
            <a:r>
              <a:rPr lang="en-CA" dirty="0"/>
              <a:t>top/bottom 30 degree blended </a:t>
            </a:r>
            <a:r>
              <a:rPr lang="en-CA" dirty="0" smtClean="0"/>
              <a:t>content</a:t>
            </a:r>
          </a:p>
          <a:p>
            <a:pPr lvl="1"/>
            <a:r>
              <a:rPr lang="en-CA" dirty="0" smtClean="0"/>
              <a:t>Dynamic viewport generation: slow linear diagonal motion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Suggested mandates for </a:t>
            </a:r>
            <a:r>
              <a:rPr lang="en-CA" dirty="0" err="1" smtClean="0"/>
              <a:t>AHG</a:t>
            </a:r>
            <a:r>
              <a:rPr lang="en-CA" dirty="0" smtClean="0"/>
              <a:t> </a:t>
            </a:r>
          </a:p>
          <a:p>
            <a:pPr lvl="1"/>
            <a:r>
              <a:rPr lang="en-CA" dirty="0" smtClean="0"/>
              <a:t>Encourage </a:t>
            </a:r>
            <a:r>
              <a:rPr lang="en-CA" dirty="0"/>
              <a:t>study of the current and other proposed test sequences, including viewing on HMDs at various coded bitrates</a:t>
            </a:r>
            <a:endParaRPr lang="en-CA" dirty="0" smtClean="0"/>
          </a:p>
          <a:p>
            <a:pPr lvl="1"/>
            <a:r>
              <a:rPr lang="en-CA" dirty="0" smtClean="0"/>
              <a:t>Encourage </a:t>
            </a:r>
            <a:r>
              <a:rPr lang="en-CA" dirty="0"/>
              <a:t>study of subjective testing with different display devices including HMDs and make reports</a:t>
            </a:r>
            <a:endParaRPr lang="en-US" dirty="0" smtClean="0"/>
          </a:p>
          <a:p>
            <a:pPr lvl="1"/>
            <a:r>
              <a:rPr lang="en-CA" dirty="0" smtClean="0"/>
              <a:t>Study </a:t>
            </a:r>
            <a:r>
              <a:rPr lang="en-CA" dirty="0"/>
              <a:t>different viewport sizes, including those with larger horizontal than vertical </a:t>
            </a:r>
            <a:r>
              <a:rPr lang="en-CA" dirty="0" err="1"/>
              <a:t>FOV</a:t>
            </a:r>
            <a:r>
              <a:rPr lang="en-CA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759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JCT</a:t>
            </a:r>
            <a:r>
              <a:rPr lang="en-US" dirty="0" smtClean="0"/>
              <a:t>-VC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6232"/>
            <a:ext cx="11027979" cy="4351338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JCTVC-Z0005</a:t>
            </a:r>
            <a:r>
              <a:rPr lang="en-US" sz="2400" dirty="0" smtClean="0"/>
              <a:t> </a:t>
            </a:r>
            <a:r>
              <a:rPr lang="en-US" sz="2400" dirty="0" err="1" smtClean="0"/>
              <a:t>AHG</a:t>
            </a:r>
            <a:r>
              <a:rPr lang="en-US" sz="2400" dirty="0" smtClean="0"/>
              <a:t> Report</a:t>
            </a:r>
            <a:r>
              <a:rPr lang="en-US" sz="2400" dirty="0"/>
              <a:t>: Omnidirectional 360° video projection indication (</a:t>
            </a:r>
            <a:r>
              <a:rPr lang="en-US" sz="2400" dirty="0" err="1"/>
              <a:t>AHG5</a:t>
            </a:r>
            <a:r>
              <a:rPr lang="en-US" sz="2400" dirty="0" smtClean="0"/>
              <a:t>)</a:t>
            </a:r>
          </a:p>
          <a:p>
            <a:endParaRPr lang="en-US" sz="800" dirty="0" smtClean="0"/>
          </a:p>
          <a:p>
            <a:r>
              <a:rPr lang="en-US" sz="2400" dirty="0" smtClean="0"/>
              <a:t>Mandates</a:t>
            </a:r>
          </a:p>
          <a:p>
            <a:pPr lvl="1" hangingPunct="0"/>
            <a:r>
              <a:rPr lang="en-CA" dirty="0"/>
              <a:t>The </a:t>
            </a:r>
            <a:r>
              <a:rPr lang="en-CA" dirty="0" err="1"/>
              <a:t>AHG</a:t>
            </a:r>
            <a:r>
              <a:rPr lang="en-CA" dirty="0"/>
              <a:t> was established with the following mandates:</a:t>
            </a:r>
            <a:endParaRPr lang="en-US" dirty="0"/>
          </a:p>
          <a:p>
            <a:pPr lvl="1" hangingPunct="0"/>
            <a:r>
              <a:rPr lang="en-US" dirty="0"/>
              <a:t>Develop formulae to project samples of an equirectangular format picture to 360°/omnidirectional spherical space.</a:t>
            </a:r>
          </a:p>
          <a:p>
            <a:pPr lvl="1" hangingPunct="0"/>
            <a:r>
              <a:rPr lang="en-US" dirty="0"/>
              <a:t>Prepare and propose draft text for specification of a code point identification to indicate the use of the equirectangular projection mapping.</a:t>
            </a:r>
          </a:p>
          <a:p>
            <a:pPr lvl="1" hangingPunct="0"/>
            <a:r>
              <a:rPr lang="en-US" dirty="0"/>
              <a:t>Prepare and propose draft text for an </a:t>
            </a:r>
            <a:r>
              <a:rPr lang="en-US" dirty="0" err="1"/>
              <a:t>SEI</a:t>
            </a:r>
            <a:r>
              <a:rPr lang="en-US" dirty="0"/>
              <a:t> message to carry the projection map type indicator</a:t>
            </a:r>
            <a:r>
              <a:rPr lang="en-US" dirty="0" smtClean="0"/>
              <a:t>.</a:t>
            </a:r>
          </a:p>
          <a:p>
            <a:pPr lvl="1" hangingPunct="0"/>
            <a:endParaRPr lang="en-US" sz="800" dirty="0"/>
          </a:p>
          <a:p>
            <a:r>
              <a:rPr lang="en-US" sz="2400" dirty="0" smtClean="0"/>
              <a:t>Input contribution </a:t>
            </a:r>
            <a:r>
              <a:rPr lang="en-US" sz="2400" dirty="0" err="1" smtClean="0"/>
              <a:t>JCTVC-Z0036</a:t>
            </a:r>
            <a:r>
              <a:rPr lang="en-US" sz="2400" dirty="0" smtClean="0"/>
              <a:t>: </a:t>
            </a:r>
            <a:r>
              <a:rPr lang="en-US" sz="2400" dirty="0" err="1"/>
              <a:t>AhG5</a:t>
            </a:r>
            <a:r>
              <a:rPr lang="en-US" sz="2400" dirty="0"/>
              <a:t>: Suggested draft text for </a:t>
            </a:r>
            <a:r>
              <a:rPr lang="en-US" sz="2400" dirty="0" err="1"/>
              <a:t>omni</a:t>
            </a:r>
            <a:r>
              <a:rPr lang="en-US" sz="2400" dirty="0"/>
              <a:t>-directional projection indication </a:t>
            </a:r>
            <a:r>
              <a:rPr lang="en-US" sz="2400" dirty="0" err="1"/>
              <a:t>SEI</a:t>
            </a:r>
            <a:r>
              <a:rPr lang="en-US" sz="2400" dirty="0"/>
              <a:t> message with equirectangular </a:t>
            </a:r>
            <a:r>
              <a:rPr lang="en-US" sz="2400" dirty="0" smtClean="0"/>
              <a:t>projection</a:t>
            </a:r>
          </a:p>
          <a:p>
            <a:pPr lvl="1"/>
            <a:r>
              <a:rPr lang="en-US" sz="2000" dirty="0" smtClean="0"/>
              <a:t>Updated in </a:t>
            </a:r>
            <a:r>
              <a:rPr lang="en-US" sz="2000" dirty="0" err="1" smtClean="0"/>
              <a:t>JCTVC-Z0051</a:t>
            </a:r>
            <a:r>
              <a:rPr lang="en-US" sz="2000" dirty="0" smtClean="0"/>
              <a:t> (to be uploaded), based on meeting decisions</a:t>
            </a:r>
          </a:p>
          <a:p>
            <a:r>
              <a:rPr lang="en-US" sz="2400" dirty="0" smtClean="0"/>
              <a:t>6 additional related contributions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2284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</a:t>
            </a:r>
            <a:r>
              <a:rPr lang="en-US" dirty="0" err="1" smtClean="0"/>
              <a:t>SEI</a:t>
            </a:r>
            <a:r>
              <a:rPr lang="en-US" dirty="0" smtClean="0"/>
              <a:t> message syntax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828175"/>
              </p:ext>
            </p:extLst>
          </p:nvPr>
        </p:nvGraphicFramePr>
        <p:xfrm>
          <a:off x="1093076" y="1513489"/>
          <a:ext cx="9984827" cy="4876800"/>
        </p:xfrm>
        <a:graphic>
          <a:graphicData uri="http://schemas.openxmlformats.org/drawingml/2006/table">
            <a:tbl>
              <a:tblPr/>
              <a:tblGrid>
                <a:gridCol w="8458007"/>
                <a:gridCol w="1526820"/>
              </a:tblGrid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omnidirectional_projection_indication( payloadSize ) {</a:t>
                      </a:r>
                      <a:endParaRPr lang="en-US" sz="16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2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omnidirectional_projection_indication_cancel_flag</a:t>
                      </a:r>
                      <a:endParaRPr lang="en-US" sz="16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if( ! omnidirectional_projection_indication_cancel_flag) {</a:t>
                      </a:r>
                      <a:endParaRPr lang="en-US" sz="16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geometry_type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u(6)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sub_geometry_flag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projection_type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u(8)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1800" dirty="0" smtClean="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 </a:t>
                      </a: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if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geometry_type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= =  1 &amp;&amp; </a:t>
                      </a:r>
                      <a:r>
                        <a:rPr lang="en-GB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sub_geometry_flag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== 1 &amp;&amp; </a:t>
                      </a:r>
                      <a:r>
                        <a:rPr lang="en-GB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projection_type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= =  1) {</a:t>
                      </a:r>
                      <a:endParaRPr lang="en-US" sz="18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2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yaw_center</a:t>
                      </a:r>
                      <a:endParaRPr lang="en-US" sz="16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2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pitch_center</a:t>
                      </a:r>
                      <a:endParaRPr lang="en-US" sz="16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2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roll_center</a:t>
                      </a:r>
                      <a:endParaRPr lang="en-US" sz="16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GB" sz="160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yaw</a:t>
                      </a:r>
                      <a:r>
                        <a:rPr lang="en-GB" sz="2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_range</a:t>
                      </a:r>
                      <a:endParaRPr lang="en-US" sz="16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u(16)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GB" sz="160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pitch_range</a:t>
                      </a:r>
                      <a:endParaRPr lang="en-US" sz="16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u(16)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}</a:t>
                      </a:r>
                      <a:endParaRPr lang="en-US" sz="16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GB" sz="2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omnidirectional_projection_information_persistence_flag</a:t>
                      </a:r>
                      <a:endParaRPr lang="en-US" sz="16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}</a:t>
                      </a:r>
                      <a:endParaRPr lang="en-US" sz="16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}</a:t>
                      </a:r>
                      <a:endParaRPr lang="en-US" sz="16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2000" b="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73766" y="241737"/>
            <a:ext cx="43617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Angle granularity of 0.01 degrees</a:t>
            </a:r>
          </a:p>
          <a:p>
            <a:r>
              <a:rPr lang="en-US" sz="2000" dirty="0" smtClean="0"/>
              <a:t>Yaw in [-180, 180)</a:t>
            </a:r>
          </a:p>
          <a:p>
            <a:r>
              <a:rPr lang="en-US" sz="2000" dirty="0" smtClean="0"/>
              <a:t>Pitch, roll in [-90, 90]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6548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hangingPunct="0">
              <a:buNone/>
            </a:pPr>
            <a:r>
              <a:rPr lang="en-US" dirty="0">
                <a:sym typeface="Symbol" panose="05050102010706020507" pitchFamily="18" charset="2"/>
              </a:rPr>
              <a:t></a:t>
            </a:r>
            <a:r>
              <a:rPr lang="en-US" baseline="-25000" dirty="0"/>
              <a:t>min</a:t>
            </a:r>
            <a:r>
              <a:rPr lang="en-US" dirty="0"/>
              <a:t> = (</a:t>
            </a:r>
            <a:r>
              <a:rPr lang="en-US" dirty="0" err="1"/>
              <a:t>yaw_center</a:t>
            </a:r>
            <a:r>
              <a:rPr lang="en-US" dirty="0"/>
              <a:t> – </a:t>
            </a:r>
            <a:r>
              <a:rPr lang="en-US" dirty="0" err="1"/>
              <a:t>yaw_range</a:t>
            </a:r>
            <a:r>
              <a:rPr lang="en-US" dirty="0"/>
              <a:t> ÷ 2) * 0.01 *  π ÷ 180			</a:t>
            </a:r>
            <a:r>
              <a:rPr lang="en-US" dirty="0" smtClean="0"/>
              <a:t>[</a:t>
            </a:r>
            <a:r>
              <a:rPr lang="en-US" dirty="0"/>
              <a:t>Eq. </a:t>
            </a:r>
            <a:r>
              <a:rPr lang="en-US" dirty="0" err="1"/>
              <a:t>X1</a:t>
            </a:r>
            <a:r>
              <a:rPr lang="en-US" dirty="0" smtClean="0"/>
              <a:t>]</a:t>
            </a:r>
          </a:p>
          <a:p>
            <a:pPr marL="0" indent="0" hangingPunct="0">
              <a:buNone/>
            </a:pPr>
            <a:r>
              <a:rPr lang="en-US" dirty="0" smtClean="0">
                <a:sym typeface="Symbol" panose="05050102010706020507" pitchFamily="18" charset="2"/>
              </a:rPr>
              <a:t></a:t>
            </a:r>
            <a:r>
              <a:rPr lang="en-US" baseline="-25000" dirty="0"/>
              <a:t>max</a:t>
            </a:r>
            <a:r>
              <a:rPr lang="en-US" dirty="0"/>
              <a:t> = (</a:t>
            </a:r>
            <a:r>
              <a:rPr lang="en-US" dirty="0" err="1"/>
              <a:t>yaw_center</a:t>
            </a:r>
            <a:r>
              <a:rPr lang="en-US" dirty="0"/>
              <a:t> + </a:t>
            </a:r>
            <a:r>
              <a:rPr lang="en-US" dirty="0" err="1"/>
              <a:t>yaw_range</a:t>
            </a:r>
            <a:r>
              <a:rPr lang="en-US" dirty="0"/>
              <a:t> ÷ 2 + 1) * 0.01 *  π ÷ 180	</a:t>
            </a:r>
            <a:r>
              <a:rPr lang="en-US" dirty="0" smtClean="0"/>
              <a:t>	 	</a:t>
            </a:r>
            <a:r>
              <a:rPr lang="en-US" dirty="0" smtClean="0"/>
              <a:t>[</a:t>
            </a:r>
            <a:r>
              <a:rPr lang="en-US" dirty="0"/>
              <a:t>Eq. </a:t>
            </a:r>
            <a:r>
              <a:rPr lang="en-US" dirty="0" err="1"/>
              <a:t>X2</a:t>
            </a:r>
            <a:r>
              <a:rPr lang="en-US" dirty="0"/>
              <a:t>]</a:t>
            </a:r>
          </a:p>
          <a:p>
            <a:pPr marL="0" indent="0" hangingPunct="0">
              <a:buNone/>
            </a:pPr>
            <a:r>
              <a:rPr lang="en-US" dirty="0" smtClean="0">
                <a:sym typeface="Symbol" panose="05050102010706020507" pitchFamily="18" charset="2"/>
              </a:rPr>
              <a:t></a:t>
            </a:r>
            <a:r>
              <a:rPr lang="en-US" baseline="-25000" dirty="0"/>
              <a:t>min</a:t>
            </a:r>
            <a:r>
              <a:rPr lang="en-US" dirty="0"/>
              <a:t> = (</a:t>
            </a:r>
            <a:r>
              <a:rPr lang="en-US" dirty="0" err="1"/>
              <a:t>pitch_center</a:t>
            </a:r>
            <a:r>
              <a:rPr lang="en-US" dirty="0"/>
              <a:t> – </a:t>
            </a:r>
            <a:r>
              <a:rPr lang="en-US" dirty="0" err="1"/>
              <a:t>pitch_range</a:t>
            </a:r>
            <a:r>
              <a:rPr lang="en-US" dirty="0"/>
              <a:t> ÷ 2)  * 0.01 *  π ÷ 180			</a:t>
            </a:r>
            <a:r>
              <a:rPr lang="en-US" dirty="0" smtClean="0"/>
              <a:t>[</a:t>
            </a:r>
            <a:r>
              <a:rPr lang="en-US" dirty="0"/>
              <a:t>Eq. </a:t>
            </a:r>
            <a:r>
              <a:rPr lang="en-US" dirty="0" err="1"/>
              <a:t>X3</a:t>
            </a:r>
            <a:r>
              <a:rPr lang="en-US" dirty="0"/>
              <a:t>]</a:t>
            </a:r>
          </a:p>
          <a:p>
            <a:pPr marL="0" indent="0" hangingPunct="0">
              <a:buNone/>
            </a:pPr>
            <a:r>
              <a:rPr lang="en-US" dirty="0" smtClean="0">
                <a:sym typeface="Symbol" panose="05050102010706020507" pitchFamily="18" charset="2"/>
              </a:rPr>
              <a:t></a:t>
            </a:r>
            <a:r>
              <a:rPr lang="en-US" baseline="-25000" dirty="0"/>
              <a:t>max</a:t>
            </a:r>
            <a:r>
              <a:rPr lang="en-US" dirty="0"/>
              <a:t> = (</a:t>
            </a:r>
            <a:r>
              <a:rPr lang="en-US" dirty="0" err="1"/>
              <a:t>pitch_center</a:t>
            </a:r>
            <a:r>
              <a:rPr lang="en-US" dirty="0"/>
              <a:t> + </a:t>
            </a:r>
            <a:r>
              <a:rPr lang="en-US" dirty="0" err="1"/>
              <a:t>pitch_range</a:t>
            </a:r>
            <a:r>
              <a:rPr lang="en-US" dirty="0"/>
              <a:t> ÷ 2 + 1) * 0.01 *  π ÷ 180		</a:t>
            </a:r>
            <a:r>
              <a:rPr lang="en-US" dirty="0" smtClean="0"/>
              <a:t>	</a:t>
            </a:r>
            <a:r>
              <a:rPr lang="en-US" dirty="0" smtClean="0"/>
              <a:t>[</a:t>
            </a:r>
            <a:r>
              <a:rPr lang="en-US" dirty="0"/>
              <a:t>Eq. </a:t>
            </a:r>
            <a:r>
              <a:rPr lang="en-US" dirty="0" err="1"/>
              <a:t>X4</a:t>
            </a:r>
            <a:r>
              <a:rPr lang="en-US" dirty="0" smtClean="0"/>
              <a:t>]</a:t>
            </a:r>
          </a:p>
          <a:p>
            <a:pPr marL="0" indent="0" hangingPunc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</a:t>
            </a:r>
            <a:r>
              <a:rPr lang="en-US" dirty="0"/>
              <a:t> = ( ( i′ + 0.5 ) * (</a:t>
            </a:r>
            <a:r>
              <a:rPr lang="en-US" dirty="0">
                <a:sym typeface="Symbol" panose="05050102010706020507" pitchFamily="18" charset="2"/>
              </a:rPr>
              <a:t></a:t>
            </a:r>
            <a:r>
              <a:rPr lang="en-US" baseline="-25000" dirty="0"/>
              <a:t>max</a:t>
            </a:r>
            <a:r>
              <a:rPr lang="en-US" dirty="0"/>
              <a:t> – </a:t>
            </a:r>
            <a:r>
              <a:rPr lang="en-US" dirty="0">
                <a:sym typeface="Symbol" panose="05050102010706020507" pitchFamily="18" charset="2"/>
              </a:rPr>
              <a:t></a:t>
            </a:r>
            <a:r>
              <a:rPr lang="en-US" baseline="-25000" dirty="0"/>
              <a:t>min</a:t>
            </a:r>
            <a:r>
              <a:rPr lang="en-US" dirty="0"/>
              <a:t>) ÷ (</a:t>
            </a:r>
            <a:r>
              <a:rPr lang="en-US" dirty="0" err="1"/>
              <a:t>croppedWidthY</a:t>
            </a:r>
            <a:r>
              <a:rPr lang="en-US" dirty="0"/>
              <a:t>  − 0.5 ) + </a:t>
            </a:r>
            <a:r>
              <a:rPr lang="en-US" dirty="0">
                <a:sym typeface="Symbol" panose="05050102010706020507" pitchFamily="18" charset="2"/>
              </a:rPr>
              <a:t></a:t>
            </a:r>
            <a:r>
              <a:rPr lang="en-US" baseline="-25000" dirty="0"/>
              <a:t>min</a:t>
            </a:r>
            <a:r>
              <a:rPr lang="en-US" dirty="0"/>
              <a:t>		[Eq. </a:t>
            </a:r>
            <a:r>
              <a:rPr lang="en-US" dirty="0" err="1"/>
              <a:t>X5</a:t>
            </a:r>
            <a:r>
              <a:rPr lang="en-US" dirty="0"/>
              <a:t>]</a:t>
            </a:r>
          </a:p>
          <a:p>
            <a:pPr>
              <a:buFont typeface="Symbol" panose="05050102010706020507" pitchFamily="18" charset="2"/>
              <a:buChar char="q"/>
            </a:pPr>
            <a:r>
              <a:rPr lang="en-US" dirty="0" smtClean="0"/>
              <a:t>= </a:t>
            </a:r>
            <a:r>
              <a:rPr lang="en-US" dirty="0"/>
              <a:t>− ( ( j′ + 0.5 ) * (</a:t>
            </a:r>
            <a:r>
              <a:rPr lang="en-US" dirty="0">
                <a:sym typeface="Symbol" panose="05050102010706020507" pitchFamily="18" charset="2"/>
              </a:rPr>
              <a:t></a:t>
            </a:r>
            <a:r>
              <a:rPr lang="en-US" baseline="-25000" dirty="0"/>
              <a:t>max</a:t>
            </a:r>
            <a:r>
              <a:rPr lang="en-US" dirty="0"/>
              <a:t> – </a:t>
            </a:r>
            <a:r>
              <a:rPr lang="en-US" dirty="0">
                <a:sym typeface="Symbol" panose="05050102010706020507" pitchFamily="18" charset="2"/>
              </a:rPr>
              <a:t></a:t>
            </a:r>
            <a:r>
              <a:rPr lang="en-US" baseline="-25000" dirty="0"/>
              <a:t>min</a:t>
            </a:r>
            <a:r>
              <a:rPr lang="en-US" dirty="0"/>
              <a:t>) ÷ </a:t>
            </a:r>
            <a:r>
              <a:rPr lang="en-US" dirty="0" err="1"/>
              <a:t>croppedHeightY</a:t>
            </a:r>
            <a:r>
              <a:rPr lang="en-US" dirty="0"/>
              <a:t> − 0.5 ) + </a:t>
            </a:r>
            <a:r>
              <a:rPr lang="en-US" dirty="0">
                <a:sym typeface="Symbol" panose="05050102010706020507" pitchFamily="18" charset="2"/>
              </a:rPr>
              <a:t></a:t>
            </a:r>
            <a:r>
              <a:rPr lang="en-US" baseline="-25000" dirty="0"/>
              <a:t>min</a:t>
            </a:r>
            <a:r>
              <a:rPr lang="en-US" dirty="0"/>
              <a:t>		[Eq. </a:t>
            </a:r>
            <a:r>
              <a:rPr lang="en-US" dirty="0" err="1"/>
              <a:t>X6</a:t>
            </a:r>
            <a:r>
              <a:rPr lang="en-US" dirty="0" smtClean="0"/>
              <a:t>]</a:t>
            </a:r>
          </a:p>
          <a:p>
            <a:pPr>
              <a:buFont typeface="Symbol" panose="05050102010706020507" pitchFamily="18" charset="2"/>
              <a:buChar char="q"/>
            </a:pPr>
            <a:endParaRPr lang="en-US" dirty="0"/>
          </a:p>
          <a:p>
            <a:pPr marL="0" indent="0" hangingPunct="0">
              <a:buNone/>
            </a:pPr>
            <a:r>
              <a:rPr lang="en-US" dirty="0"/>
              <a:t>where</a:t>
            </a:r>
          </a:p>
          <a:p>
            <a:pPr marL="0" indent="0">
              <a:buNone/>
            </a:pPr>
            <a:r>
              <a:rPr lang="en-US" dirty="0"/>
              <a:t>i′ = i − </a:t>
            </a:r>
            <a:r>
              <a:rPr lang="en-US" dirty="0" err="1"/>
              <a:t>SubWidthC</a:t>
            </a:r>
            <a:r>
              <a:rPr lang="en-US" dirty="0"/>
              <a:t> * </a:t>
            </a:r>
            <a:r>
              <a:rPr lang="en-US" dirty="0" err="1"/>
              <a:t>conf_win_left_offset</a:t>
            </a:r>
            <a:r>
              <a:rPr lang="en-US" dirty="0"/>
              <a:t>				</a:t>
            </a:r>
            <a:r>
              <a:rPr lang="en-US" dirty="0" smtClean="0"/>
              <a:t>	 </a:t>
            </a:r>
            <a:r>
              <a:rPr lang="en-US" dirty="0" smtClean="0"/>
              <a:t>[</a:t>
            </a:r>
            <a:r>
              <a:rPr lang="en-US" dirty="0"/>
              <a:t>Eq. </a:t>
            </a:r>
            <a:r>
              <a:rPr lang="en-US" dirty="0" err="1"/>
              <a:t>X7</a:t>
            </a:r>
            <a:r>
              <a:rPr lang="en-US" dirty="0"/>
              <a:t>]</a:t>
            </a:r>
          </a:p>
          <a:p>
            <a:pPr marL="0" indent="0" hangingPunct="0">
              <a:buNone/>
            </a:pPr>
            <a:r>
              <a:rPr lang="en-US" dirty="0"/>
              <a:t> </a:t>
            </a:r>
            <a:r>
              <a:rPr lang="en-US" dirty="0" smtClean="0"/>
              <a:t>j</a:t>
            </a:r>
            <a:r>
              <a:rPr lang="en-US" dirty="0"/>
              <a:t>′ = j − </a:t>
            </a:r>
            <a:r>
              <a:rPr lang="en-US" dirty="0" err="1"/>
              <a:t>SubHeightC</a:t>
            </a:r>
            <a:r>
              <a:rPr lang="en-US" dirty="0"/>
              <a:t> * </a:t>
            </a:r>
            <a:r>
              <a:rPr lang="en-US" dirty="0" err="1"/>
              <a:t>conf_win_top_offset</a:t>
            </a:r>
            <a:r>
              <a:rPr lang="en-US" dirty="0"/>
              <a:t>				</a:t>
            </a:r>
            <a:r>
              <a:rPr lang="en-US" dirty="0" smtClean="0"/>
              <a:t>	 </a:t>
            </a:r>
            <a:r>
              <a:rPr lang="en-US" dirty="0" smtClean="0"/>
              <a:t>[</a:t>
            </a:r>
            <a:r>
              <a:rPr lang="en-US" dirty="0"/>
              <a:t>Eq. </a:t>
            </a:r>
            <a:r>
              <a:rPr lang="en-US" dirty="0" err="1"/>
              <a:t>X8</a:t>
            </a:r>
            <a:r>
              <a:rPr lang="en-US" dirty="0"/>
              <a:t>]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73766" y="241737"/>
            <a:ext cx="43617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Angle granularity of 0.01 degrees</a:t>
            </a:r>
          </a:p>
          <a:p>
            <a:r>
              <a:rPr lang="en-US" sz="2000" dirty="0" smtClean="0"/>
              <a:t>Yaw in [-180, 180)</a:t>
            </a:r>
          </a:p>
          <a:p>
            <a:r>
              <a:rPr lang="en-US" sz="2000" dirty="0" smtClean="0"/>
              <a:t>Pitch, roll in [-90, 90]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03844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JVET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JVET-E0008</a:t>
            </a:r>
            <a:r>
              <a:rPr lang="en-US" dirty="0" smtClean="0"/>
              <a:t>: </a:t>
            </a:r>
            <a:r>
              <a:rPr lang="en-US" dirty="0" err="1" smtClean="0"/>
              <a:t>AHG</a:t>
            </a:r>
            <a:r>
              <a:rPr lang="en-US" dirty="0" smtClean="0"/>
              <a:t> Report: </a:t>
            </a:r>
            <a:r>
              <a:rPr lang="en-US" dirty="0"/>
              <a:t>360 video coding tools and test conditions </a:t>
            </a:r>
            <a:r>
              <a:rPr lang="en-CA" dirty="0"/>
              <a:t>(</a:t>
            </a:r>
            <a:r>
              <a:rPr lang="en-CA" dirty="0" err="1"/>
              <a:t>AHG8</a:t>
            </a:r>
            <a:r>
              <a:rPr lang="en-CA" dirty="0" smtClean="0"/>
              <a:t>)</a:t>
            </a:r>
          </a:p>
          <a:p>
            <a:endParaRPr lang="en-US" sz="900" dirty="0" smtClean="0"/>
          </a:p>
          <a:p>
            <a:r>
              <a:rPr lang="en-US" dirty="0" smtClean="0"/>
              <a:t>Mandates</a:t>
            </a:r>
          </a:p>
          <a:p>
            <a:pPr lvl="1" hangingPunct="0"/>
            <a:r>
              <a:rPr lang="en-US" dirty="0"/>
              <a:t>Study the effect on compression of different projections formats, resolutions, and layouts of the input 360 video. </a:t>
            </a:r>
          </a:p>
          <a:p>
            <a:pPr lvl="1" hangingPunct="0"/>
            <a:r>
              <a:rPr lang="en-US" dirty="0"/>
              <a:t>Discuss refinements of common test conditions, test sequences, and evaluation criteria.</a:t>
            </a:r>
          </a:p>
          <a:p>
            <a:pPr lvl="1" hangingPunct="0"/>
            <a:r>
              <a:rPr lang="en-US" dirty="0"/>
              <a:t>Generate anchors and a reporting template for the common test conditions.</a:t>
            </a:r>
          </a:p>
          <a:p>
            <a:pPr lvl="1" hangingPunct="0"/>
            <a:r>
              <a:rPr lang="en-US" dirty="0"/>
              <a:t>Study viewpoint generation methods and evaluation criteria, and viewport-dependent video coding and streaming.</a:t>
            </a:r>
          </a:p>
          <a:p>
            <a:pPr lvl="1" hangingPunct="0"/>
            <a:r>
              <a:rPr lang="en-US" dirty="0"/>
              <a:t>Study coding tools dedicated to 360 video, and their impact on compression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601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360Lib</a:t>
            </a:r>
            <a:r>
              <a:rPr lang="en-US" dirty="0" smtClean="0"/>
              <a:t>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7062"/>
            <a:ext cx="10515600" cy="4589901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JVET-E0009</a:t>
            </a:r>
            <a:r>
              <a:rPr lang="en-US" dirty="0" smtClean="0"/>
              <a:t>: </a:t>
            </a:r>
            <a:r>
              <a:rPr lang="en-US" dirty="0" err="1" smtClean="0"/>
              <a:t>AHG</a:t>
            </a:r>
            <a:r>
              <a:rPr lang="en-US" dirty="0" smtClean="0"/>
              <a:t> </a:t>
            </a:r>
            <a:r>
              <a:rPr lang="en-US" dirty="0"/>
              <a:t>Report on 360 video conversion software </a:t>
            </a:r>
            <a:r>
              <a:rPr lang="en-US" dirty="0" smtClean="0"/>
              <a:t>development </a:t>
            </a:r>
          </a:p>
          <a:p>
            <a:r>
              <a:rPr lang="en-US" dirty="0" err="1" smtClean="0"/>
              <a:t>JVET-E0084</a:t>
            </a:r>
            <a:r>
              <a:rPr lang="en-US" dirty="0" smtClean="0"/>
              <a:t>: </a:t>
            </a:r>
            <a:r>
              <a:rPr lang="en-US" dirty="0" err="1" smtClean="0"/>
              <a:t>AHG8</a:t>
            </a:r>
            <a:r>
              <a:rPr lang="en-US" dirty="0"/>
              <a:t>: Algorithm description of projection format conversion in </a:t>
            </a:r>
            <a:r>
              <a:rPr lang="en-US" dirty="0" err="1" smtClean="0"/>
              <a:t>360Lib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360Lib</a:t>
            </a:r>
            <a:r>
              <a:rPr lang="en-US" dirty="0" smtClean="0"/>
              <a:t> is software toolkit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re-/post-process to HM and </a:t>
            </a:r>
            <a:r>
              <a:rPr lang="en-US" dirty="0" err="1" smtClean="0"/>
              <a:t>JEM</a:t>
            </a:r>
            <a:endParaRPr lang="en-US" dirty="0" smtClean="0"/>
          </a:p>
          <a:p>
            <a:pPr lvl="1"/>
            <a:r>
              <a:rPr lang="en-CA" u="sng" dirty="0">
                <a:hlinkClick r:id="rId2"/>
              </a:rPr>
              <a:t>https://jvet.hhi.fraunhofer.de/svn/svn_360Lib/</a:t>
            </a:r>
            <a:endParaRPr lang="en-US" dirty="0" smtClean="0"/>
          </a:p>
          <a:p>
            <a:pPr lvl="1"/>
            <a:r>
              <a:rPr lang="en-US" dirty="0" smtClean="0"/>
              <a:t>Can run in standalone mode or integrated with codec</a:t>
            </a:r>
          </a:p>
          <a:p>
            <a:r>
              <a:rPr lang="en-US" dirty="0" smtClean="0"/>
              <a:t>Performs projection mappings and conversions, through spherical 3D representation</a:t>
            </a:r>
          </a:p>
          <a:p>
            <a:pPr lvl="1"/>
            <a:r>
              <a:rPr lang="en-US" dirty="0" smtClean="0"/>
              <a:t>Multiple projection formats and layouts included</a:t>
            </a:r>
          </a:p>
          <a:p>
            <a:pPr lvl="1"/>
            <a:r>
              <a:rPr lang="en-US" dirty="0" smtClean="0"/>
              <a:t>Low barrier for inclusion in the toolkit software</a:t>
            </a:r>
          </a:p>
          <a:p>
            <a:r>
              <a:rPr lang="en-US" dirty="0" smtClean="0"/>
              <a:t>Performs multiple objective metric calculations</a:t>
            </a:r>
          </a:p>
          <a:p>
            <a:r>
              <a:rPr lang="en-US" dirty="0" smtClean="0"/>
              <a:t>Can generate rectilinear viewports (static or dynamic)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198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JVET</a:t>
            </a:r>
            <a:r>
              <a:rPr lang="en-US" dirty="0" smtClean="0"/>
              <a:t> </a:t>
            </a:r>
            <a:r>
              <a:rPr lang="en-US" dirty="0" err="1" smtClean="0"/>
              <a:t>AHG8</a:t>
            </a:r>
            <a:r>
              <a:rPr lang="en-US" dirty="0" smtClean="0"/>
              <a:t> related 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20 contributions related to 360 </a:t>
            </a:r>
            <a:r>
              <a:rPr lang="en-CA" dirty="0" smtClean="0"/>
              <a:t>video, in categories</a:t>
            </a:r>
          </a:p>
          <a:p>
            <a:pPr marL="685800" lvl="2">
              <a:spcBef>
                <a:spcPts val="1000"/>
              </a:spcBef>
            </a:pPr>
            <a:r>
              <a:rPr lang="en-CA" sz="2800" b="1" i="1" dirty="0"/>
              <a:t>Testing procedures and metrics</a:t>
            </a:r>
            <a:endParaRPr lang="en-US" sz="2800" b="1" i="1" dirty="0"/>
          </a:p>
          <a:p>
            <a:pPr marL="685800" lvl="2">
              <a:spcBef>
                <a:spcPts val="1000"/>
              </a:spcBef>
            </a:pPr>
            <a:r>
              <a:rPr lang="en-CA" sz="2800" b="1" i="1" dirty="0"/>
              <a:t>Conversion Software</a:t>
            </a:r>
            <a:endParaRPr lang="en-US" sz="2800" b="1" i="1" dirty="0"/>
          </a:p>
          <a:p>
            <a:pPr marL="685800" lvl="2">
              <a:spcBef>
                <a:spcPts val="1000"/>
              </a:spcBef>
            </a:pPr>
            <a:r>
              <a:rPr lang="en-CA" sz="2800" b="1" i="1" dirty="0"/>
              <a:t>Projection Formats</a:t>
            </a:r>
            <a:endParaRPr lang="en-US" sz="2800" b="1" i="1" dirty="0"/>
          </a:p>
          <a:p>
            <a:pPr marL="685800" lvl="2">
              <a:spcBef>
                <a:spcPts val="1000"/>
              </a:spcBef>
            </a:pPr>
            <a:r>
              <a:rPr lang="en-CA" sz="2800" b="1" i="1" dirty="0"/>
              <a:t>Coding tools</a:t>
            </a:r>
            <a:endParaRPr lang="en-US" sz="2800" b="1" i="1" dirty="0"/>
          </a:p>
          <a:p>
            <a:pPr marL="685800" lvl="2">
              <a:spcBef>
                <a:spcPts val="1000"/>
              </a:spcBef>
            </a:pPr>
            <a:r>
              <a:rPr lang="en-CA" sz="2800" b="1" i="1" dirty="0"/>
              <a:t>Rotation</a:t>
            </a:r>
            <a:endParaRPr lang="en-US" sz="2800" b="1" i="1" dirty="0"/>
          </a:p>
          <a:p>
            <a:endParaRPr lang="en-US" dirty="0" smtClean="0"/>
          </a:p>
          <a:p>
            <a:r>
              <a:rPr lang="en-US" dirty="0" smtClean="0"/>
              <a:t>Contributions use test conditions set in </a:t>
            </a:r>
            <a:r>
              <a:rPr lang="en-US" dirty="0" err="1" smtClean="0"/>
              <a:t>JVET-D1030</a:t>
            </a:r>
            <a:r>
              <a:rPr lang="en-US" dirty="0" smtClean="0"/>
              <a:t>, Chengdu output document</a:t>
            </a:r>
          </a:p>
          <a:p>
            <a:pPr lvl="1"/>
            <a:r>
              <a:rPr lang="en-US" dirty="0" smtClean="0"/>
              <a:t>Included many objective metrics, computed at various locations</a:t>
            </a:r>
          </a:p>
          <a:p>
            <a:pPr lvl="1"/>
            <a:r>
              <a:rPr lang="en-US" dirty="0" smtClean="0"/>
              <a:t>Primary goal was to set conditions for coding tool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362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AHG</a:t>
            </a:r>
            <a:r>
              <a:rPr lang="en-US" dirty="0" smtClean="0"/>
              <a:t>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CA" dirty="0" smtClean="0"/>
              <a:t>Refine </a:t>
            </a:r>
            <a:r>
              <a:rPr lang="en-CA" dirty="0"/>
              <a:t>the 360 video test conditions in an output document, and particularly to consider if the number of objective metrics can be reduced from those defined in </a:t>
            </a:r>
            <a:r>
              <a:rPr lang="en-CA" dirty="0" err="1"/>
              <a:t>JVET-D1030</a:t>
            </a:r>
            <a:endParaRPr lang="en-US" dirty="0"/>
          </a:p>
          <a:p>
            <a:pPr lvl="0" hangingPunct="0"/>
            <a:r>
              <a:rPr lang="en-CA" dirty="0"/>
              <a:t>Consider if the set of test sequences should be modified from those defined in </a:t>
            </a:r>
            <a:r>
              <a:rPr lang="en-CA" dirty="0" err="1"/>
              <a:t>JVET-D1030</a:t>
            </a:r>
            <a:endParaRPr lang="en-US" dirty="0"/>
          </a:p>
          <a:p>
            <a:pPr lvl="0" hangingPunct="0"/>
            <a:r>
              <a:rPr lang="en-CA" dirty="0"/>
              <a:t>Discuss viewport-based streaming evaluation criteria</a:t>
            </a:r>
            <a:endParaRPr lang="en-US" dirty="0"/>
          </a:p>
          <a:p>
            <a:pPr lvl="0" hangingPunct="0"/>
            <a:r>
              <a:rPr lang="en-CA" dirty="0"/>
              <a:t>Identify initial 360 video subjective testing methodology</a:t>
            </a:r>
            <a:endParaRPr lang="en-US" dirty="0"/>
          </a:p>
          <a:p>
            <a:pPr lvl="0" hangingPunct="0"/>
            <a:r>
              <a:rPr lang="en-CA" dirty="0"/>
              <a:t>Discuss potential </a:t>
            </a:r>
            <a:r>
              <a:rPr lang="en-CA" dirty="0" err="1"/>
              <a:t>CfE</a:t>
            </a:r>
            <a:r>
              <a:rPr lang="en-CA" dirty="0"/>
              <a:t> test conditions for 360 video</a:t>
            </a:r>
            <a:endParaRPr lang="en-US" dirty="0"/>
          </a:p>
          <a:p>
            <a:pPr lvl="0" hangingPunct="0"/>
            <a:r>
              <a:rPr lang="en-CA" dirty="0"/>
              <a:t>Review coding tool and projection formats contributions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14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Projection format coding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67869867"/>
              </p:ext>
            </p:extLst>
          </p:nvPr>
        </p:nvGraphicFramePr>
        <p:xfrm>
          <a:off x="472967" y="1825625"/>
          <a:ext cx="5546174" cy="34453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2119"/>
                <a:gridCol w="1455264"/>
                <a:gridCol w="819597"/>
                <a:gridCol w="819597"/>
                <a:gridCol w="819597"/>
              </a:tblGrid>
              <a:tr h="390707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Document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Projection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WS_PSNR End-to-End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7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</a:tr>
              <a:tr h="319670"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Part of </a:t>
                      </a:r>
                      <a:r>
                        <a:rPr lang="en-US" sz="1200" dirty="0" err="1">
                          <a:effectLst/>
                        </a:rPr>
                        <a:t>360Lib</a:t>
                      </a:r>
                      <a:r>
                        <a:rPr lang="en-US" sz="1200" dirty="0">
                          <a:effectLst/>
                        </a:rPr>
                        <a:t> SW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70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2"/>
                        </a:rPr>
                        <a:t>JVET-D1030</a:t>
                      </a: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effectLst/>
                        </a:rPr>
                        <a:t>CMP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-1.7%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-1.5%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-1.6%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</a:tr>
              <a:tr h="39070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2"/>
                        </a:rPr>
                        <a:t>JVET-D1030</a:t>
                      </a: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EAP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8.4%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-2.9%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-3.8%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</a:tr>
              <a:tr h="39070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2"/>
                        </a:rPr>
                        <a:t>JVET-D1030</a:t>
                      </a: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OHP1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4.5%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10.4%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10.5%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</a:tr>
              <a:tr h="39070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2"/>
                        </a:rPr>
                        <a:t>JVET-D1030</a:t>
                      </a: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effectLst/>
                        </a:rPr>
                        <a:t>ISP1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-1.3%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1.8%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1.6%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</a:tr>
              <a:tr h="39070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2"/>
                        </a:rPr>
                        <a:t>JVET-D1030</a:t>
                      </a: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OHP2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4.7%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14.0%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13.8%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</a:tr>
              <a:tr h="39070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2"/>
                        </a:rPr>
                        <a:t>JVET-D1030</a:t>
                      </a: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SSP Hor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-7.7%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-3.6%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-4.3%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41" marR="56741" marT="0" marB="0" anchor="b"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61709160"/>
              </p:ext>
            </p:extLst>
          </p:nvPr>
        </p:nvGraphicFramePr>
        <p:xfrm>
          <a:off x="6526925" y="1825627"/>
          <a:ext cx="4826874" cy="34453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0445"/>
                <a:gridCol w="1266526"/>
                <a:gridCol w="713301"/>
                <a:gridCol w="713301"/>
                <a:gridCol w="713301"/>
              </a:tblGrid>
              <a:tr h="424847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Document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Projection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WS_PSNR End-to-End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48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02"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JVET-E proposals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48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3"/>
                        </a:rPr>
                        <a:t>JVET-E0025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SSP Vert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-7.5%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-3.6%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-4.1%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248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4"/>
                        </a:rPr>
                        <a:t>JVET-E0029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ISP New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-4.2%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-1.2%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-1.6%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248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5"/>
                        </a:rPr>
                        <a:t>JVET-E0056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effectLst/>
                        </a:rPr>
                        <a:t>OHP</a:t>
                      </a:r>
                      <a:r>
                        <a:rPr lang="en-US" sz="1800" dirty="0">
                          <a:effectLst/>
                        </a:rPr>
                        <a:t> New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0.8%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4.1%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3.4%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248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6"/>
                        </a:rPr>
                        <a:t>JVET-E0057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CMP New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NA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NA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NA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248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u="sng">
                          <a:effectLst/>
                          <a:hlinkClick r:id="rId7"/>
                        </a:rPr>
                        <a:t>JVET-E0090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ERP nested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-4.8%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-3.3%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-4.3%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132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832</Words>
  <Application>Microsoft Office PowerPoint</Application>
  <PresentationFormat>Widescreen</PresentationFormat>
  <Paragraphs>199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Malgun Gothic</vt:lpstr>
      <vt:lpstr>Arial</vt:lpstr>
      <vt:lpstr>Calibri</vt:lpstr>
      <vt:lpstr>Calibri Light</vt:lpstr>
      <vt:lpstr>Symbol</vt:lpstr>
      <vt:lpstr>Times</vt:lpstr>
      <vt:lpstr>Times New Roman</vt:lpstr>
      <vt:lpstr>Office Theme</vt:lpstr>
      <vt:lpstr>JCTVC-Z0050/JVET-E0137 Update on  JCT-VC and JVET 360 Video Activities</vt:lpstr>
      <vt:lpstr>JCT-VC</vt:lpstr>
      <vt:lpstr>Draft SEI message syntax</vt:lpstr>
      <vt:lpstr>Equations</vt:lpstr>
      <vt:lpstr>JVET</vt:lpstr>
      <vt:lpstr>360Lib Software</vt:lpstr>
      <vt:lpstr>JVET AHG8 related contributions</vt:lpstr>
      <vt:lpstr>AHG Recommendations</vt:lpstr>
      <vt:lpstr>Projection format coding results</vt:lpstr>
      <vt:lpstr>Observations</vt:lpstr>
      <vt:lpstr>BoG on 360 video test conditions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 JCT-VC and JVET 360 Video Activities</dc:title>
  <dc:creator>Boyce, Jill</dc:creator>
  <cp:lastModifiedBy>Boyce, Jill</cp:lastModifiedBy>
  <cp:revision>29</cp:revision>
  <dcterms:created xsi:type="dcterms:W3CDTF">2017-01-16T22:45:34Z</dcterms:created>
  <dcterms:modified xsi:type="dcterms:W3CDTF">2017-01-17T07:57:40Z</dcterms:modified>
</cp:coreProperties>
</file>