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8" r:id="rId4"/>
    <p:sldId id="281" r:id="rId5"/>
    <p:sldId id="283" r:id="rId6"/>
    <p:sldId id="284" r:id="rId7"/>
    <p:sldId id="285" r:id="rId8"/>
    <p:sldId id="279" r:id="rId9"/>
    <p:sldId id="280" r:id="rId10"/>
    <p:sldId id="282" r:id="rId11"/>
    <p:sldId id="286" r:id="rId12"/>
    <p:sldId id="287" r:id="rId13"/>
    <p:sldId id="288" r:id="rId14"/>
    <p:sldId id="277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957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4639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7953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165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9995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7617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55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589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339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2458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75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923E6-294D-48D1-BF5A-F4A7AFE11BD0}" type="datetimeFigureOut">
              <a:rPr lang="pl-PL" smtClean="0"/>
              <a:t>2017-01-16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F2E2B-B004-4869-8C2B-8CC8C7EC8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500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u_Microsoft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u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u_Microsoft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0166" y="3501008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pl-PL" sz="2200" cap="none" dirty="0" smtClean="0"/>
              <a:t>Jarosław Samelak, Jakub Stankowski, </a:t>
            </a:r>
            <a:r>
              <a:rPr lang="pl-PL" sz="2200" u="sng" cap="none" dirty="0" smtClean="0"/>
              <a:t>Marek Domański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1845" y="1700949"/>
            <a:ext cx="7772400" cy="1500187"/>
          </a:xfrm>
        </p:spPr>
        <p:txBody>
          <a:bodyPr>
            <a:noAutofit/>
          </a:bodyPr>
          <a:lstStyle/>
          <a:p>
            <a:pPr algn="ctr"/>
            <a:r>
              <a:rPr lang="pl-PL" sz="3600" b="1" dirty="0" smtClean="0">
                <a:solidFill>
                  <a:srgbClr val="C00000"/>
                </a:solidFill>
              </a:rPr>
              <a:t>M40117,  Z0041</a:t>
            </a:r>
            <a:endParaRPr lang="pl-PL" sz="36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Experimental results 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for frame –compatible 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err="1" smtClean="0">
                <a:solidFill>
                  <a:srgbClr val="C00000"/>
                </a:solidFill>
              </a:rPr>
              <a:t>multiview</a:t>
            </a:r>
            <a:r>
              <a:rPr lang="en-US" sz="3600" b="1" dirty="0" smtClean="0">
                <a:solidFill>
                  <a:srgbClr val="C00000"/>
                </a:solidFill>
              </a:rPr>
              <a:t> video coding 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using HEVC SCC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422378" y="4712719"/>
            <a:ext cx="81801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tx2"/>
                </a:solidFill>
              </a:rPr>
              <a:t>Poznań</a:t>
            </a:r>
            <a:r>
              <a:rPr lang="en-US" sz="2400" b="1" dirty="0">
                <a:solidFill>
                  <a:schemeClr val="tx2"/>
                </a:solidFill>
              </a:rPr>
              <a:t> University of </a:t>
            </a:r>
            <a:r>
              <a:rPr lang="en-US" sz="2400" b="1" dirty="0" smtClean="0">
                <a:solidFill>
                  <a:schemeClr val="tx2"/>
                </a:solidFill>
              </a:rPr>
              <a:t>Technology</a:t>
            </a:r>
            <a:endParaRPr lang="pl-PL" sz="2400" b="1" dirty="0" smtClean="0">
              <a:solidFill>
                <a:schemeClr val="tx2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Chair of Multimedia Telecommunications and </a:t>
            </a:r>
            <a:r>
              <a:rPr lang="en-US" sz="2400" b="1" dirty="0" smtClean="0">
                <a:solidFill>
                  <a:schemeClr val="tx2"/>
                </a:solidFill>
              </a:rPr>
              <a:t>Microelectronics</a:t>
            </a:r>
            <a:r>
              <a:rPr lang="pl-PL" sz="2400" b="1" smtClean="0">
                <a:solidFill>
                  <a:schemeClr val="tx2"/>
                </a:solidFill>
              </a:rPr>
              <a:t/>
            </a:r>
            <a:br>
              <a:rPr lang="pl-PL" sz="2400" b="1" smtClean="0">
                <a:solidFill>
                  <a:schemeClr val="tx2"/>
                </a:solidFill>
              </a:rPr>
            </a:br>
            <a:r>
              <a:rPr lang="pl-PL" sz="2400" b="1" smtClean="0">
                <a:solidFill>
                  <a:schemeClr val="tx2"/>
                </a:solidFill>
              </a:rPr>
              <a:t>Poznań, Poland</a:t>
            </a:r>
            <a:endParaRPr lang="pl-PL" sz="2400" dirty="0">
              <a:solidFill>
                <a:schemeClr val="tx2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131840" y="6093296"/>
            <a:ext cx="3455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err="1" smtClean="0"/>
              <a:t>Geneva</a:t>
            </a:r>
            <a:r>
              <a:rPr lang="pl-PL" sz="2800" b="1" dirty="0" smtClean="0"/>
              <a:t>, </a:t>
            </a:r>
            <a:r>
              <a:rPr lang="pl-PL" sz="2800" b="1" dirty="0" smtClean="0"/>
              <a:t>January 2017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9281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C00000"/>
                </a:solidFill>
              </a:rPr>
              <a:t>Bitrate reduction</a:t>
            </a:r>
            <a:r>
              <a:rPr lang="pl-PL" sz="4900" b="1" dirty="0" smtClean="0">
                <a:solidFill>
                  <a:srgbClr val="C00000"/>
                </a:solidFill>
              </a:rPr>
              <a:t> for </a:t>
            </a:r>
            <a:r>
              <a:rPr lang="pl-PL" sz="4900" b="1" dirty="0" err="1" smtClean="0">
                <a:solidFill>
                  <a:srgbClr val="C00000"/>
                </a:solidFill>
              </a:rPr>
              <a:t>All</a:t>
            </a:r>
            <a:r>
              <a:rPr lang="pl-PL" sz="4900" b="1" dirty="0" smtClean="0">
                <a:solidFill>
                  <a:srgbClr val="C00000"/>
                </a:solidFill>
              </a:rPr>
              <a:t> Intra</a:t>
            </a:r>
            <a:r>
              <a:rPr lang="en-US" sz="4900" b="1" dirty="0" smtClean="0">
                <a:solidFill>
                  <a:srgbClr val="C00000"/>
                </a:solidFill>
              </a:rPr>
              <a:t> </a:t>
            </a:r>
            <a:br>
              <a:rPr lang="en-US" sz="4900" b="1" dirty="0" smtClean="0">
                <a:solidFill>
                  <a:srgbClr val="C00000"/>
                </a:solidFill>
              </a:rPr>
            </a:br>
            <a:r>
              <a:rPr lang="en-US" sz="4000" b="1" dirty="0" smtClean="0">
                <a:solidFill>
                  <a:srgbClr val="C00000"/>
                </a:solidFill>
              </a:rPr>
              <a:t>against Main simulcast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7638"/>
            <a:ext cx="7128792" cy="510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0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296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Bitrate reduction</a:t>
            </a:r>
            <a:r>
              <a:rPr lang="pl-PL" b="1" dirty="0" smtClean="0">
                <a:solidFill>
                  <a:srgbClr val="C00000"/>
                </a:solidFill>
              </a:rPr>
              <a:t> for </a:t>
            </a:r>
            <a:r>
              <a:rPr lang="pl-PL" b="1" dirty="0" err="1" smtClean="0">
                <a:solidFill>
                  <a:srgbClr val="C00000"/>
                </a:solidFill>
              </a:rPr>
              <a:t>Random</a:t>
            </a:r>
            <a:r>
              <a:rPr lang="pl-PL" b="1" dirty="0" smtClean="0">
                <a:solidFill>
                  <a:srgbClr val="C00000"/>
                </a:solidFill>
              </a:rPr>
              <a:t> Access</a:t>
            </a:r>
            <a:r>
              <a:rPr lang="en-US" sz="4900" b="1" dirty="0" smtClean="0">
                <a:solidFill>
                  <a:srgbClr val="C00000"/>
                </a:solidFill>
              </a:rPr>
              <a:t/>
            </a:r>
            <a:br>
              <a:rPr lang="en-US" sz="4900" b="1" dirty="0" smtClean="0">
                <a:solidFill>
                  <a:srgbClr val="C00000"/>
                </a:solidFill>
              </a:rPr>
            </a:br>
            <a:r>
              <a:rPr lang="en-US" sz="4000" b="1" dirty="0" smtClean="0">
                <a:solidFill>
                  <a:srgbClr val="C00000"/>
                </a:solidFill>
              </a:rPr>
              <a:t>against Main simulcast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6" name="Obraz 5" descr="mv_randomAccess_b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416824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154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5300" b="1" dirty="0" err="1" smtClean="0">
                <a:solidFill>
                  <a:srgbClr val="C00000"/>
                </a:solidFill>
              </a:rPr>
              <a:t>Encoding</a:t>
            </a:r>
            <a:r>
              <a:rPr lang="pl-PL" sz="5300" b="1" dirty="0" smtClean="0">
                <a:solidFill>
                  <a:srgbClr val="C00000"/>
                </a:solidFill>
              </a:rPr>
              <a:t> </a:t>
            </a:r>
            <a:r>
              <a:rPr lang="pl-PL" sz="5300" b="1" dirty="0" err="1" smtClean="0">
                <a:solidFill>
                  <a:srgbClr val="C00000"/>
                </a:solidFill>
              </a:rPr>
              <a:t>time</a:t>
            </a:r>
            <a:r>
              <a:rPr lang="pl-PL" sz="5300" b="1" dirty="0" smtClean="0">
                <a:solidFill>
                  <a:srgbClr val="C00000"/>
                </a:solidFill>
              </a:rPr>
              <a:t> </a:t>
            </a:r>
            <a:br>
              <a:rPr lang="pl-PL" sz="5300" b="1" dirty="0" smtClean="0">
                <a:solidFill>
                  <a:srgbClr val="C00000"/>
                </a:solidFill>
              </a:rPr>
            </a:br>
            <a:r>
              <a:rPr lang="pl-PL" sz="4000" b="1" dirty="0" err="1" smtClean="0">
                <a:solidFill>
                  <a:srgbClr val="C00000"/>
                </a:solidFill>
              </a:rPr>
              <a:t>against</a:t>
            </a:r>
            <a:r>
              <a:rPr lang="pl-PL" sz="4000" b="1" dirty="0" smtClean="0">
                <a:solidFill>
                  <a:srgbClr val="C00000"/>
                </a:solidFill>
              </a:rPr>
              <a:t> HEVC </a:t>
            </a:r>
            <a:r>
              <a:rPr lang="pl-PL" sz="4000" b="1" dirty="0" err="1" smtClean="0">
                <a:solidFill>
                  <a:srgbClr val="C00000"/>
                </a:solidFill>
              </a:rPr>
              <a:t>Main</a:t>
            </a:r>
            <a:r>
              <a:rPr lang="pl-PL" sz="4000" b="1" dirty="0" smtClean="0">
                <a:solidFill>
                  <a:srgbClr val="C00000"/>
                </a:solidFill>
              </a:rPr>
              <a:t> </a:t>
            </a:r>
            <a:r>
              <a:rPr lang="pl-PL" sz="4000" b="1" dirty="0" err="1" smtClean="0">
                <a:solidFill>
                  <a:srgbClr val="C00000"/>
                </a:solidFill>
              </a:rPr>
              <a:t>simulcast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513522"/>
              </p:ext>
            </p:extLst>
          </p:nvPr>
        </p:nvGraphicFramePr>
        <p:xfrm>
          <a:off x="285228" y="1844824"/>
          <a:ext cx="8569423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Dokument" r:id="rId3" imgW="5725507" imgH="2786500" progId="Word.Document.12">
                  <p:embed/>
                </p:oleObj>
              </mc:Choice>
              <mc:Fallback>
                <p:oleObj name="Dokument" r:id="rId3" imgW="5725507" imgH="2786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228" y="1844824"/>
                        <a:ext cx="8569423" cy="4176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564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>
                <a:solidFill>
                  <a:srgbClr val="C00000"/>
                </a:solidFill>
              </a:rPr>
              <a:t>Conclusions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MULTIVIEW:</a:t>
            </a:r>
            <a:r>
              <a:rPr lang="en-US" dirty="0" smtClean="0"/>
              <a:t> Screen Content Coding provides compression reduction of 74% (All Intra) or 57% (Random Access) of that of MV-HEVC</a:t>
            </a:r>
          </a:p>
          <a:p>
            <a:r>
              <a:rPr lang="en-US" dirty="0" smtClean="0"/>
              <a:t>For Intra mode, SCC is significantly faster </a:t>
            </a:r>
            <a:r>
              <a:rPr lang="en-US" dirty="0" err="1" smtClean="0"/>
              <a:t>tha</a:t>
            </a:r>
            <a:r>
              <a:rPr lang="pl-PL" dirty="0" smtClean="0"/>
              <a:t>n</a:t>
            </a:r>
            <a:r>
              <a:rPr lang="en-US" dirty="0" smtClean="0"/>
              <a:t> MV-HEVC.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STREOSCOPIC:</a:t>
            </a:r>
            <a:r>
              <a:rPr lang="en-US" dirty="0" smtClean="0"/>
              <a:t> </a:t>
            </a:r>
            <a:r>
              <a:rPr lang="pl-PL" dirty="0" smtClean="0"/>
              <a:t>SCC: </a:t>
            </a:r>
            <a:r>
              <a:rPr lang="en-US" dirty="0" smtClean="0"/>
              <a:t>20% bitrate reduction against Main simulcast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59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r>
              <a:rPr lang="pl-PL" b="1" dirty="0" err="1" smtClean="0">
                <a:solidFill>
                  <a:srgbClr val="C00000"/>
                </a:solidFill>
              </a:rPr>
              <a:t>Thank</a:t>
            </a:r>
            <a:r>
              <a:rPr lang="pl-PL" b="1" dirty="0" smtClean="0">
                <a:solidFill>
                  <a:srgbClr val="C00000"/>
                </a:solidFill>
              </a:rPr>
              <a:t> </a:t>
            </a:r>
            <a:r>
              <a:rPr lang="pl-PL" b="1" dirty="0" err="1" smtClean="0">
                <a:solidFill>
                  <a:srgbClr val="C00000"/>
                </a:solidFill>
              </a:rPr>
              <a:t>you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184995"/>
          </a:xfr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5603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43000" y="1241376"/>
            <a:ext cx="8011144" cy="5616624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n-US" sz="3100" b="1" u="sng" dirty="0" smtClean="0">
                <a:solidFill>
                  <a:srgbClr val="C00000"/>
                </a:solidFill>
              </a:rPr>
              <a:t>Multiview video coding:</a:t>
            </a:r>
            <a:br>
              <a:rPr lang="en-US" sz="3100" b="1" u="sng" dirty="0" smtClean="0">
                <a:solidFill>
                  <a:srgbClr val="C00000"/>
                </a:solidFill>
              </a:rPr>
            </a:br>
            <a:r>
              <a:rPr lang="en-US" sz="2700" b="1" dirty="0" smtClean="0">
                <a:solidFill>
                  <a:srgbClr val="C00000"/>
                </a:solidFill>
              </a:rPr>
              <a:t> MV-HEVC (also MVC of AVC, MPEG-2 Multiview Profile):</a:t>
            </a:r>
            <a:br>
              <a:rPr lang="en-US" sz="2700" b="1" dirty="0" smtClean="0">
                <a:solidFill>
                  <a:srgbClr val="C00000"/>
                </a:solidFill>
              </a:rPr>
            </a:br>
            <a:r>
              <a:rPr lang="en-US" sz="2700" b="1" dirty="0" smtClean="0"/>
              <a:t>- </a:t>
            </a:r>
            <a:r>
              <a:rPr lang="pl-PL" sz="2700" b="1" dirty="0" smtClean="0"/>
              <a:t>The </a:t>
            </a:r>
            <a:r>
              <a:rPr lang="pl-PL" sz="2700" b="1" dirty="0" err="1" smtClean="0"/>
              <a:t>state</a:t>
            </a:r>
            <a:r>
              <a:rPr lang="pl-PL" sz="2700" b="1" dirty="0" smtClean="0"/>
              <a:t>-of-the-art </a:t>
            </a:r>
            <a:r>
              <a:rPr lang="pl-PL" sz="2700" b="1" dirty="0" err="1" smtClean="0"/>
              <a:t>multiview</a:t>
            </a:r>
            <a:r>
              <a:rPr lang="pl-PL" sz="2700" b="1" dirty="0" smtClean="0"/>
              <a:t> video </a:t>
            </a:r>
            <a:r>
              <a:rPr lang="pl-PL" sz="2700" b="1" dirty="0" err="1" smtClean="0"/>
              <a:t>coding</a:t>
            </a:r>
            <a:r>
              <a:rPr lang="pl-PL" sz="2700" b="1" dirty="0" smtClean="0"/>
              <a:t> </a:t>
            </a:r>
            <a:r>
              <a:rPr lang="pl-PL" sz="2700" b="1" dirty="0" err="1" smtClean="0"/>
              <a:t>technology</a:t>
            </a:r>
            <a:r>
              <a:rPr lang="pl-PL" sz="2700" b="1" dirty="0" smtClean="0"/>
              <a:t/>
            </a:r>
            <a:br>
              <a:rPr lang="pl-PL" sz="2700" b="1" dirty="0" smtClean="0"/>
            </a:br>
            <a:r>
              <a:rPr lang="pl-PL" sz="2700" b="1" dirty="0" smtClean="0"/>
              <a:t>- </a:t>
            </a:r>
            <a:r>
              <a:rPr lang="en-US" sz="2700" b="1" dirty="0" smtClean="0"/>
              <a:t>Multi-layer codecs,</a:t>
            </a:r>
            <a:br>
              <a:rPr lang="en-US" sz="2700" b="1" dirty="0" smtClean="0"/>
            </a:br>
            <a:r>
              <a:rPr lang="en-US" sz="2700" b="1" dirty="0" smtClean="0"/>
              <a:t>- Applications still limited,</a:t>
            </a:r>
            <a:br>
              <a:rPr lang="en-US" sz="2700" b="1" dirty="0" smtClean="0"/>
            </a:br>
            <a:r>
              <a:rPr lang="en-US" sz="3100" b="1" u="sng" dirty="0" smtClean="0">
                <a:solidFill>
                  <a:srgbClr val="C00000"/>
                </a:solidFill>
              </a:rPr>
              <a:t>HEVC Screen Content Coding (SCC</a:t>
            </a:r>
            <a:r>
              <a:rPr lang="en-US" sz="3100" b="1" dirty="0" smtClean="0">
                <a:solidFill>
                  <a:srgbClr val="C00000"/>
                </a:solidFill>
              </a:rPr>
              <a:t>):</a:t>
            </a:r>
            <a:br>
              <a:rPr lang="en-US" sz="3100" b="1" dirty="0" smtClean="0">
                <a:solidFill>
                  <a:srgbClr val="C00000"/>
                </a:solidFill>
              </a:rPr>
            </a:br>
            <a:r>
              <a:rPr lang="en-US" sz="2700" b="1" dirty="0" smtClean="0"/>
              <a:t>- Single-layer codecs – only limited upgrade from Main Profile needed,</a:t>
            </a:r>
            <a:br>
              <a:rPr lang="en-US" sz="2700" b="1" dirty="0" smtClean="0"/>
            </a:br>
            <a:r>
              <a:rPr lang="en-US" sz="2700" b="1" dirty="0" smtClean="0"/>
              <a:t>- Chance to be popular in consumer devices.</a:t>
            </a:r>
            <a:r>
              <a:rPr lang="en-US" sz="2700" b="1" dirty="0" smtClean="0"/>
              <a:t/>
            </a:r>
            <a:br>
              <a:rPr lang="en-US" sz="2700" b="1" dirty="0" smtClean="0"/>
            </a:br>
            <a:endParaRPr lang="en-US" sz="3600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FA42-195D-4823-92A7-CFF62A0CF676}" type="slidenum">
              <a:rPr lang="en-US" smtClean="0"/>
              <a:t>2</a:t>
            </a:fld>
            <a:endParaRPr lang="en-US"/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943000" y="3507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b="1" dirty="0" err="1" smtClean="0">
                <a:solidFill>
                  <a:srgbClr val="C00000"/>
                </a:solidFill>
              </a:rPr>
              <a:t>Two</a:t>
            </a:r>
            <a:r>
              <a:rPr lang="pl-PL" sz="3200" b="1" dirty="0" smtClean="0">
                <a:solidFill>
                  <a:srgbClr val="C00000"/>
                </a:solidFill>
              </a:rPr>
              <a:t> </a:t>
            </a:r>
            <a:r>
              <a:rPr lang="pl-PL" sz="3200" b="1" dirty="0" err="1" smtClean="0">
                <a:solidFill>
                  <a:srgbClr val="C00000"/>
                </a:solidFill>
              </a:rPr>
              <a:t>technologies</a:t>
            </a:r>
            <a:r>
              <a:rPr lang="pl-PL" sz="3200" b="1" dirty="0" smtClean="0">
                <a:solidFill>
                  <a:srgbClr val="C00000"/>
                </a:solidFill>
              </a:rPr>
              <a:t> </a:t>
            </a:r>
            <a:r>
              <a:rPr lang="pl-PL" sz="3200" b="1" dirty="0" err="1" smtClean="0">
                <a:solidFill>
                  <a:srgbClr val="C00000"/>
                </a:solidFill>
              </a:rPr>
              <a:t>considered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7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C00000"/>
                </a:solidFill>
              </a:rPr>
              <a:t>Preliminary </a:t>
            </a:r>
            <a:r>
              <a:rPr lang="pl-PL" b="1" dirty="0" err="1" smtClean="0">
                <a:solidFill>
                  <a:srgbClr val="C00000"/>
                </a:solidFill>
              </a:rPr>
              <a:t>remarks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32371" y="1600200"/>
            <a:ext cx="8229600" cy="4525963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Frame-packing</a:t>
            </a:r>
            <a:r>
              <a:rPr lang="en-US" dirty="0" smtClean="0"/>
              <a:t> is probably the mostly used technique for stereoscopic video transmission</a:t>
            </a:r>
            <a:r>
              <a:rPr lang="pl-PL" dirty="0" smtClean="0"/>
              <a:t>.</a:t>
            </a:r>
          </a:p>
          <a:p>
            <a:r>
              <a:rPr lang="pl-PL" b="1" dirty="0" smtClean="0">
                <a:solidFill>
                  <a:schemeClr val="tx2"/>
                </a:solidFill>
              </a:rPr>
              <a:t>Intra Block </a:t>
            </a:r>
            <a:r>
              <a:rPr lang="pl-PL" b="1" dirty="0" err="1" smtClean="0">
                <a:solidFill>
                  <a:schemeClr val="tx2"/>
                </a:solidFill>
              </a:rPr>
              <a:t>Copy</a:t>
            </a:r>
            <a:r>
              <a:rPr lang="pl-PL" b="1" dirty="0" smtClean="0">
                <a:solidFill>
                  <a:schemeClr val="tx2"/>
                </a:solidFill>
              </a:rPr>
              <a:t> </a:t>
            </a:r>
            <a:r>
              <a:rPr lang="pl-PL" dirty="0" smtClean="0"/>
              <a:t>in </a:t>
            </a:r>
            <a:r>
              <a:rPr lang="pl-PL" dirty="0" err="1" smtClean="0"/>
              <a:t>Screen</a:t>
            </a:r>
            <a:r>
              <a:rPr lang="pl-PL" dirty="0" smtClean="0"/>
              <a:t> Content </a:t>
            </a:r>
            <a:r>
              <a:rPr lang="pl-PL" dirty="0" err="1" smtClean="0"/>
              <a:t>Coding</a:t>
            </a:r>
            <a:r>
              <a:rPr lang="pl-PL" dirty="0" smtClean="0"/>
              <a:t> </a:t>
            </a:r>
            <a:r>
              <a:rPr lang="pl-PL" dirty="0" err="1" smtClean="0"/>
              <a:t>may</a:t>
            </a:r>
            <a:r>
              <a:rPr lang="pl-PL" dirty="0" smtClean="0"/>
              <a:t> be </a:t>
            </a:r>
            <a:r>
              <a:rPr lang="pl-PL" dirty="0" err="1" smtClean="0"/>
              <a:t>used</a:t>
            </a:r>
            <a:r>
              <a:rPr lang="pl-PL" dirty="0" smtClean="0"/>
              <a:t> for </a:t>
            </a:r>
            <a:r>
              <a:rPr lang="pl-PL" b="1" u="sng" dirty="0" smtClean="0"/>
              <a:t>interview </a:t>
            </a:r>
            <a:r>
              <a:rPr lang="pl-PL" b="1" u="sng" dirty="0" err="1" smtClean="0"/>
              <a:t>prediction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Obraz 3" descr="intra_block_cop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907" y="4005064"/>
            <a:ext cx="4752528" cy="21210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896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err="1" smtClean="0">
                <a:solidFill>
                  <a:srgbClr val="C00000"/>
                </a:solidFill>
              </a:rPr>
              <a:t>Screen</a:t>
            </a:r>
            <a:r>
              <a:rPr lang="pl-PL" b="1" dirty="0" smtClean="0">
                <a:solidFill>
                  <a:srgbClr val="C00000"/>
                </a:solidFill>
              </a:rPr>
              <a:t> Content </a:t>
            </a:r>
            <a:r>
              <a:rPr lang="pl-PL" b="1" dirty="0" err="1" smtClean="0">
                <a:solidFill>
                  <a:srgbClr val="C00000"/>
                </a:solidFill>
              </a:rPr>
              <a:t>Coding</a:t>
            </a:r>
            <a:r>
              <a:rPr lang="pl-PL" b="1" dirty="0" smtClean="0">
                <a:solidFill>
                  <a:srgbClr val="C00000"/>
                </a:solidFill>
              </a:rPr>
              <a:t> </a:t>
            </a:r>
            <a:r>
              <a:rPr lang="pl-PL" b="1" dirty="0" err="1" smtClean="0">
                <a:solidFill>
                  <a:srgbClr val="C00000"/>
                </a:solidFill>
              </a:rPr>
              <a:t>configuration</a:t>
            </a:r>
            <a:r>
              <a:rPr lang="pl-PL" b="1" dirty="0" smtClean="0">
                <a:solidFill>
                  <a:srgbClr val="C00000"/>
                </a:solidFill>
              </a:rPr>
              <a:t>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dirty="0" err="1" smtClean="0"/>
              <a:t>Hash-Based</a:t>
            </a:r>
            <a:r>
              <a:rPr lang="pl-PL" dirty="0" smtClean="0"/>
              <a:t>   IBC </a:t>
            </a:r>
            <a:r>
              <a:rPr lang="pl-PL" dirty="0" err="1" smtClean="0"/>
              <a:t>Search</a:t>
            </a:r>
            <a:r>
              <a:rPr lang="pl-PL" dirty="0"/>
              <a:t> </a:t>
            </a:r>
            <a:r>
              <a:rPr lang="pl-PL" dirty="0" smtClean="0"/>
              <a:t>– </a:t>
            </a:r>
            <a:r>
              <a:rPr lang="pl-PL" dirty="0" err="1" smtClean="0"/>
              <a:t>disabled</a:t>
            </a:r>
            <a:endParaRPr lang="pl-PL" dirty="0" smtClean="0"/>
          </a:p>
          <a:p>
            <a:pPr>
              <a:lnSpc>
                <a:spcPct val="150000"/>
              </a:lnSpc>
            </a:pPr>
            <a:r>
              <a:rPr lang="pl-PL" dirty="0" err="1" smtClean="0"/>
              <a:t>Palette</a:t>
            </a:r>
            <a:r>
              <a:rPr lang="pl-PL" dirty="0" smtClean="0"/>
              <a:t> </a:t>
            </a:r>
            <a:r>
              <a:rPr lang="pl-PL" dirty="0" err="1" smtClean="0"/>
              <a:t>Mode</a:t>
            </a:r>
            <a:r>
              <a:rPr lang="pl-PL" dirty="0" smtClean="0"/>
              <a:t> – </a:t>
            </a:r>
            <a:r>
              <a:rPr lang="pl-PL" dirty="0" err="1" smtClean="0"/>
              <a:t>disabled</a:t>
            </a:r>
            <a:endParaRPr lang="pl-PL" dirty="0" smtClean="0"/>
          </a:p>
          <a:p>
            <a:pPr>
              <a:lnSpc>
                <a:spcPct val="150000"/>
              </a:lnSpc>
            </a:pPr>
            <a:r>
              <a:rPr lang="pl-PL" dirty="0" smtClean="0"/>
              <a:t>Intra </a:t>
            </a:r>
            <a:r>
              <a:rPr lang="pl-PL" dirty="0" err="1" smtClean="0"/>
              <a:t>Boundary</a:t>
            </a:r>
            <a:r>
              <a:rPr lang="pl-PL" dirty="0" smtClean="0"/>
              <a:t> </a:t>
            </a:r>
            <a:r>
              <a:rPr lang="pl-PL" dirty="0" err="1" smtClean="0"/>
              <a:t>Filter</a:t>
            </a:r>
            <a:r>
              <a:rPr lang="pl-PL" dirty="0" smtClean="0"/>
              <a:t> - </a:t>
            </a:r>
            <a:r>
              <a:rPr lang="pl-PL" dirty="0" err="1" smtClean="0"/>
              <a:t>enabled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33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Stereoscopic video coding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050801"/>
              </p:ext>
            </p:extLst>
          </p:nvPr>
        </p:nvGraphicFramePr>
        <p:xfrm>
          <a:off x="200025" y="1628775"/>
          <a:ext cx="8661400" cy="493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kument" r:id="rId3" imgW="5982926" imgH="3412203" progId="Word.Document.12">
                  <p:embed/>
                </p:oleObj>
              </mc:Choice>
              <mc:Fallback>
                <p:oleObj name="Dokument" r:id="rId3" imgW="5982926" imgH="341220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0025" y="1628775"/>
                        <a:ext cx="8661400" cy="4938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733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Stereoscopic video coding</a:t>
            </a:r>
            <a:endParaRPr lang="en-US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8635583"/>
              </p:ext>
            </p:extLst>
          </p:nvPr>
        </p:nvGraphicFramePr>
        <p:xfrm>
          <a:off x="465138" y="1679575"/>
          <a:ext cx="8378825" cy="495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Dokument" r:id="rId3" imgW="5725507" imgH="3384842" progId="Word.Document.12">
                  <p:embed/>
                </p:oleObj>
              </mc:Choice>
              <mc:Fallback>
                <p:oleObj name="Dokument" r:id="rId3" imgW="5725507" imgH="338484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5138" y="1679575"/>
                        <a:ext cx="8378825" cy="4954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2528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Multiview coding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5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Merging views into a frame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" name="Symbol zastępczy zawartości 3" descr="view_arrangement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624736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365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Merging views into a frame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" name="Symbol zastępczy zawartości 3" descr="view_arrangement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624736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rostokąt 4"/>
          <p:cNvSpPr/>
          <p:nvPr/>
        </p:nvSpPr>
        <p:spPr>
          <a:xfrm>
            <a:off x="2771800" y="1700808"/>
            <a:ext cx="5328592" cy="122413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3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2018</TotalTime>
  <Words>163</Words>
  <Application>Microsoft Office PowerPoint</Application>
  <PresentationFormat>Pokaz na ekranie (4:3)</PresentationFormat>
  <Paragraphs>29</Paragraphs>
  <Slides>14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Arial</vt:lpstr>
      <vt:lpstr>Calibri</vt:lpstr>
      <vt:lpstr>Motyw pakietu Office</vt:lpstr>
      <vt:lpstr>Dokument programu Microsoft Word</vt:lpstr>
      <vt:lpstr>Jarosław Samelak, Jakub Stankowski, Marek Domański </vt:lpstr>
      <vt:lpstr>Multiview video coding:  MV-HEVC (also MVC of AVC, MPEG-2 Multiview Profile): - The state-of-the-art multiview video coding technology - Multi-layer codecs, - Applications still limited, HEVC Screen Content Coding (SCC): - Single-layer codecs – only limited upgrade from Main Profile needed, - Chance to be popular in consumer devices. </vt:lpstr>
      <vt:lpstr>Preliminary remarks</vt:lpstr>
      <vt:lpstr>Screen Content Coding configuration </vt:lpstr>
      <vt:lpstr>Stereoscopic video coding</vt:lpstr>
      <vt:lpstr>Stereoscopic video coding</vt:lpstr>
      <vt:lpstr>Multiview coding</vt:lpstr>
      <vt:lpstr>Merging views into a frame</vt:lpstr>
      <vt:lpstr>Merging views into a frame</vt:lpstr>
      <vt:lpstr>Bitrate reduction for All Intra  against Main simulcast</vt:lpstr>
      <vt:lpstr>Bitrate reduction for Random Access against Main simulcast</vt:lpstr>
      <vt:lpstr>Encoding time  against HEVC Main simulcast</vt:lpstr>
      <vt:lpstr>Conclusions</vt:lpstr>
      <vt:lpstr>Thank you</vt:lpstr>
    </vt:vector>
  </TitlesOfParts>
  <Company>KTMiM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Marek Domański</dc:creator>
  <cp:lastModifiedBy>Marek Domański</cp:lastModifiedBy>
  <cp:revision>38</cp:revision>
  <dcterms:created xsi:type="dcterms:W3CDTF">2015-02-15T12:08:13Z</dcterms:created>
  <dcterms:modified xsi:type="dcterms:W3CDTF">2017-01-16T18:17:40Z</dcterms:modified>
</cp:coreProperties>
</file>