
<file path=[Content_Types].xml><?xml version="1.0" encoding="utf-8"?>
<Types xmlns="http://schemas.openxmlformats.org/package/2006/content-types">
  <Default Extension="xml" ContentType="application/xml"/>
  <Default Extension="jpeg" ContentType="image/jpeg"/>
  <Default Extension="rels" ContentType="application/vnd.openxmlformats-package.relationships+xml"/>
  <Default Extension="tiff" ContentType="image/tif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4"/>
  </p:notesMasterIdLst>
  <p:sldIdLst>
    <p:sldId id="256" r:id="rId2"/>
    <p:sldId id="267" r:id="rId3"/>
    <p:sldId id="257" r:id="rId4"/>
    <p:sldId id="266" r:id="rId5"/>
    <p:sldId id="263" r:id="rId6"/>
    <p:sldId id="258" r:id="rId7"/>
    <p:sldId id="261" r:id="rId8"/>
    <p:sldId id="262" r:id="rId9"/>
    <p:sldId id="259" r:id="rId10"/>
    <p:sldId id="260" r:id="rId11"/>
    <p:sldId id="264" r:id="rId12"/>
    <p:sldId id="265"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7E9639D4-E3E2-4D34-9284-5A2195B3D0D7}" styleName="Light Style 2">
    <a:wholeTbl>
      <a:tcTxStyle>
        <a:fontRef idx="minor">
          <a:scrgbClr r="0" g="0" b="0"/>
        </a:fontRef>
        <a:schemeClr val="tx1"/>
      </a:tcTxStyle>
      <a:tcStyle>
        <a:tcBdr>
          <a:left>
            <a:lnRef idx="1">
              <a:schemeClr val="tx1"/>
            </a:lnRef>
          </a:left>
          <a:right>
            <a:lnRef idx="1">
              <a:schemeClr val="tx1"/>
            </a:lnRef>
          </a:right>
          <a:top>
            <a:lnRef idx="1">
              <a:schemeClr val="tx1"/>
            </a:lnRef>
          </a:top>
          <a:bottom>
            <a:lnRef idx="1">
              <a:schemeClr val="tx1"/>
            </a:lnRef>
          </a:bottom>
          <a:insideH>
            <a:ln>
              <a:noFill/>
            </a:ln>
          </a:insideH>
          <a:insideV>
            <a:ln>
              <a:noFill/>
            </a:ln>
          </a:insideV>
        </a:tcBdr>
        <a:fill>
          <a:noFill/>
        </a:fill>
      </a:tcStyle>
    </a:wholeTbl>
    <a:band1H>
      <a:tcStyle>
        <a:tcBdr>
          <a:top>
            <a:lnRef idx="1">
              <a:schemeClr val="tx1"/>
            </a:lnRef>
          </a:top>
          <a:bottom>
            <a:lnRef idx="1">
              <a:schemeClr val="tx1"/>
            </a:lnRef>
          </a:bottom>
        </a:tcBdr>
      </a:tcStyle>
    </a:band1H>
    <a:band1V>
      <a:tcStyle>
        <a:tcBdr>
          <a:left>
            <a:lnRef idx="1">
              <a:schemeClr val="tx1"/>
            </a:lnRef>
          </a:left>
          <a:right>
            <a:lnRef idx="1">
              <a:schemeClr val="tx1"/>
            </a:lnRef>
          </a:right>
        </a:tcBdr>
      </a:tcStyle>
    </a:band1V>
    <a:band2V>
      <a:tcStyle>
        <a:tcBdr>
          <a:left>
            <a:lnRef idx="1">
              <a:schemeClr val="tx1"/>
            </a:lnRef>
          </a:left>
          <a:right>
            <a:lnRef idx="1">
              <a:schemeClr val="tx1"/>
            </a:lnRef>
          </a:right>
        </a:tcBdr>
      </a:tcStyle>
    </a:band2V>
    <a:lastCol>
      <a:tcTxStyle b="on"/>
      <a:tcStyle>
        <a:tcBdr/>
      </a:tcStyle>
    </a:lastCol>
    <a:firstCol>
      <a:tcTxStyle b="on"/>
      <a:tcStyle>
        <a:tcBdr/>
      </a:tcStyle>
    </a:firstCol>
    <a:lastRow>
      <a:tcTxStyle b="on"/>
      <a:tcStyle>
        <a:tcBdr>
          <a:top>
            <a:ln w="50800" cmpd="dbl">
              <a:solidFill>
                <a:schemeClr val="tx1"/>
              </a:solidFill>
            </a:ln>
          </a:top>
        </a:tcBdr>
      </a:tcStyle>
    </a:lastRow>
    <a:firstRow>
      <a:tcTxStyle b="on">
        <a:fontRef idx="minor">
          <a:scrgbClr r="0" g="0" b="0"/>
        </a:fontRef>
        <a:schemeClr val="bg1"/>
      </a:tcTxStyle>
      <a:tcStyle>
        <a:tcBdr/>
        <a:fillRef idx="1">
          <a:schemeClr val="tx1"/>
        </a:fillRef>
      </a:tcStyle>
    </a:firstRow>
  </a:tblStyle>
  <a:tblStyle styleId="{8EC20E35-A176-4012-BC5E-935CFFF8708E}" styleName="Medium Style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3007"/>
    <p:restoredTop sz="93199"/>
  </p:normalViewPr>
  <p:slideViewPr>
    <p:cSldViewPr snapToGrid="0" snapToObjects="1">
      <p:cViewPr varScale="1">
        <p:scale>
          <a:sx n="86" d="100"/>
          <a:sy n="86" d="100"/>
        </p:scale>
        <p:origin x="528" y="19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notesMaster" Target="notesMasters/notesMaster1.xml"/><Relationship Id="rId15" Type="http://schemas.openxmlformats.org/officeDocument/2006/relationships/presProps" Target="presProps.xml"/><Relationship Id="rId16" Type="http://schemas.openxmlformats.org/officeDocument/2006/relationships/viewProps" Target="viewProps.xml"/><Relationship Id="rId17" Type="http://schemas.openxmlformats.org/officeDocument/2006/relationships/theme" Target="theme/theme1.xml"/><Relationship Id="rId1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media/image1.tif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9FF0832-B420-D240-9D21-325596E980A9}" type="datetimeFigureOut">
              <a:rPr lang="en-US" smtClean="0"/>
              <a:t>1/15/17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065355C-D6D4-2C4F-83C0-D130AE1333B7}" type="slidenum">
              <a:rPr lang="en-US" smtClean="0"/>
              <a:t>‹#›</a:t>
            </a:fld>
            <a:endParaRPr lang="en-US"/>
          </a:p>
        </p:txBody>
      </p:sp>
    </p:spTree>
    <p:extLst>
      <p:ext uri="{BB962C8B-B14F-4D97-AF65-F5344CB8AC3E}">
        <p14:creationId xmlns:p14="http://schemas.microsoft.com/office/powerpoint/2010/main" val="128080728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7065355C-D6D4-2C4F-83C0-D130AE1333B7}" type="slidenum">
              <a:rPr lang="en-US" smtClean="0"/>
              <a:t>1</a:t>
            </a:fld>
            <a:endParaRPr lang="en-US"/>
          </a:p>
        </p:txBody>
      </p:sp>
    </p:spTree>
    <p:extLst>
      <p:ext uri="{BB962C8B-B14F-4D97-AF65-F5344CB8AC3E}">
        <p14:creationId xmlns:p14="http://schemas.microsoft.com/office/powerpoint/2010/main" val="36202550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FF69A61-021F-1A49-B862-0304DD46A88F}" type="datetime1">
              <a:rPr lang="en-US" smtClean="0"/>
              <a:t>1/15/17</a:t>
            </a:fld>
            <a:endParaRPr lang="en-US"/>
          </a:p>
        </p:txBody>
      </p:sp>
      <p:sp>
        <p:nvSpPr>
          <p:cNvPr id="5" name="Footer Placeholder 4"/>
          <p:cNvSpPr>
            <a:spLocks noGrp="1"/>
          </p:cNvSpPr>
          <p:nvPr>
            <p:ph type="ftr" sz="quarter" idx="11"/>
          </p:nvPr>
        </p:nvSpPr>
        <p:spPr/>
        <p:txBody>
          <a:bodyPr/>
          <a:lstStyle/>
          <a:p>
            <a:r>
              <a:rPr lang="en-US" smtClean="0"/>
              <a:t>JCTVC-Z0030</a:t>
            </a:r>
            <a:endParaRPr lang="en-US"/>
          </a:p>
        </p:txBody>
      </p:sp>
      <p:sp>
        <p:nvSpPr>
          <p:cNvPr id="6" name="Slide Number Placeholder 5"/>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15516128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32CEA4F-0BFC-6A4B-AFEE-C87989802426}" type="datetime1">
              <a:rPr lang="en-US" smtClean="0"/>
              <a:t>1/15/17</a:t>
            </a:fld>
            <a:endParaRPr lang="en-US"/>
          </a:p>
        </p:txBody>
      </p:sp>
      <p:sp>
        <p:nvSpPr>
          <p:cNvPr id="5" name="Footer Placeholder 4"/>
          <p:cNvSpPr>
            <a:spLocks noGrp="1"/>
          </p:cNvSpPr>
          <p:nvPr>
            <p:ph type="ftr" sz="quarter" idx="11"/>
          </p:nvPr>
        </p:nvSpPr>
        <p:spPr/>
        <p:txBody>
          <a:bodyPr/>
          <a:lstStyle/>
          <a:p>
            <a:r>
              <a:rPr lang="en-US" smtClean="0"/>
              <a:t>JCTVC-Z0030</a:t>
            </a:r>
            <a:endParaRPr lang="en-US"/>
          </a:p>
        </p:txBody>
      </p:sp>
      <p:sp>
        <p:nvSpPr>
          <p:cNvPr id="6" name="Slide Number Placeholder 5"/>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18812177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FD6424A-F8C1-7D4C-83AD-621D57BF6A88}" type="datetime1">
              <a:rPr lang="en-US" smtClean="0"/>
              <a:t>1/15/17</a:t>
            </a:fld>
            <a:endParaRPr lang="en-US"/>
          </a:p>
        </p:txBody>
      </p:sp>
      <p:sp>
        <p:nvSpPr>
          <p:cNvPr id="5" name="Footer Placeholder 4"/>
          <p:cNvSpPr>
            <a:spLocks noGrp="1"/>
          </p:cNvSpPr>
          <p:nvPr>
            <p:ph type="ftr" sz="quarter" idx="11"/>
          </p:nvPr>
        </p:nvSpPr>
        <p:spPr/>
        <p:txBody>
          <a:bodyPr/>
          <a:lstStyle/>
          <a:p>
            <a:r>
              <a:rPr lang="en-US" smtClean="0"/>
              <a:t>JCTVC-Z0030</a:t>
            </a:r>
            <a:endParaRPr lang="en-US"/>
          </a:p>
        </p:txBody>
      </p:sp>
      <p:sp>
        <p:nvSpPr>
          <p:cNvPr id="6" name="Slide Number Placeholder 5"/>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2248718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E75750-4E3D-CE41-86F5-3C7920730876}" type="datetime1">
              <a:rPr lang="en-US" smtClean="0"/>
              <a:t>1/15/17</a:t>
            </a:fld>
            <a:endParaRPr lang="en-US"/>
          </a:p>
        </p:txBody>
      </p:sp>
      <p:sp>
        <p:nvSpPr>
          <p:cNvPr id="5" name="Footer Placeholder 4"/>
          <p:cNvSpPr>
            <a:spLocks noGrp="1"/>
          </p:cNvSpPr>
          <p:nvPr>
            <p:ph type="ftr" sz="quarter" idx="11"/>
          </p:nvPr>
        </p:nvSpPr>
        <p:spPr/>
        <p:txBody>
          <a:bodyPr/>
          <a:lstStyle/>
          <a:p>
            <a:r>
              <a:rPr lang="en-US" smtClean="0"/>
              <a:t>JCTVC-Z0030</a:t>
            </a:r>
            <a:endParaRPr lang="en-US"/>
          </a:p>
        </p:txBody>
      </p:sp>
      <p:sp>
        <p:nvSpPr>
          <p:cNvPr id="6" name="Slide Number Placeholder 5"/>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106274021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8A5CA09-2984-3E48-A376-0CFF822947D4}" type="datetime1">
              <a:rPr lang="en-US" smtClean="0"/>
              <a:t>1/15/17</a:t>
            </a:fld>
            <a:endParaRPr lang="en-US"/>
          </a:p>
        </p:txBody>
      </p:sp>
      <p:sp>
        <p:nvSpPr>
          <p:cNvPr id="5" name="Footer Placeholder 4"/>
          <p:cNvSpPr>
            <a:spLocks noGrp="1"/>
          </p:cNvSpPr>
          <p:nvPr>
            <p:ph type="ftr" sz="quarter" idx="11"/>
          </p:nvPr>
        </p:nvSpPr>
        <p:spPr/>
        <p:txBody>
          <a:bodyPr/>
          <a:lstStyle/>
          <a:p>
            <a:r>
              <a:rPr lang="en-US" smtClean="0"/>
              <a:t>JCTVC-Z0030</a:t>
            </a:r>
            <a:endParaRPr lang="en-US"/>
          </a:p>
        </p:txBody>
      </p:sp>
      <p:sp>
        <p:nvSpPr>
          <p:cNvPr id="6" name="Slide Number Placeholder 5"/>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8533686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D306F0E-E0A8-B943-9A3E-61438961EA05}" type="datetime1">
              <a:rPr lang="en-US" smtClean="0"/>
              <a:t>1/15/17</a:t>
            </a:fld>
            <a:endParaRPr lang="en-US"/>
          </a:p>
        </p:txBody>
      </p:sp>
      <p:sp>
        <p:nvSpPr>
          <p:cNvPr id="6" name="Footer Placeholder 5"/>
          <p:cNvSpPr>
            <a:spLocks noGrp="1"/>
          </p:cNvSpPr>
          <p:nvPr>
            <p:ph type="ftr" sz="quarter" idx="11"/>
          </p:nvPr>
        </p:nvSpPr>
        <p:spPr/>
        <p:txBody>
          <a:bodyPr/>
          <a:lstStyle/>
          <a:p>
            <a:r>
              <a:rPr lang="en-US" smtClean="0"/>
              <a:t>JCTVC-Z0030</a:t>
            </a:r>
            <a:endParaRPr lang="en-US"/>
          </a:p>
        </p:txBody>
      </p:sp>
      <p:sp>
        <p:nvSpPr>
          <p:cNvPr id="7" name="Slide Number Placeholder 6"/>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167083697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E288475-6F88-B140-B18E-52C814A86286}" type="datetime1">
              <a:rPr lang="en-US" smtClean="0"/>
              <a:t>1/15/17</a:t>
            </a:fld>
            <a:endParaRPr lang="en-US"/>
          </a:p>
        </p:txBody>
      </p:sp>
      <p:sp>
        <p:nvSpPr>
          <p:cNvPr id="8" name="Footer Placeholder 7"/>
          <p:cNvSpPr>
            <a:spLocks noGrp="1"/>
          </p:cNvSpPr>
          <p:nvPr>
            <p:ph type="ftr" sz="quarter" idx="11"/>
          </p:nvPr>
        </p:nvSpPr>
        <p:spPr/>
        <p:txBody>
          <a:bodyPr/>
          <a:lstStyle/>
          <a:p>
            <a:r>
              <a:rPr lang="en-US" smtClean="0"/>
              <a:t>JCTVC-Z0030</a:t>
            </a:r>
            <a:endParaRPr lang="en-US"/>
          </a:p>
        </p:txBody>
      </p:sp>
      <p:sp>
        <p:nvSpPr>
          <p:cNvPr id="9" name="Slide Number Placeholder 8"/>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126082023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7DD3FA5-3AE2-C640-B15A-5B7BCB166F6B}" type="datetime1">
              <a:rPr lang="en-US" smtClean="0"/>
              <a:t>1/15/17</a:t>
            </a:fld>
            <a:endParaRPr lang="en-US"/>
          </a:p>
        </p:txBody>
      </p:sp>
      <p:sp>
        <p:nvSpPr>
          <p:cNvPr id="4" name="Footer Placeholder 3"/>
          <p:cNvSpPr>
            <a:spLocks noGrp="1"/>
          </p:cNvSpPr>
          <p:nvPr>
            <p:ph type="ftr" sz="quarter" idx="11"/>
          </p:nvPr>
        </p:nvSpPr>
        <p:spPr/>
        <p:txBody>
          <a:bodyPr/>
          <a:lstStyle/>
          <a:p>
            <a:r>
              <a:rPr lang="en-US" smtClean="0"/>
              <a:t>JCTVC-Z0030</a:t>
            </a:r>
            <a:endParaRPr lang="en-US"/>
          </a:p>
        </p:txBody>
      </p:sp>
      <p:sp>
        <p:nvSpPr>
          <p:cNvPr id="5" name="Slide Number Placeholder 4"/>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13844942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B706AF0-CD59-024A-8FFA-397FDBE0C6FD}" type="datetime1">
              <a:rPr lang="en-US" smtClean="0"/>
              <a:t>1/15/17</a:t>
            </a:fld>
            <a:endParaRPr lang="en-US"/>
          </a:p>
        </p:txBody>
      </p:sp>
      <p:sp>
        <p:nvSpPr>
          <p:cNvPr id="3" name="Footer Placeholder 2"/>
          <p:cNvSpPr>
            <a:spLocks noGrp="1"/>
          </p:cNvSpPr>
          <p:nvPr>
            <p:ph type="ftr" sz="quarter" idx="11"/>
          </p:nvPr>
        </p:nvSpPr>
        <p:spPr/>
        <p:txBody>
          <a:bodyPr/>
          <a:lstStyle/>
          <a:p>
            <a:r>
              <a:rPr lang="en-US" smtClean="0"/>
              <a:t>JCTVC-Z0030</a:t>
            </a:r>
            <a:endParaRPr lang="en-US"/>
          </a:p>
        </p:txBody>
      </p:sp>
      <p:sp>
        <p:nvSpPr>
          <p:cNvPr id="4" name="Slide Number Placeholder 3"/>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12099646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33FCD9F-7B5A-3544-B98B-34AB8B6515E3}" type="datetime1">
              <a:rPr lang="en-US" smtClean="0"/>
              <a:t>1/15/17</a:t>
            </a:fld>
            <a:endParaRPr lang="en-US"/>
          </a:p>
        </p:txBody>
      </p:sp>
      <p:sp>
        <p:nvSpPr>
          <p:cNvPr id="6" name="Footer Placeholder 5"/>
          <p:cNvSpPr>
            <a:spLocks noGrp="1"/>
          </p:cNvSpPr>
          <p:nvPr>
            <p:ph type="ftr" sz="quarter" idx="11"/>
          </p:nvPr>
        </p:nvSpPr>
        <p:spPr/>
        <p:txBody>
          <a:bodyPr/>
          <a:lstStyle/>
          <a:p>
            <a:r>
              <a:rPr lang="en-US" smtClean="0"/>
              <a:t>JCTVC-Z0030</a:t>
            </a:r>
            <a:endParaRPr lang="en-US"/>
          </a:p>
        </p:txBody>
      </p:sp>
      <p:sp>
        <p:nvSpPr>
          <p:cNvPr id="7" name="Slide Number Placeholder 6"/>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13537233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C692AF2-A8A3-4E4D-8388-2F99B09D4AD3}" type="datetime1">
              <a:rPr lang="en-US" smtClean="0"/>
              <a:t>1/15/17</a:t>
            </a:fld>
            <a:endParaRPr lang="en-US"/>
          </a:p>
        </p:txBody>
      </p:sp>
      <p:sp>
        <p:nvSpPr>
          <p:cNvPr id="6" name="Footer Placeholder 5"/>
          <p:cNvSpPr>
            <a:spLocks noGrp="1"/>
          </p:cNvSpPr>
          <p:nvPr>
            <p:ph type="ftr" sz="quarter" idx="11"/>
          </p:nvPr>
        </p:nvSpPr>
        <p:spPr/>
        <p:txBody>
          <a:bodyPr/>
          <a:lstStyle/>
          <a:p>
            <a:r>
              <a:rPr lang="en-US" smtClean="0"/>
              <a:t>JCTVC-Z0030</a:t>
            </a:r>
            <a:endParaRPr lang="en-US"/>
          </a:p>
        </p:txBody>
      </p:sp>
      <p:sp>
        <p:nvSpPr>
          <p:cNvPr id="7" name="Slide Number Placeholder 6"/>
          <p:cNvSpPr>
            <a:spLocks noGrp="1"/>
          </p:cNvSpPr>
          <p:nvPr>
            <p:ph type="sldNum" sz="quarter" idx="12"/>
          </p:nvPr>
        </p:nvSpPr>
        <p:spPr/>
        <p:txBody>
          <a:bodyPr/>
          <a:lstStyle/>
          <a:p>
            <a:fld id="{9DBB8CDC-0C5C-D34D-8F8E-267715E7FEA2}" type="slidenum">
              <a:rPr lang="en-US" smtClean="0"/>
              <a:t>‹#›</a:t>
            </a:fld>
            <a:endParaRPr lang="en-US"/>
          </a:p>
        </p:txBody>
      </p:sp>
    </p:spTree>
    <p:extLst>
      <p:ext uri="{BB962C8B-B14F-4D97-AF65-F5344CB8AC3E}">
        <p14:creationId xmlns:p14="http://schemas.microsoft.com/office/powerpoint/2010/main" val="1586032501"/>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7E44ACE-17D0-974E-916D-25588F104F66}" type="datetime1">
              <a:rPr lang="en-US" smtClean="0"/>
              <a:t>1/15/17</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JCTVC-Z0030</a:t>
            </a:r>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DBB8CDC-0C5C-D34D-8F8E-267715E7FEA2}" type="slidenum">
              <a:rPr lang="en-US" smtClean="0"/>
              <a:t>‹#›</a:t>
            </a:fld>
            <a:endParaRPr lang="en-US"/>
          </a:p>
        </p:txBody>
      </p:sp>
    </p:spTree>
    <p:extLst>
      <p:ext uri="{BB962C8B-B14F-4D97-AF65-F5344CB8AC3E}">
        <p14:creationId xmlns:p14="http://schemas.microsoft.com/office/powerpoint/2010/main" val="39427254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github.com/videolan/vlc/blob/master/modules/demux/mp4/libmp4.c"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tiff"/></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en.wikipedia.org/wiki/Equirectangular_projection" TargetMode="Externa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JCTVC-Z0030</a:t>
            </a:r>
            <a:br>
              <a:rPr lang="en-US" dirty="0" smtClean="0"/>
            </a:br>
            <a:r>
              <a:rPr lang="en-US" dirty="0" smtClean="0"/>
              <a:t/>
            </a:r>
            <a:br>
              <a:rPr lang="en-US" dirty="0" smtClean="0"/>
            </a:br>
            <a:r>
              <a:rPr lang="en-US" dirty="0" smtClean="0"/>
              <a:t>Spherical media summary</a:t>
            </a:r>
            <a:endParaRPr lang="en-US" dirty="0"/>
          </a:p>
        </p:txBody>
      </p:sp>
      <p:sp>
        <p:nvSpPr>
          <p:cNvPr id="3" name="Subtitle 2"/>
          <p:cNvSpPr>
            <a:spLocks noGrp="1"/>
          </p:cNvSpPr>
          <p:nvPr>
            <p:ph type="subTitle" idx="1"/>
          </p:nvPr>
        </p:nvSpPr>
        <p:spPr>
          <a:xfrm>
            <a:off x="1643922" y="4741291"/>
            <a:ext cx="9144000" cy="1655762"/>
          </a:xfrm>
        </p:spPr>
        <p:txBody>
          <a:bodyPr/>
          <a:lstStyle/>
          <a:p>
            <a:r>
              <a:rPr lang="en-US" dirty="0" err="1" smtClean="0"/>
              <a:t>chadfogg@gmail.com</a:t>
            </a:r>
            <a:endParaRPr lang="en-US" dirty="0"/>
          </a:p>
        </p:txBody>
      </p:sp>
      <p:sp>
        <p:nvSpPr>
          <p:cNvPr id="4" name="Footer Placeholder 3"/>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199694366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0"/>
            <a:ext cx="10515600" cy="1325563"/>
          </a:xfrm>
        </p:spPr>
        <p:txBody>
          <a:bodyPr/>
          <a:lstStyle/>
          <a:p>
            <a:pPr algn="ctr"/>
            <a:r>
              <a:rPr lang="en-US" dirty="0" smtClean="0"/>
              <a:t>Similarities between RFC v1 and v2</a:t>
            </a:r>
            <a:endParaRPr lang="en-US"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319176327"/>
              </p:ext>
            </p:extLst>
          </p:nvPr>
        </p:nvGraphicFramePr>
        <p:xfrm>
          <a:off x="838200" y="1325563"/>
          <a:ext cx="10515600" cy="4206240"/>
        </p:xfrm>
        <a:graphic>
          <a:graphicData uri="http://schemas.openxmlformats.org/drawingml/2006/table">
            <a:tbl>
              <a:tblPr firstRow="1" bandRow="1">
                <a:tableStyleId>{7E9639D4-E3E2-4D34-9284-5A2195B3D0D7}</a:tableStyleId>
              </a:tblPr>
              <a:tblGrid>
                <a:gridCol w="3505200"/>
                <a:gridCol w="3505200"/>
                <a:gridCol w="3505200"/>
              </a:tblGrid>
              <a:tr h="370840">
                <a:tc>
                  <a:txBody>
                    <a:bodyPr/>
                    <a:lstStyle/>
                    <a:p>
                      <a:r>
                        <a:rPr lang="en-US" sz="2400" dirty="0" smtClean="0"/>
                        <a:t>RFC</a:t>
                      </a:r>
                      <a:r>
                        <a:rPr lang="en-US" sz="2400" baseline="0" dirty="0" smtClean="0"/>
                        <a:t> v1</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RFC v2</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AVC, HEVC</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r>
                        <a:rPr lang="en-US" sz="2400" dirty="0" err="1" smtClean="0"/>
                        <a:t>projection_type</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err="1" smtClean="0"/>
                        <a:t>proj</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Omni SEI:  </a:t>
                      </a:r>
                      <a:r>
                        <a:rPr lang="en-US" sz="2400" dirty="0" err="1" smtClean="0"/>
                        <a:t>projection_type</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CroppedArea</a:t>
                      </a:r>
                      <a:r>
                        <a:rPr lang="en-US" sz="2400" kern="1200" dirty="0" smtClean="0">
                          <a:effectLst/>
                        </a:rPr>
                        <a:t>*</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2400" kern="1200" dirty="0" smtClean="0">
                        <a:solidFill>
                          <a:schemeClr val="dk1"/>
                        </a:solidFill>
                        <a:effectLst/>
                        <a:latin typeface="+mn-lt"/>
                        <a:ea typeface="+mn-ea"/>
                        <a:cs typeface="+mn-cs"/>
                      </a:endParaRPr>
                    </a:p>
                    <a:p>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kern="1200" dirty="0" err="1" smtClean="0">
                          <a:effectLst/>
                        </a:rPr>
                        <a:t>projection_bounds</a:t>
                      </a:r>
                      <a:r>
                        <a:rPr lang="en-US" sz="2400" kern="1200" dirty="0" smtClean="0">
                          <a:effectLst/>
                        </a:rPr>
                        <a:t>*</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err="1" smtClean="0"/>
                        <a:t>conformance_win</a:t>
                      </a:r>
                      <a:r>
                        <a:rPr lang="en-US" sz="2400" dirty="0" smtClean="0"/>
                        <a:t>*</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FullPano</a:t>
                      </a:r>
                      <a:r>
                        <a:rPr lang="en-US" sz="2400" kern="1200" dirty="0" smtClean="0">
                          <a:effectLst/>
                        </a:rPr>
                        <a:t>*</a:t>
                      </a:r>
                      <a:endParaRPr lang="en-US" sz="2400" kern="1200" dirty="0" smtClean="0">
                        <a:solidFill>
                          <a:schemeClr val="dk1"/>
                        </a:solidFill>
                        <a:effectLst/>
                        <a:latin typeface="+mn-lt"/>
                        <a:ea typeface="+mn-ea"/>
                        <a:cs typeface="+mn-cs"/>
                      </a:endParaRPr>
                    </a:p>
                    <a:p>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800" dirty="0" smtClean="0"/>
                        <a:t>[</a:t>
                      </a:r>
                      <a:r>
                        <a:rPr lang="en-US" sz="1800" baseline="0" dirty="0" smtClean="0"/>
                        <a:t> relies on codec variables such as </a:t>
                      </a:r>
                      <a:r>
                        <a:rPr lang="en-US" sz="1800" baseline="0" dirty="0" err="1" smtClean="0"/>
                        <a:t>pic_width_in_luma_samples</a:t>
                      </a:r>
                      <a:r>
                        <a:rPr lang="mr-IN" sz="1800" baseline="0" dirty="0" smtClean="0"/>
                        <a:t>…</a:t>
                      </a:r>
                      <a:r>
                        <a:rPr lang="en-US" sz="1800" baseline="0" dirty="0" smtClean="0"/>
                        <a:t> ]</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1800" baseline="0" dirty="0" err="1" smtClean="0"/>
                        <a:t>pic_width_in_luma_samples</a:t>
                      </a:r>
                      <a:endParaRPr lang="en-US" sz="1800" baseline="0"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US" sz="1800" baseline="0" dirty="0" err="1" smtClean="0"/>
                        <a:t>pic_height_in_luma_samples</a:t>
                      </a:r>
                      <a:endParaRPr lang="en-US" sz="1800" dirty="0" smtClean="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r>
                        <a:rPr lang="en-US" sz="2400" kern="1200" dirty="0" err="1" smtClean="0">
                          <a:effectLst/>
                        </a:rPr>
                        <a:t>StereoMode</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err="1" smtClean="0"/>
                        <a:t>stereo_mode</a:t>
                      </a:r>
                      <a:r>
                        <a:rPr lang="en-US" sz="2400" dirty="0" smtClean="0"/>
                        <a:t> </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Frame packing arrangement</a:t>
                      </a:r>
                      <a:r>
                        <a:rPr lang="en-US" sz="2400" baseline="0" dirty="0" smtClean="0"/>
                        <a:t> </a:t>
                      </a:r>
                      <a:r>
                        <a:rPr lang="en-US" sz="2400" dirty="0" smtClean="0"/>
                        <a:t>SEI</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r>
                        <a:rPr lang="en-US" sz="2400" kern="1200" dirty="0" err="1" smtClean="0">
                          <a:effectLst/>
                        </a:rPr>
                        <a:t>InitialView</a:t>
                      </a:r>
                      <a:r>
                        <a:rPr lang="en-US" sz="2400" kern="1200" dirty="0" smtClean="0">
                          <a:effectLst/>
                        </a:rPr>
                        <a:t>*</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kern="1200" dirty="0" smtClean="0">
                          <a:effectLst/>
                        </a:rPr>
                        <a:t>pose*degrees</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6" name="Rectangle 5"/>
          <p:cNvSpPr/>
          <p:nvPr/>
        </p:nvSpPr>
        <p:spPr>
          <a:xfrm>
            <a:off x="1797570" y="5531803"/>
            <a:ext cx="9784829" cy="954107"/>
          </a:xfrm>
          <a:prstGeom prst="rect">
            <a:avLst/>
          </a:prstGeom>
        </p:spPr>
        <p:txBody>
          <a:bodyPr wrap="square">
            <a:spAutoFit/>
          </a:bodyPr>
          <a:lstStyle/>
          <a:p>
            <a:r>
              <a:rPr lang="en-US" sz="1400" dirty="0" smtClean="0">
                <a:solidFill>
                  <a:srgbClr val="000000"/>
                </a:solidFill>
                <a:effectLst/>
                <a:latin typeface="Menlo" charset="0"/>
              </a:rPr>
              <a:t>“As </a:t>
            </a:r>
            <a:r>
              <a:rPr lang="en-US" sz="1400" dirty="0" smtClean="0">
                <a:solidFill>
                  <a:srgbClr val="000000"/>
                </a:solidFill>
                <a:effectLst/>
                <a:latin typeface="Menlo" charset="0"/>
              </a:rPr>
              <a:t>the V2 specification stores its metadata in a different location, it is</a:t>
            </a:r>
          </a:p>
          <a:p>
            <a:r>
              <a:rPr lang="en-US" sz="1400" dirty="0" smtClean="0">
                <a:solidFill>
                  <a:srgbClr val="000000"/>
                </a:solidFill>
                <a:effectLst/>
                <a:latin typeface="Menlo" charset="0"/>
              </a:rPr>
              <a:t>possible for a file to contain both the V1 and V2 metadata. If both V1 and V2</a:t>
            </a:r>
          </a:p>
          <a:p>
            <a:r>
              <a:rPr lang="en-US" sz="1400" dirty="0" smtClean="0">
                <a:solidFill>
                  <a:srgbClr val="000000"/>
                </a:solidFill>
                <a:effectLst/>
                <a:latin typeface="Menlo" charset="0"/>
              </a:rPr>
              <a:t>metadata are contained they should contain semantically equivalent information,</a:t>
            </a:r>
          </a:p>
          <a:p>
            <a:r>
              <a:rPr lang="en-US" sz="1400" dirty="0" smtClean="0">
                <a:solidFill>
                  <a:srgbClr val="000000"/>
                </a:solidFill>
                <a:effectLst/>
                <a:latin typeface="Menlo" charset="0"/>
              </a:rPr>
              <a:t>with V2 taking priority when they differ</a:t>
            </a:r>
            <a:r>
              <a:rPr lang="en-US" sz="1400" dirty="0" smtClean="0">
                <a:solidFill>
                  <a:srgbClr val="000000"/>
                </a:solidFill>
                <a:effectLst/>
                <a:latin typeface="Menlo" charset="0"/>
              </a:rPr>
              <a:t>.”</a:t>
            </a:r>
            <a:endParaRPr lang="en-US" sz="1400" dirty="0">
              <a:solidFill>
                <a:srgbClr val="000000"/>
              </a:solidFill>
              <a:effectLst/>
              <a:latin typeface="Menlo" charset="0"/>
            </a:endParaRPr>
          </a:p>
        </p:txBody>
      </p:sp>
      <p:sp>
        <p:nvSpPr>
          <p:cNvPr id="3" name="Footer Placeholder 2"/>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122001154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Differences between v1 and v2</a:t>
            </a:r>
            <a:endParaRPr lang="en-US" dirty="0"/>
          </a:p>
        </p:txBody>
      </p:sp>
      <p:sp>
        <p:nvSpPr>
          <p:cNvPr id="3" name="Content Placeholder 2"/>
          <p:cNvSpPr>
            <a:spLocks noGrp="1"/>
          </p:cNvSpPr>
          <p:nvPr>
            <p:ph idx="1"/>
          </p:nvPr>
        </p:nvSpPr>
        <p:spPr/>
        <p:txBody>
          <a:bodyPr/>
          <a:lstStyle/>
          <a:p>
            <a:r>
              <a:rPr lang="en-US" dirty="0"/>
              <a:t>v</a:t>
            </a:r>
            <a:r>
              <a:rPr lang="en-US" dirty="0" smtClean="0"/>
              <a:t>2 adds cubic projection  </a:t>
            </a:r>
          </a:p>
          <a:p>
            <a:r>
              <a:rPr lang="en-US" dirty="0"/>
              <a:t>v</a:t>
            </a:r>
            <a:r>
              <a:rPr lang="en-US" dirty="0" smtClean="0"/>
              <a:t>2 defines more explicit use rules (order, default values..)</a:t>
            </a:r>
            <a:endParaRPr lang="en-US" dirty="0"/>
          </a:p>
        </p:txBody>
      </p:sp>
      <p:sp>
        <p:nvSpPr>
          <p:cNvPr id="4" name="Footer Placeholder 3"/>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35239149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3111" y="86766"/>
            <a:ext cx="10515600" cy="1325563"/>
          </a:xfrm>
        </p:spPr>
        <p:txBody>
          <a:bodyPr/>
          <a:lstStyle/>
          <a:p>
            <a:r>
              <a:rPr lang="en-US" dirty="0" smtClean="0"/>
              <a:t>VLC player</a:t>
            </a:r>
            <a:endParaRPr lang="en-US" dirty="0"/>
          </a:p>
        </p:txBody>
      </p:sp>
      <p:sp>
        <p:nvSpPr>
          <p:cNvPr id="3" name="Content Placeholder 2"/>
          <p:cNvSpPr>
            <a:spLocks noGrp="1"/>
          </p:cNvSpPr>
          <p:nvPr>
            <p:ph idx="1"/>
          </p:nvPr>
        </p:nvSpPr>
        <p:spPr>
          <a:xfrm>
            <a:off x="539646" y="1825625"/>
            <a:ext cx="10814154" cy="4351338"/>
          </a:xfrm>
        </p:spPr>
        <p:txBody>
          <a:bodyPr/>
          <a:lstStyle/>
          <a:p>
            <a:r>
              <a:rPr lang="en-US" dirty="0" smtClean="0"/>
              <a:t>MP4 Boxes are parsed here:</a:t>
            </a:r>
          </a:p>
          <a:p>
            <a:pPr marL="457200" lvl="1" indent="0">
              <a:buNone/>
            </a:pPr>
            <a:r>
              <a:rPr lang="en-US" dirty="0">
                <a:hlinkClick r:id="rId2"/>
              </a:rPr>
              <a:t>https://</a:t>
            </a:r>
            <a:r>
              <a:rPr lang="en-US" dirty="0" smtClean="0">
                <a:hlinkClick r:id="rId2"/>
              </a:rPr>
              <a:t>github.com/videolan/vlc/blob/master/modules/demux/mp4/libmp4.c</a:t>
            </a:r>
            <a:endParaRPr lang="en-US" dirty="0" smtClean="0"/>
          </a:p>
          <a:p>
            <a:r>
              <a:rPr lang="en-US" dirty="0" smtClean="0"/>
              <a:t>Pose applied </a:t>
            </a:r>
            <a:r>
              <a:rPr lang="en-US" smtClean="0"/>
              <a:t>to viewport here:</a:t>
            </a:r>
            <a:endParaRPr lang="en-US" dirty="0" smtClean="0"/>
          </a:p>
          <a:p>
            <a:pPr marL="457200" lvl="1" indent="0">
              <a:buNone/>
            </a:pPr>
            <a:r>
              <a:rPr lang="en-US" dirty="0"/>
              <a:t>https://</a:t>
            </a:r>
            <a:r>
              <a:rPr lang="en-US" dirty="0" err="1"/>
              <a:t>github.com</a:t>
            </a:r>
            <a:r>
              <a:rPr lang="en-US" dirty="0"/>
              <a:t>/</a:t>
            </a:r>
            <a:r>
              <a:rPr lang="en-US" dirty="0" err="1"/>
              <a:t>videolan</a:t>
            </a:r>
            <a:r>
              <a:rPr lang="en-US" dirty="0"/>
              <a:t>/</a:t>
            </a:r>
            <a:r>
              <a:rPr lang="en-US" dirty="0" err="1"/>
              <a:t>vlc</a:t>
            </a:r>
            <a:r>
              <a:rPr lang="en-US" dirty="0"/>
              <a:t>/blob/master/</a:t>
            </a:r>
            <a:r>
              <a:rPr lang="en-US" dirty="0" err="1"/>
              <a:t>src</a:t>
            </a:r>
            <a:r>
              <a:rPr lang="en-US" dirty="0"/>
              <a:t>/</a:t>
            </a:r>
            <a:r>
              <a:rPr lang="en-US" dirty="0" err="1"/>
              <a:t>video_output</a:t>
            </a:r>
            <a:r>
              <a:rPr lang="en-US" dirty="0"/>
              <a:t>/</a:t>
            </a:r>
            <a:r>
              <a:rPr lang="en-US" dirty="0" err="1"/>
              <a:t>video_output.c</a:t>
            </a:r>
            <a:endParaRPr lang="en-US" dirty="0"/>
          </a:p>
          <a:p>
            <a:endParaRPr lang="en-US" dirty="0"/>
          </a:p>
        </p:txBody>
      </p:sp>
      <p:sp>
        <p:nvSpPr>
          <p:cNvPr id="4" name="Footer Placeholder 3"/>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2056896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Spherical video metadata</a:t>
            </a:r>
            <a:endParaRPr lang="en-US" dirty="0"/>
          </a:p>
        </p:txBody>
      </p:sp>
      <p:sp>
        <p:nvSpPr>
          <p:cNvPr id="3" name="Content Placeholder 2"/>
          <p:cNvSpPr>
            <a:spLocks noGrp="1"/>
          </p:cNvSpPr>
          <p:nvPr>
            <p:ph idx="1"/>
          </p:nvPr>
        </p:nvSpPr>
        <p:spPr/>
        <p:txBody>
          <a:bodyPr/>
          <a:lstStyle/>
          <a:p>
            <a:r>
              <a:rPr lang="en-US" dirty="0" smtClean="0"/>
              <a:t>Collection of </a:t>
            </a:r>
            <a:r>
              <a:rPr lang="en-US" smtClean="0"/>
              <a:t>Industry specifications</a:t>
            </a:r>
            <a:endParaRPr lang="en-US" dirty="0" smtClean="0"/>
          </a:p>
          <a:p>
            <a:r>
              <a:rPr lang="en-US" dirty="0" smtClean="0"/>
              <a:t>Included in </a:t>
            </a:r>
            <a:r>
              <a:rPr lang="en-US" dirty="0" err="1" smtClean="0"/>
              <a:t>Khronos</a:t>
            </a:r>
            <a:endParaRPr lang="en-US" dirty="0"/>
          </a:p>
        </p:txBody>
      </p:sp>
      <p:sp>
        <p:nvSpPr>
          <p:cNvPr id="4" name="Footer Placeholder 3"/>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211942821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69319"/>
            <a:ext cx="10515600" cy="1325563"/>
          </a:xfrm>
        </p:spPr>
        <p:txBody>
          <a:bodyPr/>
          <a:lstStyle/>
          <a:p>
            <a:pPr algn="ctr"/>
            <a:r>
              <a:rPr lang="en-US" dirty="0" smtClean="0"/>
              <a:t>Spherical video RFC v1 (22 February 1999)</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862932"/>
              </p:ext>
            </p:extLst>
          </p:nvPr>
        </p:nvGraphicFramePr>
        <p:xfrm>
          <a:off x="838200" y="876362"/>
          <a:ext cx="10515600" cy="5674360"/>
        </p:xfrm>
        <a:graphic>
          <a:graphicData uri="http://schemas.openxmlformats.org/drawingml/2006/table">
            <a:tbl>
              <a:tblPr firstRow="1" bandRow="1">
                <a:tableStyleId>{7E9639D4-E3E2-4D34-9284-5A2195B3D0D7}</a:tableStyleId>
              </a:tblPr>
              <a:tblGrid>
                <a:gridCol w="3521149"/>
                <a:gridCol w="6994451"/>
              </a:tblGrid>
              <a:tr h="370840">
                <a:tc>
                  <a:txBody>
                    <a:bodyPr/>
                    <a:lstStyle/>
                    <a:p>
                      <a:r>
                        <a:rPr lang="en-US" dirty="0" smtClean="0"/>
                        <a:t>Spherical</a:t>
                      </a:r>
                      <a:r>
                        <a:rPr lang="en-US" baseline="0" dirty="0" smtClean="0"/>
                        <a:t> RFC v1 </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dirty="0" smtClean="0"/>
                        <a:t>HEVC,</a:t>
                      </a:r>
                      <a:r>
                        <a:rPr lang="en-US" baseline="0" dirty="0" smtClean="0"/>
                        <a:t> AVC , JCTVC-Z0036 (</a:t>
                      </a:r>
                      <a:r>
                        <a:rPr lang="en-US" baseline="0" dirty="0" err="1" smtClean="0"/>
                        <a:t>omnidirecitonal_projection_indication</a:t>
                      </a:r>
                      <a:r>
                        <a:rPr lang="en-US" baseline="0" dirty="0" smtClean="0"/>
                        <a:t> SEI)</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r>
                        <a:rPr lang="en-US" dirty="0" smtClean="0"/>
                        <a:t>Spherical</a:t>
                      </a:r>
                      <a:r>
                        <a:rPr lang="en-US" baseline="0" dirty="0" smtClean="0"/>
                        <a:t> </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effectLst/>
                        </a:rPr>
                        <a:t> Flag indicating if the video is a spherical video</a:t>
                      </a: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effectLst/>
                        </a:rPr>
                        <a:t>[</a:t>
                      </a:r>
                      <a:r>
                        <a:rPr lang="en-US" sz="1800" kern="1200" baseline="0" dirty="0" smtClean="0">
                          <a:effectLst/>
                        </a:rPr>
                        <a:t> equivalent to </a:t>
                      </a:r>
                      <a:r>
                        <a:rPr lang="en-US" sz="1800" kern="1200" dirty="0" smtClean="0">
                          <a:effectLst/>
                        </a:rPr>
                        <a:t>JCTVC-Z0036: </a:t>
                      </a:r>
                      <a:r>
                        <a:rPr lang="en-US" sz="1800" kern="1200" dirty="0" err="1" smtClean="0">
                          <a:effectLst/>
                        </a:rPr>
                        <a:t>geometry_type</a:t>
                      </a:r>
                      <a:r>
                        <a:rPr lang="en-US" sz="1800" kern="1200" baseline="0" dirty="0" smtClean="0">
                          <a:effectLst/>
                        </a:rPr>
                        <a:t> = 1 ]</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err="1" smtClean="0">
                          <a:effectLst/>
                        </a:rPr>
                        <a:t>FullPanoWidthPixels</a:t>
                      </a:r>
                      <a:r>
                        <a:rPr lang="en-US" sz="1800" kern="1200" dirty="0" smtClean="0">
                          <a:effectLst/>
                        </a:rPr>
                        <a:t>,</a:t>
                      </a: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err="1" smtClean="0">
                          <a:effectLst/>
                        </a:rPr>
                        <a:t>FullPanoHeightPixels</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effectLst/>
                        </a:rPr>
                        <a:t>Width and height of the encoded video frame in pixels</a:t>
                      </a: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effectLst/>
                        </a:rPr>
                        <a:t>[</a:t>
                      </a:r>
                      <a:r>
                        <a:rPr lang="en-US" sz="1800" kern="1200" baseline="0" dirty="0" smtClean="0">
                          <a:effectLst/>
                        </a:rPr>
                        <a:t> </a:t>
                      </a:r>
                      <a:r>
                        <a:rPr lang="en-US" sz="1800" kern="1200" dirty="0" smtClean="0">
                          <a:effectLst/>
                        </a:rPr>
                        <a:t>redundant with SPS pic_{</a:t>
                      </a:r>
                      <a:r>
                        <a:rPr lang="en-US" sz="1800" kern="1200" dirty="0" err="1" smtClean="0">
                          <a:effectLst/>
                        </a:rPr>
                        <a:t>width|height</a:t>
                      </a:r>
                      <a:r>
                        <a:rPr lang="en-US" sz="1800" kern="1200" dirty="0" smtClean="0">
                          <a:effectLst/>
                        </a:rPr>
                        <a:t>}_</a:t>
                      </a:r>
                      <a:r>
                        <a:rPr lang="en-US" sz="1800" kern="1200" dirty="0" err="1" smtClean="0">
                          <a:effectLst/>
                        </a:rPr>
                        <a:t>in_luma_samples</a:t>
                      </a:r>
                      <a:r>
                        <a:rPr lang="en-US" sz="1800" kern="1200" baseline="0" dirty="0" smtClean="0">
                          <a:effectLst/>
                        </a:rPr>
                        <a:t> ]</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err="1" smtClean="0">
                          <a:effectLst/>
                        </a:rPr>
                        <a:t>CroppedAreaImageWidthPixels</a:t>
                      </a:r>
                      <a:endParaRPr lang="en-US" sz="1800" kern="1200" dirty="0" smtClean="0">
                        <a:effectLst/>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err="1" smtClean="0">
                          <a:effectLst/>
                        </a:rPr>
                        <a:t>CroppedAreaImageHeightPixels</a:t>
                      </a:r>
                      <a:endParaRPr lang="en-US" sz="1800" kern="1200" dirty="0" smtClean="0">
                        <a:effectLst/>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err="1" smtClean="0">
                          <a:effectLst/>
                        </a:rPr>
                        <a:t>CroppedAreaLeftPixels</a:t>
                      </a:r>
                      <a:endParaRPr lang="en-US" sz="1800" kern="1200" dirty="0" smtClean="0">
                        <a:effectLst/>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err="1" smtClean="0">
                          <a:effectLst/>
                        </a:rPr>
                        <a:t>CroppedAreaTopPixels</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 Translatable equivalent to  AVC,</a:t>
                      </a:r>
                      <a:r>
                        <a:rPr lang="en-US" baseline="0" dirty="0" smtClean="0"/>
                        <a:t> HEVC sequence parameter set (SPS) cropping parameters:  </a:t>
                      </a:r>
                      <a:r>
                        <a:rPr lang="en-US" sz="1800" kern="1200" dirty="0" err="1" smtClean="0">
                          <a:effectLst/>
                        </a:rPr>
                        <a:t>conf_win_right_offset</a:t>
                      </a:r>
                      <a:r>
                        <a:rPr lang="en-US" sz="1800" kern="1200" dirty="0" smtClean="0">
                          <a:effectLst/>
                        </a:rPr>
                        <a:t> ,</a:t>
                      </a:r>
                      <a:r>
                        <a:rPr lang="en-US" sz="1800" kern="1200" baseline="0" dirty="0" smtClean="0">
                          <a:effectLst/>
                        </a:rPr>
                        <a:t> </a:t>
                      </a:r>
                      <a:r>
                        <a:rPr lang="en-US" sz="1800" kern="1200" dirty="0" err="1" smtClean="0">
                          <a:effectLst/>
                        </a:rPr>
                        <a:t>conf_win_left_offset</a:t>
                      </a:r>
                      <a:r>
                        <a:rPr lang="en-US" sz="1800" kern="1200" dirty="0" smtClean="0">
                          <a:effectLst/>
                        </a:rPr>
                        <a:t>,</a:t>
                      </a:r>
                      <a:r>
                        <a:rPr lang="en-US" sz="1800" kern="1200" baseline="0" dirty="0" smtClean="0">
                          <a:effectLst/>
                        </a:rPr>
                        <a:t> </a:t>
                      </a:r>
                      <a:r>
                        <a:rPr lang="en-US" sz="1800" kern="1200" dirty="0" err="1" smtClean="0">
                          <a:effectLst/>
                        </a:rPr>
                        <a:t>conf_win_bottom_offset</a:t>
                      </a:r>
                      <a:r>
                        <a:rPr lang="en-US" sz="1800" kern="1200" dirty="0" smtClean="0">
                          <a:effectLst/>
                        </a:rPr>
                        <a:t>,</a:t>
                      </a:r>
                      <a:r>
                        <a:rPr lang="en-US" sz="1800" kern="1200" baseline="0" dirty="0" smtClean="0">
                          <a:effectLst/>
                        </a:rPr>
                        <a:t> </a:t>
                      </a:r>
                      <a:r>
                        <a:rPr lang="en-US" sz="1800" kern="1200" dirty="0" err="1" smtClean="0">
                          <a:effectLst/>
                        </a:rPr>
                        <a:t>conf_win_top_offset</a:t>
                      </a:r>
                      <a:r>
                        <a:rPr lang="en-US" sz="1800" kern="1200" dirty="0" smtClean="0">
                          <a:effectLst/>
                        </a:rPr>
                        <a:t> . ]</a:t>
                      </a:r>
                    </a:p>
                    <a:p>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err="1" smtClean="0">
                          <a:effectLst/>
                        </a:rPr>
                        <a:t>ProjectionType</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String that must be set to “</a:t>
                      </a:r>
                      <a:r>
                        <a:rPr lang="en-US" sz="1800" kern="1200" dirty="0" err="1" smtClean="0">
                          <a:effectLst/>
                        </a:rPr>
                        <a:t>equirectangular</a:t>
                      </a:r>
                      <a:r>
                        <a:rPr lang="en-US" sz="1800" kern="1200" dirty="0" smtClean="0">
                          <a:effectLst/>
                        </a:rPr>
                        <a:t>” </a:t>
                      </a: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effectLst/>
                        </a:rPr>
                        <a:t>[ equivalent</a:t>
                      </a:r>
                      <a:r>
                        <a:rPr lang="en-US" sz="1800" kern="1200" baseline="0" dirty="0" smtClean="0">
                          <a:effectLst/>
                        </a:rPr>
                        <a:t> to </a:t>
                      </a:r>
                      <a:r>
                        <a:rPr lang="en-US" sz="1800" kern="1200" dirty="0" smtClean="0">
                          <a:effectLst/>
                        </a:rPr>
                        <a:t>JCTVC-Z0036: </a:t>
                      </a:r>
                      <a:r>
                        <a:rPr lang="en-US" sz="1800" kern="1200" dirty="0" err="1" smtClean="0">
                          <a:effectLst/>
                        </a:rPr>
                        <a:t>projection_type</a:t>
                      </a:r>
                      <a:r>
                        <a:rPr lang="en-US" sz="1800" kern="1200" baseline="0" dirty="0" smtClean="0">
                          <a:effectLst/>
                        </a:rPr>
                        <a:t> = 1 ]</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err="1" smtClean="0">
                          <a:effectLst/>
                        </a:rPr>
                        <a:t>StereoMode</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String that must be “</a:t>
                      </a:r>
                      <a:r>
                        <a:rPr lang="en-US" sz="1800" kern="1200" dirty="0" smtClean="0">
                          <a:effectLst/>
                        </a:rPr>
                        <a:t>mono”,</a:t>
                      </a:r>
                      <a:r>
                        <a:rPr lang="en-US" sz="1800" kern="1200" baseline="0" dirty="0" smtClean="0">
                          <a:effectLst/>
                        </a:rPr>
                        <a:t> “</a:t>
                      </a:r>
                      <a:r>
                        <a:rPr lang="en-US" sz="1800" kern="1200" dirty="0" smtClean="0">
                          <a:effectLst/>
                        </a:rPr>
                        <a:t>left-right”, “`top-bottom”</a:t>
                      </a: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effectLst/>
                        </a:rPr>
                        <a:t>[</a:t>
                      </a:r>
                      <a:r>
                        <a:rPr lang="en-US" sz="1800" kern="1200" baseline="0" dirty="0" smtClean="0">
                          <a:effectLst/>
                        </a:rPr>
                        <a:t> equivalent to </a:t>
                      </a:r>
                      <a:r>
                        <a:rPr lang="en-US" sz="1800" kern="1200" dirty="0" smtClean="0">
                          <a:effectLst/>
                        </a:rPr>
                        <a:t>AVC, HEVC: </a:t>
                      </a:r>
                      <a:r>
                        <a:rPr lang="en-US" sz="1800" kern="1200" dirty="0" err="1" smtClean="0">
                          <a:effectLst/>
                        </a:rPr>
                        <a:t>frame_packing_arrangement</a:t>
                      </a:r>
                      <a:r>
                        <a:rPr lang="en-US" sz="1800" kern="1200" baseline="0" dirty="0" smtClean="0">
                          <a:effectLst/>
                        </a:rPr>
                        <a:t> SEI ]</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err="1" smtClean="0">
                          <a:effectLst/>
                        </a:rPr>
                        <a:t>InitialViewHeadingDegrees</a:t>
                      </a:r>
                      <a:r>
                        <a:rPr lang="en-US" sz="1800" kern="1200" dirty="0" smtClean="0">
                          <a:effectLst/>
                        </a:rPr>
                        <a:t>,</a:t>
                      </a:r>
                      <a:r>
                        <a:rPr lang="en-US" sz="1800" kern="1200" baseline="0" dirty="0" smtClean="0">
                          <a:effectLst/>
                        </a:rPr>
                        <a:t> </a:t>
                      </a:r>
                      <a:r>
                        <a:rPr lang="en-US" sz="1800" kern="1200" dirty="0" err="1" smtClean="0">
                          <a:effectLst/>
                        </a:rPr>
                        <a:t>InitialViewPitchDegrees</a:t>
                      </a:r>
                      <a:r>
                        <a:rPr lang="en-US" sz="1800" kern="1200" dirty="0" smtClean="0">
                          <a:effectLst/>
                        </a:rPr>
                        <a:t>, </a:t>
                      </a:r>
                      <a:r>
                        <a:rPr lang="en-US" sz="1800" kern="1200" dirty="0" err="1" smtClean="0">
                          <a:effectLst/>
                        </a:rPr>
                        <a:t>InitialViewRollDegrees</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effectLst/>
                        </a:rPr>
                        <a:t>Respective heading, pitch, and roll angles of the initial view in degrees.</a:t>
                      </a:r>
                    </a:p>
                    <a:p>
                      <a:r>
                        <a:rPr lang="en-US" dirty="0" smtClean="0"/>
                        <a:t>(non</a:t>
                      </a:r>
                      <a:r>
                        <a:rPr lang="en-US" baseline="0" dirty="0" smtClean="0"/>
                        <a:t> fractional)</a:t>
                      </a:r>
                    </a:p>
                    <a:p>
                      <a:r>
                        <a:rPr lang="en-US" baseline="0" dirty="0" smtClean="0"/>
                        <a:t>[ no equivalence in JCTVC-Z0036 ]</a:t>
                      </a:r>
                      <a:endParaRPr 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effectLst/>
                        </a:rPr>
                        <a:t>Timestamp,</a:t>
                      </a:r>
                      <a:r>
                        <a:rPr lang="en-US" sz="1800" kern="1200" baseline="0" dirty="0" smtClean="0">
                          <a:effectLst/>
                        </a:rPr>
                        <a:t> </a:t>
                      </a:r>
                      <a:r>
                        <a:rPr lang="en-US" sz="1800" kern="1200" dirty="0" err="1" smtClean="0">
                          <a:effectLst/>
                        </a:rPr>
                        <a:t>StitchingSoftware</a:t>
                      </a:r>
                      <a:r>
                        <a:rPr lang="en-US" sz="1800" kern="1200" dirty="0" smtClean="0">
                          <a:effectLst/>
                        </a:rPr>
                        <a:t>, Stitched, </a:t>
                      </a:r>
                      <a:r>
                        <a:rPr lang="en-US" sz="1800" kern="1200" dirty="0" err="1" smtClean="0">
                          <a:effectLst/>
                        </a:rPr>
                        <a:t>SourceCount</a:t>
                      </a:r>
                      <a:endParaRPr lang="en-US" sz="18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effectLst/>
                        </a:rPr>
                        <a:t>Misc. metadata that is</a:t>
                      </a:r>
                      <a:r>
                        <a:rPr lang="en-US" sz="1800" kern="1200" baseline="0" dirty="0" smtClean="0">
                          <a:effectLst/>
                        </a:rPr>
                        <a:t> non-essential</a:t>
                      </a:r>
                      <a:endParaRPr lang="en-US" sz="1800" kern="1200" baseline="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3" name="Footer Placeholder 2"/>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11074252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p:cNvPicPr>
            <a:picLocks noChangeAspect="1"/>
          </p:cNvPicPr>
          <p:nvPr/>
        </p:nvPicPr>
        <p:blipFill>
          <a:blip r:embed="rId2"/>
          <a:stretch>
            <a:fillRect/>
          </a:stretch>
        </p:blipFill>
        <p:spPr>
          <a:xfrm>
            <a:off x="1964720" y="1600759"/>
            <a:ext cx="8487412" cy="5039884"/>
          </a:xfrm>
          <a:prstGeom prst="rect">
            <a:avLst/>
          </a:prstGeom>
        </p:spPr>
      </p:pic>
      <p:sp>
        <p:nvSpPr>
          <p:cNvPr id="5" name="Rectangle 4"/>
          <p:cNvSpPr/>
          <p:nvPr/>
        </p:nvSpPr>
        <p:spPr>
          <a:xfrm>
            <a:off x="514662" y="220548"/>
            <a:ext cx="11387528" cy="1200329"/>
          </a:xfrm>
          <a:prstGeom prst="rect">
            <a:avLst/>
          </a:prstGeom>
        </p:spPr>
        <p:txBody>
          <a:bodyPr wrap="square">
            <a:spAutoFit/>
          </a:bodyPr>
          <a:lstStyle/>
          <a:p>
            <a:r>
              <a:rPr lang="en-US" sz="2400" b="1" dirty="0">
                <a:solidFill>
                  <a:srgbClr val="333333"/>
                </a:solidFill>
                <a:latin typeface="-apple-system" charset="0"/>
              </a:rPr>
              <a:t>Initial View</a:t>
            </a:r>
          </a:p>
          <a:p>
            <a:r>
              <a:rPr lang="en-US" sz="2400" dirty="0">
                <a:solidFill>
                  <a:srgbClr val="333333"/>
                </a:solidFill>
                <a:latin typeface="-apple-system" charset="0"/>
              </a:rPr>
              <a:t>The default initial viewport is set such that the frame center occurs at the view center. A diagram of the rotation model for an </a:t>
            </a:r>
            <a:r>
              <a:rPr lang="en-US" sz="2400" dirty="0" err="1">
                <a:solidFill>
                  <a:srgbClr val="333333"/>
                </a:solidFill>
                <a:latin typeface="-apple-system" charset="0"/>
              </a:rPr>
              <a:t>equirectangular</a:t>
            </a:r>
            <a:r>
              <a:rPr lang="en-US" sz="2400" dirty="0">
                <a:solidFill>
                  <a:srgbClr val="333333"/>
                </a:solidFill>
                <a:latin typeface="-apple-system" charset="0"/>
              </a:rPr>
              <a:t> projection is shown below.</a:t>
            </a:r>
            <a:endParaRPr lang="en-US" sz="2400" b="0" i="0" dirty="0">
              <a:solidFill>
                <a:srgbClr val="333333"/>
              </a:solidFill>
              <a:effectLst/>
              <a:latin typeface="-apple-system" charset="0"/>
            </a:endParaRPr>
          </a:p>
        </p:txBody>
      </p:sp>
      <p:sp>
        <p:nvSpPr>
          <p:cNvPr id="6" name="Footer Placeholder 5"/>
          <p:cNvSpPr>
            <a:spLocks noGrp="1"/>
          </p:cNvSpPr>
          <p:nvPr>
            <p:ph type="ftr" sz="quarter" idx="11"/>
          </p:nvPr>
        </p:nvSpPr>
        <p:spPr/>
        <p:txBody>
          <a:bodyPr/>
          <a:lstStyle/>
          <a:p>
            <a:r>
              <a:rPr lang="en-US" smtClean="0"/>
              <a:t>JCTVC-Z0030</a:t>
            </a:r>
            <a:endParaRPr lang="en-US"/>
          </a:p>
        </p:txBody>
      </p:sp>
      <p:sp>
        <p:nvSpPr>
          <p:cNvPr id="7" name="Rectangle 6"/>
          <p:cNvSpPr/>
          <p:nvPr/>
        </p:nvSpPr>
        <p:spPr>
          <a:xfrm rot="5400000">
            <a:off x="7785769" y="4177181"/>
            <a:ext cx="5609724" cy="276999"/>
          </a:xfrm>
          <a:prstGeom prst="rect">
            <a:avLst/>
          </a:prstGeom>
        </p:spPr>
        <p:txBody>
          <a:bodyPr wrap="square">
            <a:spAutoFit/>
          </a:bodyPr>
          <a:lstStyle/>
          <a:p>
            <a:r>
              <a:rPr lang="en-US" sz="1200" dirty="0"/>
              <a:t>https://</a:t>
            </a:r>
            <a:r>
              <a:rPr lang="en-US" sz="1200" dirty="0" err="1"/>
              <a:t>github.com</a:t>
            </a:r>
            <a:r>
              <a:rPr lang="en-US" sz="1200" dirty="0"/>
              <a:t>/google/spatial-media/blob/master/docs/spherical-video-</a:t>
            </a:r>
            <a:r>
              <a:rPr lang="en-US" sz="1200" dirty="0" err="1"/>
              <a:t>rfc.md</a:t>
            </a:r>
            <a:endParaRPr lang="en-US" sz="1200" dirty="0"/>
          </a:p>
        </p:txBody>
      </p:sp>
    </p:spTree>
    <p:extLst>
      <p:ext uri="{BB962C8B-B14F-4D97-AF65-F5344CB8AC3E}">
        <p14:creationId xmlns:p14="http://schemas.microsoft.com/office/powerpoint/2010/main" val="207271621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32710" y="187923"/>
            <a:ext cx="10979046" cy="1325563"/>
          </a:xfrm>
        </p:spPr>
        <p:txBody>
          <a:bodyPr/>
          <a:lstStyle/>
          <a:p>
            <a:r>
              <a:rPr lang="en-US" dirty="0" smtClean="0"/>
              <a:t>RFC v2: sv3d (</a:t>
            </a:r>
            <a:r>
              <a:rPr lang="en-US" u="sng" dirty="0" smtClean="0"/>
              <a:t>S</a:t>
            </a:r>
            <a:r>
              <a:rPr lang="en-US" dirty="0" smtClean="0"/>
              <a:t>pherical </a:t>
            </a:r>
            <a:r>
              <a:rPr lang="en-US" u="sng" dirty="0" smtClean="0"/>
              <a:t>V</a:t>
            </a:r>
            <a:r>
              <a:rPr lang="en-US" dirty="0" smtClean="0"/>
              <a:t>ideo 3D</a:t>
            </a:r>
            <a:r>
              <a:rPr lang="en-US" smtClean="0"/>
              <a:t>) boxes (2016)</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086040848"/>
              </p:ext>
            </p:extLst>
          </p:nvPr>
        </p:nvGraphicFramePr>
        <p:xfrm>
          <a:off x="838200" y="1659900"/>
          <a:ext cx="10515600" cy="2286000"/>
        </p:xfrm>
        <a:graphic>
          <a:graphicData uri="http://schemas.openxmlformats.org/drawingml/2006/table">
            <a:tbl>
              <a:tblPr firstRow="1" bandRow="1">
                <a:tableStyleId>{7E9639D4-E3E2-4D34-9284-5A2195B3D0D7}</a:tableStyleId>
              </a:tblPr>
              <a:tblGrid>
                <a:gridCol w="1530246"/>
                <a:gridCol w="2008682"/>
                <a:gridCol w="6976672"/>
              </a:tblGrid>
              <a:tr h="0">
                <a:tc>
                  <a:txBody>
                    <a:bodyPr/>
                    <a:lstStyle/>
                    <a:p>
                      <a:r>
                        <a:rPr lang="en-US" sz="2400" dirty="0" smtClean="0"/>
                        <a:t>Box type</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Restrictions</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Purpose</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r>
                        <a:rPr lang="en-US" sz="2400" dirty="0" err="1" smtClean="0"/>
                        <a:t>proj</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Mandatory</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Projection</a:t>
                      </a:r>
                      <a:r>
                        <a:rPr lang="en-US" sz="2400" baseline="0" dirty="0" smtClean="0"/>
                        <a:t> type:  equi-rectangular or cubic</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r>
                        <a:rPr lang="en-US" sz="2400" dirty="0" smtClean="0"/>
                        <a:t>equi</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rowSpan="2">
                  <a:txBody>
                    <a:bodyPr/>
                    <a:lstStyle/>
                    <a:p>
                      <a:r>
                        <a:rPr lang="en-US" sz="2400" dirty="0" smtClean="0"/>
                        <a:t>One of these is mandatory</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Cropping parameters</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r>
                        <a:rPr lang="en-US" sz="2400" dirty="0" err="1" smtClean="0"/>
                        <a:t>cbmp</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endParaRPr lang="en-US" dirty="0"/>
                    </a:p>
                  </a:txBody>
                  <a:tcPr/>
                </a:tc>
                <a:tc>
                  <a:txBody>
                    <a:bodyPr/>
                    <a:lstStyle/>
                    <a:p>
                      <a:r>
                        <a:rPr lang="en-US" sz="2400" dirty="0" smtClean="0"/>
                        <a:t>Layout</a:t>
                      </a:r>
                      <a:r>
                        <a:rPr lang="en-US" sz="2400" baseline="0" dirty="0" smtClean="0"/>
                        <a:t> and padding</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r>
                        <a:rPr lang="en-US" sz="2400" dirty="0" err="1" smtClean="0"/>
                        <a:t>prhd</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Mandatory</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Projection header:  pose yaw, pitch, roll</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5" name="TextBox 4"/>
          <p:cNvSpPr txBox="1"/>
          <p:nvPr/>
        </p:nvSpPr>
        <p:spPr>
          <a:xfrm>
            <a:off x="838200" y="4092314"/>
            <a:ext cx="10568066" cy="646331"/>
          </a:xfrm>
          <a:prstGeom prst="rect">
            <a:avLst/>
          </a:prstGeom>
          <a:noFill/>
        </p:spPr>
        <p:txBody>
          <a:bodyPr wrap="square" rtlCol="0">
            <a:spAutoFit/>
          </a:bodyPr>
          <a:lstStyle/>
          <a:p>
            <a:r>
              <a:rPr lang="en-US" dirty="0" smtClean="0"/>
              <a:t>Other box types:  </a:t>
            </a:r>
            <a:r>
              <a:rPr lang="en-US" dirty="0" err="1" smtClean="0"/>
              <a:t>svhd</a:t>
            </a:r>
            <a:r>
              <a:rPr lang="en-US" dirty="0" smtClean="0"/>
              <a:t> (spherical video header) specifying metadata source, </a:t>
            </a:r>
            <a:r>
              <a:rPr lang="en-US" dirty="0" err="1" smtClean="0"/>
              <a:t>mshp</a:t>
            </a:r>
            <a:r>
              <a:rPr lang="en-US" dirty="0" smtClean="0"/>
              <a:t> (mesh projection) for flexible design. </a:t>
            </a:r>
            <a:endParaRPr lang="en-US" dirty="0"/>
          </a:p>
        </p:txBody>
      </p:sp>
      <p:sp>
        <p:nvSpPr>
          <p:cNvPr id="6" name="Rectangle 5"/>
          <p:cNvSpPr/>
          <p:nvPr/>
        </p:nvSpPr>
        <p:spPr>
          <a:xfrm>
            <a:off x="994347" y="4947333"/>
            <a:ext cx="9498767" cy="1200329"/>
          </a:xfrm>
          <a:prstGeom prst="rect">
            <a:avLst/>
          </a:prstGeom>
        </p:spPr>
        <p:txBody>
          <a:bodyPr wrap="square">
            <a:spAutoFit/>
          </a:bodyPr>
          <a:lstStyle/>
          <a:p>
            <a:r>
              <a:rPr lang="en-US" dirty="0" smtClean="0">
                <a:solidFill>
                  <a:srgbClr val="333333"/>
                </a:solidFill>
                <a:effectLst/>
                <a:latin typeface="Helvetica Neue" charset="0"/>
              </a:rPr>
              <a:t>The sv3d [parent] “box must come after non-optional boxes defined by the ISOBMFF specification and before optional boxes at the end of the </a:t>
            </a:r>
            <a:r>
              <a:rPr lang="en-US" dirty="0" err="1" smtClean="0">
                <a:solidFill>
                  <a:srgbClr val="333333"/>
                </a:solidFill>
                <a:effectLst/>
                <a:latin typeface="Helvetica Neue" charset="0"/>
              </a:rPr>
              <a:t>VisualSampleEntry</a:t>
            </a:r>
            <a:r>
              <a:rPr lang="en-US" dirty="0" smtClean="0">
                <a:solidFill>
                  <a:srgbClr val="333333"/>
                </a:solidFill>
                <a:effectLst/>
                <a:latin typeface="Helvetica Neue" charset="0"/>
              </a:rPr>
              <a:t> definition such as the </a:t>
            </a:r>
            <a:r>
              <a:rPr lang="en-US" dirty="0" err="1" smtClean="0">
                <a:solidFill>
                  <a:srgbClr val="333333"/>
                </a:solidFill>
                <a:effectLst/>
                <a:latin typeface="Helvetica Neue" charset="0"/>
              </a:rPr>
              <a:t>CleanApertureBox</a:t>
            </a:r>
            <a:r>
              <a:rPr lang="en-US" dirty="0" smtClean="0">
                <a:solidFill>
                  <a:srgbClr val="333333"/>
                </a:solidFill>
                <a:effectLst/>
                <a:latin typeface="Helvetica Neue" charset="0"/>
              </a:rPr>
              <a:t> and </a:t>
            </a:r>
            <a:r>
              <a:rPr lang="en-US" dirty="0" err="1" smtClean="0">
                <a:solidFill>
                  <a:srgbClr val="333333"/>
                </a:solidFill>
                <a:effectLst/>
                <a:latin typeface="Helvetica Neue" charset="0"/>
              </a:rPr>
              <a:t>PixelAspectRatioBox</a:t>
            </a:r>
            <a:r>
              <a:rPr lang="en-US" dirty="0" smtClean="0">
                <a:solidFill>
                  <a:srgbClr val="333333"/>
                </a:solidFill>
                <a:effectLst/>
                <a:latin typeface="Helvetica Neue" charset="0"/>
              </a:rPr>
              <a:t>. This box should be placed after the Stereoscopic3D box if one is present.”</a:t>
            </a:r>
            <a:endParaRPr lang="en-US" dirty="0">
              <a:solidFill>
                <a:srgbClr val="333333"/>
              </a:solidFill>
              <a:effectLst/>
              <a:latin typeface="Helvetica Neue" charset="0"/>
            </a:endParaRPr>
          </a:p>
        </p:txBody>
      </p:sp>
      <p:sp>
        <p:nvSpPr>
          <p:cNvPr id="3" name="Footer Placeholder 2"/>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186322915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0"/>
            <a:ext cx="10515600" cy="1325563"/>
          </a:xfrm>
        </p:spPr>
        <p:txBody>
          <a:bodyPr/>
          <a:lstStyle/>
          <a:p>
            <a:pPr algn="ctr"/>
            <a:r>
              <a:rPr lang="en-US" dirty="0"/>
              <a:t>s</a:t>
            </a:r>
            <a:r>
              <a:rPr lang="en-US" dirty="0" smtClean="0"/>
              <a:t>v3d: </a:t>
            </a:r>
            <a:r>
              <a:rPr lang="en-US" dirty="0" err="1" smtClean="0"/>
              <a:t>prhd</a:t>
            </a:r>
            <a:r>
              <a:rPr lang="en-US" dirty="0" smtClean="0"/>
              <a:t> (projection header)</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621558231"/>
              </p:ext>
            </p:extLst>
          </p:nvPr>
        </p:nvGraphicFramePr>
        <p:xfrm>
          <a:off x="958121" y="1069865"/>
          <a:ext cx="10515600" cy="5120640"/>
        </p:xfrm>
        <a:graphic>
          <a:graphicData uri="http://schemas.openxmlformats.org/drawingml/2006/table">
            <a:tbl>
              <a:tblPr firstRow="1" bandRow="1">
                <a:tableStyleId>{7E9639D4-E3E2-4D34-9284-5A2195B3D0D7}</a:tableStyleId>
              </a:tblPr>
              <a:tblGrid>
                <a:gridCol w="3521149"/>
                <a:gridCol w="6994451"/>
              </a:tblGrid>
              <a:tr h="212881">
                <a:tc>
                  <a:txBody>
                    <a:bodyPr/>
                    <a:lstStyle/>
                    <a:p>
                      <a:r>
                        <a:rPr lang="en-US" sz="2400" dirty="0" smtClean="0"/>
                        <a:t>Syntax</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semantics</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pose_yaw_degrees</a:t>
                      </a:r>
                      <a:r>
                        <a:rPr lang="en-US" sz="2400" kern="1200" dirty="0" smtClean="0">
                          <a:effectLst/>
                        </a:rPr>
                        <a:t> (i32)</a:t>
                      </a:r>
                      <a:br>
                        <a:rPr lang="en-US" sz="2400" kern="1200" dirty="0" smtClean="0">
                          <a:effectLst/>
                        </a:rPr>
                      </a:br>
                      <a:endParaRPr lang="en-US" sz="24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kern="1200" dirty="0" err="1" smtClean="0">
                          <a:effectLst/>
                        </a:rPr>
                        <a:t>pose_yaw_degrees</a:t>
                      </a:r>
                      <a:r>
                        <a:rPr lang="en-US" sz="2400" kern="1200" dirty="0" smtClean="0">
                          <a:effectLst/>
                        </a:rPr>
                        <a:t>:</a:t>
                      </a:r>
                      <a:r>
                        <a:rPr lang="en-US" sz="2400" kern="1200" baseline="0" dirty="0" smtClean="0">
                          <a:effectLst/>
                        </a:rPr>
                        <a:t> </a:t>
                      </a:r>
                      <a:r>
                        <a:rPr lang="en-US" sz="2400" kern="1200" dirty="0" smtClean="0">
                          <a:effectLst/>
                        </a:rPr>
                        <a:t>counter-clockwise rotation in degrees around the up vector,</a:t>
                      </a:r>
                      <a:r>
                        <a:rPr lang="en-US" sz="2400" kern="1200" baseline="0" dirty="0" smtClean="0">
                          <a:effectLst/>
                        </a:rPr>
                        <a:t> </a:t>
                      </a:r>
                      <a:r>
                        <a:rPr lang="en-US" sz="2400" kern="1200" dirty="0" smtClean="0">
                          <a:effectLst/>
                        </a:rPr>
                        <a:t>restricted to -180.0 to 180.0</a:t>
                      </a:r>
                    </a:p>
                    <a:p>
                      <a:endParaRPr lang="en-US" sz="24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pose_pitch_degrees</a:t>
                      </a:r>
                      <a:r>
                        <a:rPr lang="en-US" sz="2400" kern="1200" dirty="0" smtClean="0">
                          <a:effectLst/>
                        </a:rPr>
                        <a:t> (i32)</a:t>
                      </a:r>
                      <a:endParaRPr lang="en-US" sz="24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kern="1200" dirty="0" err="1" smtClean="0">
                          <a:effectLst/>
                        </a:rPr>
                        <a:t>pose_pitch_degrees</a:t>
                      </a:r>
                      <a:r>
                        <a:rPr lang="en-US" sz="2400" kern="1200" dirty="0" smtClean="0">
                          <a:effectLst/>
                        </a:rPr>
                        <a:t>:</a:t>
                      </a:r>
                      <a:r>
                        <a:rPr lang="en-US" sz="2400" kern="1200" baseline="0" dirty="0" smtClean="0">
                          <a:effectLst/>
                        </a:rPr>
                        <a:t> </a:t>
                      </a:r>
                      <a:r>
                        <a:rPr lang="en-US" sz="2400" kern="1200" dirty="0" smtClean="0">
                          <a:effectLst/>
                        </a:rPr>
                        <a:t>counter-clockwise rotation in degrees around the right</a:t>
                      </a:r>
                      <a:r>
                        <a:rPr lang="en-US" sz="2400" kern="1200" baseline="0" dirty="0" smtClean="0">
                          <a:effectLst/>
                        </a:rPr>
                        <a:t> </a:t>
                      </a:r>
                      <a:r>
                        <a:rPr lang="en-US" sz="2400" kern="1200" dirty="0" smtClean="0">
                          <a:effectLst/>
                        </a:rPr>
                        <a:t>vector post yaw transform, restricted to -90.0 to 90.</a:t>
                      </a:r>
                    </a:p>
                    <a:p>
                      <a:endParaRPr lang="en-US" sz="24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pose_roll_degrees</a:t>
                      </a:r>
                      <a:r>
                        <a:rPr lang="en-US" sz="2400" kern="1200" dirty="0" smtClean="0">
                          <a:effectLst/>
                        </a:rPr>
                        <a:t> (i32)</a:t>
                      </a:r>
                      <a:endParaRPr lang="en-US" sz="24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pose_roll_degrees</a:t>
                      </a:r>
                      <a:r>
                        <a:rPr lang="en-US" sz="2400" kern="1200" dirty="0" smtClean="0">
                          <a:effectLst/>
                        </a:rPr>
                        <a:t>:</a:t>
                      </a:r>
                      <a:r>
                        <a:rPr lang="en-US" sz="2400" kern="1200" baseline="0" dirty="0" smtClean="0">
                          <a:effectLst/>
                        </a:rPr>
                        <a:t> </a:t>
                      </a:r>
                      <a:r>
                        <a:rPr lang="en-US" sz="2400" kern="1200" dirty="0" smtClean="0">
                          <a:effectLst/>
                        </a:rPr>
                        <a:t>clockwise-rotation in degrees around the forward</a:t>
                      </a:r>
                      <a:r>
                        <a:rPr lang="en-US" sz="2400" kern="1200" baseline="0" dirty="0" smtClean="0">
                          <a:effectLst/>
                        </a:rPr>
                        <a:t> </a:t>
                      </a:r>
                      <a:r>
                        <a:rPr lang="en-US" sz="2400" kern="1200" dirty="0" smtClean="0">
                          <a:effectLst/>
                        </a:rPr>
                        <a:t>vector post yaw and pitch transform, restricted to -180.0 to 180.0</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24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3" name="Rectangle 2"/>
          <p:cNvSpPr/>
          <p:nvPr/>
        </p:nvSpPr>
        <p:spPr>
          <a:xfrm>
            <a:off x="2883108" y="6169580"/>
            <a:ext cx="7624997" cy="369332"/>
          </a:xfrm>
          <a:prstGeom prst="rect">
            <a:avLst/>
          </a:prstGeom>
        </p:spPr>
        <p:txBody>
          <a:bodyPr wrap="square">
            <a:spAutoFit/>
          </a:bodyPr>
          <a:lstStyle/>
          <a:p>
            <a:r>
              <a:rPr lang="en-US" dirty="0">
                <a:solidFill>
                  <a:schemeClr val="dk1"/>
                </a:solidFill>
              </a:rPr>
              <a:t>Pose values are 16.16 fixed point values measuring rotation in degrees. </a:t>
            </a:r>
            <a:endParaRPr lang="en-US" dirty="0"/>
          </a:p>
        </p:txBody>
      </p:sp>
      <p:sp>
        <p:nvSpPr>
          <p:cNvPr id="5" name="Footer Placeholder 4"/>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15187743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0"/>
            <a:ext cx="10515600" cy="1325563"/>
          </a:xfrm>
        </p:spPr>
        <p:txBody>
          <a:bodyPr/>
          <a:lstStyle/>
          <a:p>
            <a:pPr algn="ctr"/>
            <a:r>
              <a:rPr lang="en-US" dirty="0"/>
              <a:t>s</a:t>
            </a:r>
            <a:r>
              <a:rPr lang="en-US" dirty="0" smtClean="0"/>
              <a:t>v3d: </a:t>
            </a:r>
            <a:r>
              <a:rPr lang="en-US" dirty="0" err="1" smtClean="0"/>
              <a:t>cbmp</a:t>
            </a:r>
            <a:r>
              <a:rPr lang="en-US" dirty="0" smtClean="0"/>
              <a:t> (cubic projection map)</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871929705"/>
              </p:ext>
            </p:extLst>
          </p:nvPr>
        </p:nvGraphicFramePr>
        <p:xfrm>
          <a:off x="838200" y="1679829"/>
          <a:ext cx="10515600" cy="4297680"/>
        </p:xfrm>
        <a:graphic>
          <a:graphicData uri="http://schemas.openxmlformats.org/drawingml/2006/table">
            <a:tbl>
              <a:tblPr firstRow="1" bandRow="1">
                <a:tableStyleId>{7E9639D4-E3E2-4D34-9284-5A2195B3D0D7}</a:tableStyleId>
              </a:tblPr>
              <a:tblGrid>
                <a:gridCol w="3521149"/>
                <a:gridCol w="6994451"/>
              </a:tblGrid>
              <a:tr h="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smtClean="0">
                          <a:effectLst/>
                        </a:rPr>
                        <a:t>Syntax</a:t>
                      </a:r>
                      <a:endParaRPr lang="en-US" sz="2400" kern="1200" baseline="0" dirty="0" smtClean="0">
                        <a:solidFill>
                          <a:schemeClr val="bg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Semantics</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smtClean="0">
                          <a:effectLst/>
                        </a:rPr>
                        <a:t>Layout (u32)</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24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kern="1200" dirty="0" smtClean="0">
                          <a:effectLst/>
                        </a:rPr>
                        <a:t>layout of cube faces</a:t>
                      </a:r>
                    </a:p>
                    <a:p>
                      <a:r>
                        <a:rPr lang="en-US" sz="2400" kern="1200" dirty="0" smtClean="0">
                          <a:effectLst/>
                        </a:rPr>
                        <a:t/>
                      </a:r>
                      <a:br>
                        <a:rPr lang="en-US" sz="2400" kern="1200" dirty="0" smtClean="0">
                          <a:effectLst/>
                        </a:rPr>
                      </a:br>
                      <a:r>
                        <a:rPr lang="en-US" sz="2400" kern="1200" dirty="0" smtClean="0">
                          <a:effectLst/>
                        </a:rPr>
                        <a:t>0</a:t>
                      </a:r>
                      <a:r>
                        <a:rPr lang="en-US" sz="2400" kern="1200" baseline="0" dirty="0" smtClean="0">
                          <a:effectLst/>
                        </a:rPr>
                        <a:t> =  Right     Left       Up</a:t>
                      </a:r>
                    </a:p>
                    <a:p>
                      <a:r>
                        <a:rPr lang="en-US" sz="2400" kern="1200" baseline="0" dirty="0" smtClean="0">
                          <a:effectLst/>
                        </a:rPr>
                        <a:t>        Down   Front    Back</a:t>
                      </a:r>
                    </a:p>
                    <a:p>
                      <a:endParaRPr lang="en-US" sz="2400" kern="1200" dirty="0" smtClean="0">
                        <a:solidFill>
                          <a:schemeClr val="dk1"/>
                        </a:solidFill>
                        <a:effectLst/>
                        <a:latin typeface="+mn-lt"/>
                        <a:ea typeface="+mn-ea"/>
                        <a:cs typeface="+mn-cs"/>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smtClean="0">
                          <a:solidFill>
                            <a:schemeClr val="dk1"/>
                          </a:solidFill>
                          <a:effectLst/>
                          <a:latin typeface="+mn-lt"/>
                          <a:ea typeface="+mn-ea"/>
                          <a:cs typeface="+mn-cs"/>
                        </a:rPr>
                        <a:t>“</a:t>
                      </a:r>
                      <a:r>
                        <a:rPr lang="en-US" sz="1800" kern="1200" dirty="0" smtClean="0">
                          <a:solidFill>
                            <a:schemeClr val="tx1"/>
                          </a:solidFill>
                          <a:effectLst/>
                          <a:latin typeface="+mn-lt"/>
                          <a:ea typeface="+mn-ea"/>
                          <a:cs typeface="+mn-cs"/>
                        </a:rPr>
                        <a:t>The up face is oriented so the top of the face is forwards and the down face is oriented so the top of the face is to the back.</a:t>
                      </a:r>
                      <a:r>
                        <a:rPr lang="en-US" sz="2400" kern="1200" dirty="0" smtClean="0">
                          <a:solidFill>
                            <a:schemeClr val="dk1"/>
                          </a:solidFill>
                          <a:effectLst/>
                          <a:latin typeface="+mn-lt"/>
                          <a:ea typeface="+mn-ea"/>
                          <a:cs typeface="+mn-cs"/>
                        </a:rPr>
                        <a:t>”</a:t>
                      </a:r>
                      <a:endParaRPr lang="en-US" sz="1800" kern="1200" dirty="0" smtClean="0">
                        <a:solidFill>
                          <a:schemeClr val="tx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smtClean="0">
                          <a:effectLst/>
                        </a:rPr>
                        <a:t>Padding (u32)</a:t>
                      </a:r>
                      <a:endParaRPr lang="en-US" sz="24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smtClean="0">
                          <a:effectLst/>
                        </a:rPr>
                        <a:t>number of pixels to pad from the edge of each cube face</a:t>
                      </a:r>
                    </a:p>
                    <a:p>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3" name="Footer Placeholder 2"/>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189601280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0"/>
            <a:ext cx="10515600" cy="1325563"/>
          </a:xfrm>
        </p:spPr>
        <p:txBody>
          <a:bodyPr/>
          <a:lstStyle/>
          <a:p>
            <a:pPr algn="ctr"/>
            <a:r>
              <a:rPr lang="en-US" dirty="0" smtClean="0"/>
              <a:t>Sv3d: equi</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07191323"/>
              </p:ext>
            </p:extLst>
          </p:nvPr>
        </p:nvGraphicFramePr>
        <p:xfrm>
          <a:off x="838200" y="1661537"/>
          <a:ext cx="10515600" cy="2011680"/>
        </p:xfrm>
        <a:graphic>
          <a:graphicData uri="http://schemas.openxmlformats.org/drawingml/2006/table">
            <a:tbl>
              <a:tblPr firstRow="1" bandRow="1">
                <a:tableStyleId>{7E9639D4-E3E2-4D34-9284-5A2195B3D0D7}</a:tableStyleId>
              </a:tblPr>
              <a:tblGrid>
                <a:gridCol w="4858062"/>
                <a:gridCol w="5657538"/>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Equirectangular</a:t>
                      </a:r>
                      <a:r>
                        <a:rPr lang="en-US" sz="2400" kern="1200" dirty="0" smtClean="0">
                          <a:effectLst/>
                        </a:rPr>
                        <a:t> (equi): </a:t>
                      </a:r>
                      <a:endParaRPr lang="en-US" sz="2400" kern="1200" dirty="0" smtClean="0">
                        <a:solidFill>
                          <a:schemeClr val="dk1"/>
                        </a:solidFill>
                        <a:effectLst/>
                        <a:latin typeface="+mn-lt"/>
                        <a:ea typeface="+mn-ea"/>
                        <a:cs typeface="+mn-cs"/>
                      </a:endParaRPr>
                    </a:p>
                  </a:txBody>
                  <a:tcPr/>
                </a:tc>
                <a:tc>
                  <a:txBody>
                    <a:bodyPr/>
                    <a:lstStyle/>
                    <a:p>
                      <a:r>
                        <a:rPr lang="en-US" sz="2400" dirty="0" smtClean="0"/>
                        <a:t>Meaning</a:t>
                      </a:r>
                      <a:endParaRPr lang="en-US" sz="2400" dirty="0"/>
                    </a:p>
                  </a:txBody>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projection_bounds_top</a:t>
                      </a:r>
                      <a:r>
                        <a:rPr lang="en-US" sz="2400" kern="1200" dirty="0" smtClean="0">
                          <a:effectLst/>
                        </a:rPr>
                        <a:t> (u32)</a:t>
                      </a:r>
                    </a:p>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projection_bounds_bottom</a:t>
                      </a:r>
                      <a:r>
                        <a:rPr lang="en-US" sz="2400" kern="1200" dirty="0" smtClean="0">
                          <a:effectLst/>
                        </a:rPr>
                        <a:t> (u32)</a:t>
                      </a:r>
                    </a:p>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projection_bounds_left</a:t>
                      </a:r>
                      <a:r>
                        <a:rPr lang="en-US" sz="2400" kern="1200" dirty="0" smtClean="0">
                          <a:effectLst/>
                        </a:rPr>
                        <a:t> (u32)</a:t>
                      </a:r>
                    </a:p>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err="1" smtClean="0">
                          <a:effectLst/>
                        </a:rPr>
                        <a:t>projection_bounds_right</a:t>
                      </a:r>
                      <a:r>
                        <a:rPr lang="en-US" sz="2400" kern="1200" dirty="0" smtClean="0">
                          <a:effectLst/>
                        </a:rPr>
                        <a:t> (u32)</a:t>
                      </a:r>
                      <a:endParaRPr lang="en-US" sz="2400" kern="1200" dirty="0" smtClean="0">
                        <a:solidFill>
                          <a:schemeClr val="dk1"/>
                        </a:solidFill>
                        <a:effectLst/>
                        <a:latin typeface="+mn-lt"/>
                        <a:ea typeface="+mn-ea"/>
                        <a:cs typeface="+mn-cs"/>
                      </a:endParaRPr>
                    </a:p>
                  </a:txBody>
                  <a:tcPr/>
                </a:tc>
                <a:tc>
                  <a:txBody>
                    <a:bodyPr/>
                    <a:lstStyle/>
                    <a:p>
                      <a:r>
                        <a:rPr lang="en-US" sz="2400" kern="1200" dirty="0" smtClean="0">
                          <a:effectLst/>
                        </a:rPr>
                        <a:t>Pixel amount to</a:t>
                      </a:r>
                      <a:r>
                        <a:rPr lang="en-US" sz="2400" kern="1200" baseline="0" dirty="0" smtClean="0">
                          <a:effectLst/>
                        </a:rPr>
                        <a:t> </a:t>
                      </a:r>
                      <a:r>
                        <a:rPr lang="en-US" sz="2400" kern="1200" dirty="0" smtClean="0">
                          <a:effectLst/>
                        </a:rPr>
                        <a:t>crop from</a:t>
                      </a:r>
                      <a:r>
                        <a:rPr lang="en-US" sz="2400" kern="1200" baseline="0" dirty="0" smtClean="0">
                          <a:effectLst/>
                        </a:rPr>
                        <a:t> each picture edge</a:t>
                      </a:r>
                      <a:endParaRPr lang="en-US" sz="2400" kern="1200" dirty="0" smtClean="0">
                        <a:effectLst/>
                      </a:endParaRPr>
                    </a:p>
                    <a:p>
                      <a:endParaRPr lang="en-US" sz="2400" dirty="0"/>
                    </a:p>
                  </a:txBody>
                  <a:tcPr/>
                </a:tc>
              </a:tr>
            </a:tbl>
          </a:graphicData>
        </a:graphic>
      </p:graphicFrame>
      <p:sp>
        <p:nvSpPr>
          <p:cNvPr id="3" name="Rectangle 2"/>
          <p:cNvSpPr/>
          <p:nvPr/>
        </p:nvSpPr>
        <p:spPr>
          <a:xfrm>
            <a:off x="838200" y="4162961"/>
            <a:ext cx="10515600" cy="923330"/>
          </a:xfrm>
          <a:prstGeom prst="rect">
            <a:avLst/>
          </a:prstGeom>
        </p:spPr>
        <p:txBody>
          <a:bodyPr wrap="square">
            <a:spAutoFit/>
          </a:bodyPr>
          <a:lstStyle/>
          <a:p>
            <a:r>
              <a:rPr lang="en-US" dirty="0" smtClean="0">
                <a:solidFill>
                  <a:srgbClr val="333333"/>
                </a:solidFill>
                <a:latin typeface="Helvetica Neue" charset="0"/>
              </a:rPr>
              <a:t>“The </a:t>
            </a:r>
            <a:r>
              <a:rPr lang="en-US" dirty="0">
                <a:solidFill>
                  <a:srgbClr val="4078C0"/>
                </a:solidFill>
                <a:latin typeface="Helvetica Neue" charset="0"/>
                <a:hlinkClick r:id="rId2"/>
              </a:rPr>
              <a:t>equirectangular projection</a:t>
            </a:r>
            <a:r>
              <a:rPr lang="en-US" dirty="0">
                <a:solidFill>
                  <a:srgbClr val="333333"/>
                </a:solidFill>
                <a:latin typeface="Helvetica Neue" charset="0"/>
              </a:rPr>
              <a:t> should be arranged such that the default pose has the forward vector in the center of the frame, the up vector at top of the frame, and the right vector towards the right of the frame</a:t>
            </a:r>
            <a:r>
              <a:rPr lang="en-US" dirty="0" smtClean="0">
                <a:solidFill>
                  <a:srgbClr val="333333"/>
                </a:solidFill>
                <a:latin typeface="Helvetica Neue" charset="0"/>
              </a:rPr>
              <a:t>.”</a:t>
            </a:r>
            <a:endParaRPr lang="en-US" dirty="0">
              <a:solidFill>
                <a:srgbClr val="333333"/>
              </a:solidFill>
              <a:effectLst/>
              <a:latin typeface="Helvetica Neue" charset="0"/>
            </a:endParaRPr>
          </a:p>
        </p:txBody>
      </p:sp>
      <p:sp>
        <p:nvSpPr>
          <p:cNvPr id="5" name="Footer Placeholder 4"/>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19247922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12192000" cy="1325563"/>
          </a:xfrm>
        </p:spPr>
        <p:txBody>
          <a:bodyPr/>
          <a:lstStyle/>
          <a:p>
            <a:pPr algn="ctr"/>
            <a:r>
              <a:rPr lang="en-US" dirty="0" smtClean="0"/>
              <a:t>Spherical video RFC </a:t>
            </a:r>
            <a:r>
              <a:rPr lang="en-US" smtClean="0"/>
              <a:t>v2 st3d (stereoscopic 3D)  </a:t>
            </a:r>
            <a:r>
              <a:rPr lang="en-US" dirty="0" smtClean="0"/>
              <a:t>box</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223931428"/>
              </p:ext>
            </p:extLst>
          </p:nvPr>
        </p:nvGraphicFramePr>
        <p:xfrm>
          <a:off x="838200" y="1895693"/>
          <a:ext cx="10515600" cy="1280160"/>
        </p:xfrm>
        <a:graphic>
          <a:graphicData uri="http://schemas.openxmlformats.org/drawingml/2006/table">
            <a:tbl>
              <a:tblPr firstRow="1" bandRow="1">
                <a:tableStyleId>{7E9639D4-E3E2-4D34-9284-5A2195B3D0D7}</a:tableStyleId>
              </a:tblPr>
              <a:tblGrid>
                <a:gridCol w="3521149"/>
                <a:gridCol w="6994451"/>
              </a:tblGrid>
              <a:tr h="370840">
                <a:tc>
                  <a:txBody>
                    <a:bodyPr/>
                    <a:lstStyle/>
                    <a:p>
                      <a:r>
                        <a:rPr lang="en-US" sz="2400" dirty="0" smtClean="0"/>
                        <a:t>Syntax</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sz="2400" dirty="0" smtClean="0"/>
                        <a:t>Semantics</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70840">
                <a:tc>
                  <a:txBody>
                    <a:bodyPr/>
                    <a:lstStyle/>
                    <a:p>
                      <a:r>
                        <a:rPr lang="en-US" sz="2400" dirty="0" err="1" smtClean="0"/>
                        <a:t>stereo_mode</a:t>
                      </a:r>
                      <a:r>
                        <a:rPr lang="en-US" sz="2400" dirty="0" smtClean="0"/>
                        <a:t> (u8)</a:t>
                      </a:r>
                      <a:endParaRPr lang="en-US"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dirty="0" smtClean="0">
                          <a:effectLst/>
                        </a:rPr>
                        <a:t> 0</a:t>
                      </a:r>
                      <a:r>
                        <a:rPr lang="en-US" sz="2400" kern="1200" baseline="0" dirty="0" smtClean="0">
                          <a:effectLst/>
                        </a:rPr>
                        <a:t> = </a:t>
                      </a:r>
                      <a:r>
                        <a:rPr lang="en-US" sz="2400" kern="1200" baseline="0" dirty="0" err="1" smtClean="0">
                          <a:effectLst/>
                        </a:rPr>
                        <a:t>monoscopic</a:t>
                      </a:r>
                      <a:r>
                        <a:rPr lang="en-US" sz="2400" kern="1200" baseline="0" dirty="0" smtClean="0">
                          <a:effectLst/>
                        </a:rPr>
                        <a:t>. 1=top-bottom. 2=left-right</a:t>
                      </a:r>
                    </a:p>
                    <a:p>
                      <a:pPr marL="0" marR="0" indent="0" algn="l" defTabSz="914400" rtl="0" eaLnBrk="1" fontAlgn="auto" latinLnBrk="0" hangingPunct="1">
                        <a:lnSpc>
                          <a:spcPct val="100000"/>
                        </a:lnSpc>
                        <a:spcBef>
                          <a:spcPts val="0"/>
                        </a:spcBef>
                        <a:spcAft>
                          <a:spcPts val="0"/>
                        </a:spcAft>
                        <a:buClrTx/>
                        <a:buSzTx/>
                        <a:buFontTx/>
                        <a:buNone/>
                        <a:tabLst/>
                        <a:defRPr/>
                      </a:pPr>
                      <a:r>
                        <a:rPr lang="en-US" sz="2400" kern="1200" baseline="0" dirty="0" smtClean="0">
                          <a:effectLst/>
                        </a:rPr>
                        <a:t>[ equivalent to: frame packing arrangement SEI ]</a:t>
                      </a:r>
                      <a:endParaRPr lang="en-US" sz="2400" kern="1200" dirty="0" smtClean="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3" name="Rectangle 2"/>
          <p:cNvSpPr/>
          <p:nvPr/>
        </p:nvSpPr>
        <p:spPr>
          <a:xfrm>
            <a:off x="1587708" y="3796020"/>
            <a:ext cx="8665564" cy="738664"/>
          </a:xfrm>
          <a:prstGeom prst="rect">
            <a:avLst/>
          </a:prstGeom>
        </p:spPr>
        <p:txBody>
          <a:bodyPr wrap="square">
            <a:spAutoFit/>
          </a:bodyPr>
          <a:lstStyle/>
          <a:p>
            <a:r>
              <a:rPr lang="en-US" sz="1400" dirty="0" smtClean="0">
                <a:solidFill>
                  <a:srgbClr val="000000"/>
                </a:solidFill>
                <a:effectLst/>
                <a:latin typeface="Menlo" charset="0"/>
              </a:rPr>
              <a:t>“This box must come after non-optional boxes defined by the ISOBMFF</a:t>
            </a:r>
          </a:p>
          <a:p>
            <a:r>
              <a:rPr lang="en-US" sz="1400" dirty="0" smtClean="0">
                <a:solidFill>
                  <a:srgbClr val="000000"/>
                </a:solidFill>
                <a:effectLst/>
                <a:latin typeface="Menlo" charset="0"/>
              </a:rPr>
              <a:t>specification and before optional boxes at the end of the </a:t>
            </a:r>
            <a:r>
              <a:rPr lang="en-US" sz="1400" dirty="0" err="1" smtClean="0">
                <a:solidFill>
                  <a:srgbClr val="000000"/>
                </a:solidFill>
                <a:effectLst/>
                <a:latin typeface="Menlo" charset="0"/>
              </a:rPr>
              <a:t>VisualSampleEntry</a:t>
            </a:r>
            <a:endParaRPr lang="en-US" sz="1400" dirty="0" smtClean="0">
              <a:solidFill>
                <a:srgbClr val="000000"/>
              </a:solidFill>
              <a:effectLst/>
              <a:latin typeface="Menlo" charset="0"/>
            </a:endParaRPr>
          </a:p>
          <a:p>
            <a:r>
              <a:rPr lang="en-US" sz="1400" dirty="0" smtClean="0">
                <a:solidFill>
                  <a:srgbClr val="000000"/>
                </a:solidFill>
                <a:effectLst/>
                <a:latin typeface="Menlo" charset="0"/>
              </a:rPr>
              <a:t>definition such as the </a:t>
            </a:r>
            <a:r>
              <a:rPr lang="en-US" sz="1400" dirty="0" err="1" smtClean="0">
                <a:solidFill>
                  <a:srgbClr val="000000"/>
                </a:solidFill>
                <a:effectLst/>
                <a:latin typeface="Menlo" charset="0"/>
              </a:rPr>
              <a:t>CleanApertureBox</a:t>
            </a:r>
            <a:r>
              <a:rPr lang="en-US" sz="1400" dirty="0" smtClean="0">
                <a:solidFill>
                  <a:srgbClr val="000000"/>
                </a:solidFill>
                <a:effectLst/>
                <a:latin typeface="Menlo" charset="0"/>
              </a:rPr>
              <a:t> and </a:t>
            </a:r>
            <a:r>
              <a:rPr lang="en-US" sz="1400" dirty="0" err="1" smtClean="0">
                <a:solidFill>
                  <a:srgbClr val="000000"/>
                </a:solidFill>
                <a:effectLst/>
                <a:latin typeface="Menlo" charset="0"/>
              </a:rPr>
              <a:t>PixelAspectRatioBox</a:t>
            </a:r>
            <a:r>
              <a:rPr lang="en-US" sz="1400" dirty="0" smtClean="0">
                <a:solidFill>
                  <a:srgbClr val="000000"/>
                </a:solidFill>
                <a:latin typeface="Menlo" charset="0"/>
              </a:rPr>
              <a:t>.”</a:t>
            </a:r>
            <a:endParaRPr lang="en-US" sz="1400" dirty="0">
              <a:solidFill>
                <a:srgbClr val="000000"/>
              </a:solidFill>
              <a:effectLst/>
              <a:latin typeface="Menlo" charset="0"/>
            </a:endParaRPr>
          </a:p>
        </p:txBody>
      </p:sp>
      <p:sp>
        <p:nvSpPr>
          <p:cNvPr id="5" name="Footer Placeholder 4"/>
          <p:cNvSpPr>
            <a:spLocks noGrp="1"/>
          </p:cNvSpPr>
          <p:nvPr>
            <p:ph type="ftr" sz="quarter" idx="11"/>
          </p:nvPr>
        </p:nvSpPr>
        <p:spPr/>
        <p:txBody>
          <a:bodyPr/>
          <a:lstStyle/>
          <a:p>
            <a:r>
              <a:rPr lang="en-US" smtClean="0"/>
              <a:t>JCTVC-Z0030</a:t>
            </a:r>
            <a:endParaRPr lang="en-US"/>
          </a:p>
        </p:txBody>
      </p:sp>
    </p:spTree>
    <p:extLst>
      <p:ext uri="{BB962C8B-B14F-4D97-AF65-F5344CB8AC3E}">
        <p14:creationId xmlns:p14="http://schemas.microsoft.com/office/powerpoint/2010/main" val="71116964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886</TotalTime>
  <Words>720</Words>
  <Application>Microsoft Macintosh PowerPoint</Application>
  <PresentationFormat>Widescreen</PresentationFormat>
  <Paragraphs>135</Paragraphs>
  <Slides>12</Slides>
  <Notes>1</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12</vt:i4>
      </vt:variant>
    </vt:vector>
  </HeadingPairs>
  <TitlesOfParts>
    <vt:vector size="20" baseType="lpstr">
      <vt:lpstr>-apple-system</vt:lpstr>
      <vt:lpstr>Calibri</vt:lpstr>
      <vt:lpstr>Calibri Light</vt:lpstr>
      <vt:lpstr>Helvetica Neue</vt:lpstr>
      <vt:lpstr>Mangal</vt:lpstr>
      <vt:lpstr>Menlo</vt:lpstr>
      <vt:lpstr>Arial</vt:lpstr>
      <vt:lpstr>Office Theme</vt:lpstr>
      <vt:lpstr>JCTVC-Z0030  Spherical media summary</vt:lpstr>
      <vt:lpstr>Spherical video metadata</vt:lpstr>
      <vt:lpstr>Spherical video RFC v1 (22 February 1999)</vt:lpstr>
      <vt:lpstr>PowerPoint Presentation</vt:lpstr>
      <vt:lpstr>RFC v2: sv3d (Spherical Video 3D) boxes (2016)</vt:lpstr>
      <vt:lpstr>sv3d: prhd (projection header)</vt:lpstr>
      <vt:lpstr>sv3d: cbmp (cubic projection map)</vt:lpstr>
      <vt:lpstr>Sv3d: equi</vt:lpstr>
      <vt:lpstr>Spherical video RFC v2 st3d (stereoscopic 3D)  box</vt:lpstr>
      <vt:lpstr>Similarities between RFC v1 and v2</vt:lpstr>
      <vt:lpstr>Differences between v1 and v2</vt:lpstr>
      <vt:lpstr>VLC player</vt:lpstr>
    </vt:vector>
  </TitlesOfParts>
  <Company/>
  <LinksUpToDate>false</LinksUpToDate>
  <SharedDoc>false</SharedDoc>
  <HyperlinksChanged>false</HyperlinksChanged>
  <AppVersion>15.0030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JCTVC-Z0030</dc:title>
  <dc:creator>Chad Fogg</dc:creator>
  <cp:lastModifiedBy>Chad Fogg</cp:lastModifiedBy>
  <cp:revision>47</cp:revision>
  <dcterms:created xsi:type="dcterms:W3CDTF">2017-01-13T21:51:01Z</dcterms:created>
  <dcterms:modified xsi:type="dcterms:W3CDTF">2017-01-15T17:06:56Z</dcterms:modified>
</cp:coreProperties>
</file>

<file path=docProps/thumbnail.jpeg>
</file>