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47"/>
  </p:notesMasterIdLst>
  <p:handoutMasterIdLst>
    <p:handoutMasterId r:id="rId48"/>
  </p:handoutMasterIdLst>
  <p:sldIdLst>
    <p:sldId id="336" r:id="rId2"/>
    <p:sldId id="42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509" r:id="rId11"/>
    <p:sldId id="510" r:id="rId12"/>
    <p:sldId id="480" r:id="rId13"/>
    <p:sldId id="472" r:id="rId14"/>
    <p:sldId id="499" r:id="rId15"/>
    <p:sldId id="500" r:id="rId16"/>
    <p:sldId id="502" r:id="rId17"/>
    <p:sldId id="501" r:id="rId18"/>
    <p:sldId id="503" r:id="rId19"/>
    <p:sldId id="505" r:id="rId20"/>
    <p:sldId id="504" r:id="rId21"/>
    <p:sldId id="506" r:id="rId22"/>
    <p:sldId id="507" r:id="rId23"/>
    <p:sldId id="508" r:id="rId24"/>
    <p:sldId id="355" r:id="rId25"/>
    <p:sldId id="456" r:id="rId26"/>
    <p:sldId id="458" r:id="rId27"/>
    <p:sldId id="511" r:id="rId28"/>
    <p:sldId id="481" r:id="rId29"/>
    <p:sldId id="482" r:id="rId30"/>
    <p:sldId id="483" r:id="rId31"/>
    <p:sldId id="484" r:id="rId32"/>
    <p:sldId id="485" r:id="rId33"/>
    <p:sldId id="486" r:id="rId34"/>
    <p:sldId id="487" r:id="rId35"/>
    <p:sldId id="488" r:id="rId36"/>
    <p:sldId id="489" r:id="rId37"/>
    <p:sldId id="490" r:id="rId38"/>
    <p:sldId id="491" r:id="rId39"/>
    <p:sldId id="492" r:id="rId40"/>
    <p:sldId id="493" r:id="rId41"/>
    <p:sldId id="494" r:id="rId42"/>
    <p:sldId id="495" r:id="rId43"/>
    <p:sldId id="496" r:id="rId44"/>
    <p:sldId id="497" r:id="rId45"/>
    <p:sldId id="498" r:id="rId46"/>
  </p:sldIdLst>
  <p:sldSz cx="12192000" cy="6858000"/>
  <p:notesSz cx="6797675" cy="9928225"/>
  <p:embeddedFontLst>
    <p:embeddedFont>
      <p:font typeface="Ericsson Capital TT" panose="02000503000000020004" pitchFamily="2" charset="0"/>
      <p:regular r:id="rId49"/>
    </p:embeddedFont>
    <p:embeddedFont>
      <p:font typeface="Cambria Math" panose="02040503050406030204" pitchFamily="18" charset="0"/>
      <p:regular r:id="rId50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336"/>
            <p14:sldId id="422"/>
            <p14:sldId id="473"/>
            <p14:sldId id="474"/>
            <p14:sldId id="475"/>
            <p14:sldId id="476"/>
            <p14:sldId id="477"/>
            <p14:sldId id="478"/>
            <p14:sldId id="479"/>
            <p14:sldId id="509"/>
            <p14:sldId id="510"/>
            <p14:sldId id="480"/>
            <p14:sldId id="472"/>
            <p14:sldId id="499"/>
            <p14:sldId id="500"/>
            <p14:sldId id="502"/>
            <p14:sldId id="501"/>
            <p14:sldId id="503"/>
            <p14:sldId id="505"/>
            <p14:sldId id="504"/>
            <p14:sldId id="506"/>
            <p14:sldId id="507"/>
            <p14:sldId id="508"/>
            <p14:sldId id="355"/>
            <p14:sldId id="456"/>
            <p14:sldId id="458"/>
            <p14:sldId id="511"/>
            <p14:sldId id="481"/>
            <p14:sldId id="482"/>
            <p14:sldId id="483"/>
            <p14:sldId id="484"/>
            <p14:sldId id="485"/>
            <p14:sldId id="486"/>
            <p14:sldId id="487"/>
            <p14:sldId id="488"/>
            <p14:sldId id="489"/>
            <p14:sldId id="490"/>
            <p14:sldId id="491"/>
            <p14:sldId id="492"/>
            <p14:sldId id="493"/>
            <p14:sldId id="494"/>
            <p14:sldId id="495"/>
            <p14:sldId id="496"/>
            <p14:sldId id="497"/>
            <p14:sldId id="49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7B78"/>
    <a:srgbClr val="9FB7D3"/>
    <a:srgbClr val="8BC5FF"/>
    <a:srgbClr val="99CCFF"/>
    <a:srgbClr val="6A8FBF"/>
    <a:srgbClr val="00A9D4"/>
    <a:srgbClr val="89BA17"/>
    <a:srgbClr val="FABB00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35" autoAdjust="0"/>
    <p:restoredTop sz="89076" autoAdjust="0"/>
  </p:normalViewPr>
  <p:slideViewPr>
    <p:cSldViewPr snapToGrid="0" snapToObjects="1">
      <p:cViewPr>
        <p:scale>
          <a:sx n="70" d="100"/>
          <a:sy n="70" d="100"/>
        </p:scale>
        <p:origin x="-1176" y="-22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38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2015-05-13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r">
              <a:defRPr sz="1200"/>
            </a:lvl1pPr>
          </a:lstStyle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9532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71" tIns="45235" rIns="90471" bIns="45235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532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6339"/>
            <a:ext cx="5437200" cy="4467780"/>
          </a:xfrm>
          <a:prstGeom prst="rect">
            <a:avLst/>
          </a:prstGeom>
        </p:spPr>
        <p:txBody>
          <a:bodyPr vert="horz" lIns="90471" tIns="45235" rIns="90471" bIns="4523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3D2674-7F37-45CD-BB85-5EE0EF39A516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4335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first step of subsampling is averaging, so let’s see what happens when we average two values.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97E9D5-0514-4B34-87BB-DEA40E6F4065}" type="slidenum">
              <a:rPr lang="en-US" smtClean="0"/>
              <a:t>34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first step of subsampling is averaging, so let’s see what happens when we average two values.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8EE2DB-B277-4633-AA70-D4A8FA87D443}" type="slidenum">
              <a:rPr lang="en-US" smtClean="0"/>
              <a:t>35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first step of subsampling is averaging, so let’s see what happens when we average two values.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0F7411-6235-4EDC-AA26-9D32F5FBEAEC}" type="slidenum">
              <a:rPr lang="en-US" smtClean="0"/>
              <a:t>36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first step of subsampling is averaging, so let’s see what happens when we average two values.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EC8175E-8F47-4886-A92D-D75C7D9E7BC8}" type="slidenum">
              <a:rPr lang="en-US" smtClean="0"/>
              <a:t>37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46E6E9-457A-441F-9E7A-F7D046DB77AC}" type="slidenum">
              <a:rPr lang="en-US" smtClean="0"/>
              <a:t>38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5A4612-2AE7-4967-BEFB-7194F06275C9}" type="slidenum">
              <a:rPr lang="en-US" smtClean="0"/>
              <a:t>39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5A4612-2AE7-4967-BEFB-7194F06275C9}" type="slidenum">
              <a:rPr lang="en-US" smtClean="0"/>
              <a:t>40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5A4612-2AE7-4967-BEFB-7194F06275C9}" type="slidenum">
              <a:rPr lang="en-US" smtClean="0"/>
              <a:t>41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4396587-742F-49C5-88A8-D0B29A8C7216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151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198C96-28FD-4A44-BDB7-F96C08A4446A}" type="slidenum">
              <a:rPr lang="en-US" smtClean="0"/>
              <a:t>24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46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first step of subsampling is averaging, so let’s see what happens when we average two values.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C93E8B-61A9-46FD-AC73-77DD01B5C018}" type="slidenum">
              <a:rPr lang="en-US" smtClean="0"/>
              <a:t>28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first step of subsampling is averaging, so let’s see what happens when we average two values.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FB8C2C-3F2D-4F4E-ACCF-E4771621A0F5}" type="slidenum">
              <a:rPr lang="en-US" smtClean="0"/>
              <a:t>29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first step of subsampling is averaging, so let’s see what happens when we average two values.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422E65-E8FB-49F0-9FD9-0BF3D3285056}" type="slidenum">
              <a:rPr lang="en-US" smtClean="0"/>
              <a:t>30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first step of subsampling is averaging, so let’s see what happens when we average two values.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82A8A5-671E-4C58-8AF5-DC752E94FEAD}" type="slidenum">
              <a:rPr lang="en-US" smtClean="0"/>
              <a:t>31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first step of subsampling is averaging, so let’s see what happens when we average two values.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DF303E-BF5E-4352-862A-DC37ED540BE5}" type="slidenum">
              <a:rPr lang="en-US" smtClean="0"/>
              <a:t>32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first step of subsampling is averaging, so let’s see what happens when we average two values.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97E9D5-0514-4B34-87BB-DEA40E6F4065}" type="slidenum">
              <a:rPr lang="en-US" smtClean="0"/>
              <a:t>33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045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2011" descr="Ericsson_Logo_Vertical_MSPowerPoint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4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 smtClean="0">
                <a:latin typeface="Ericsson Capital TT" pitchFamily="2" charset="0"/>
              </a:defRPr>
            </a:lvl1pPr>
          </a:lstStyle>
          <a:p>
            <a:pPr lvl="0"/>
            <a:r>
              <a:rPr lang="en-US" noProof="0" smtClean="0"/>
              <a:t>Click to add Title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4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 smtClean="0"/>
            </a:lvl1pPr>
          </a:lstStyle>
          <a:p>
            <a:pPr lvl="0"/>
            <a:r>
              <a:rPr lang="en-US" noProof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4619720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35790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4689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48243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08884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9408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4922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750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6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5535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48456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185504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02929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051266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51777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30112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18906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73126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</a:rPr>
              <a:t>Characters for Embedded font:</a:t>
            </a:r>
            <a:br>
              <a:rPr lang="en-US" sz="500" dirty="0" smtClean="0">
                <a:solidFill>
                  <a:srgbClr val="9FB7D3"/>
                </a:solidFill>
              </a:rPr>
            </a:b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5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4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defRPr/>
            </a:pPr>
            <a:r>
              <a:rPr lang="en-US" sz="800" b="0" i="0" u="none" smtClean="0">
                <a:solidFill>
                  <a:srgbClr val="87888A"/>
                </a:solidFill>
              </a:rPr>
              <a:t>Ericsson Confidential  |  © Ericsson AB 2016  |  2015-05-13  |  Page </a:t>
            </a:r>
            <a:fld id="{0F6F4178-77D3-432D-94CA-A50760D0278A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44565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0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0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6.png"/><Relationship Id="rId7" Type="http://schemas.openxmlformats.org/officeDocument/2006/relationships/image" Target="../media/image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160.png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160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210.png"/><Relationship Id="rId10" Type="http://schemas.openxmlformats.org/officeDocument/2006/relationships/image" Target="../media/image69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3.png"/><Relationship Id="rId5" Type="http://schemas.openxmlformats.org/officeDocument/2006/relationships/image" Target="../media/image71.png"/><Relationship Id="rId10" Type="http://schemas.openxmlformats.org/officeDocument/2006/relationships/image" Target="../media/image72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3.png"/><Relationship Id="rId5" Type="http://schemas.openxmlformats.org/officeDocument/2006/relationships/image" Target="../media/image71.png"/><Relationship Id="rId10" Type="http://schemas.openxmlformats.org/officeDocument/2006/relationships/image" Target="../media/image72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3.png"/><Relationship Id="rId5" Type="http://schemas.openxmlformats.org/officeDocument/2006/relationships/image" Target="../media/image71.png"/><Relationship Id="rId10" Type="http://schemas.openxmlformats.org/officeDocument/2006/relationships/image" Target="../media/image72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CA" dirty="0" smtClean="0"/>
              <a:t>JCTVC-Z0022</a:t>
            </a:r>
            <a:br>
              <a:rPr lang="en-CA" dirty="0" smtClean="0"/>
            </a:br>
            <a:r>
              <a:rPr lang="en-CA" dirty="0" smtClean="0"/>
              <a:t>Chroma </a:t>
            </a:r>
            <a:r>
              <a:rPr lang="en-CA" dirty="0"/>
              <a:t>Adjustment for HDR Video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sz="2800" dirty="0" smtClean="0"/>
              <a:t>J. Ström, </a:t>
            </a:r>
            <a:r>
              <a:rPr lang="sv-SE" sz="2800" dirty="0"/>
              <a:t>Per Wennersten, </a:t>
            </a:r>
            <a:r>
              <a:rPr lang="sv-SE" sz="2800" dirty="0" smtClean="0"/>
              <a:t>K. </a:t>
            </a:r>
            <a:r>
              <a:rPr lang="sv-SE" sz="2800" dirty="0"/>
              <a:t>Andersson, </a:t>
            </a:r>
            <a:r>
              <a:rPr lang="sv-SE" sz="2800" dirty="0" smtClean="0"/>
              <a:t>R. Sjöberg</a:t>
            </a:r>
            <a:r>
              <a:rPr lang="sv-SE" sz="2800" dirty="0"/>
              <a:t>, </a:t>
            </a:r>
            <a:r>
              <a:rPr lang="sv-SE" sz="2800" dirty="0" smtClean="0"/>
              <a:t>M. Pettersson</a:t>
            </a:r>
            <a:r>
              <a:rPr lang="en-US" sz="2800" dirty="0" smtClean="0"/>
              <a:t>, </a:t>
            </a:r>
          </a:p>
          <a:p>
            <a:r>
              <a:rPr lang="en-US" sz="2800" dirty="0" smtClean="0"/>
              <a:t>Ericsson Research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570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000" dirty="0" smtClean="0"/>
                  <a:t>Change an RGB444 color so that it is more similar to its neighbors. </a:t>
                </a:r>
              </a:p>
              <a:p>
                <a:r>
                  <a:rPr lang="en-US" sz="2000" dirty="0" smtClean="0"/>
                  <a:t>Make the change small enough to be perceptually indistinguishable. </a:t>
                </a:r>
              </a:p>
              <a:p>
                <a:r>
                  <a:rPr lang="en-US" sz="2000" dirty="0" smtClean="0"/>
                  <a:t>Then process the RGB444 image according to Anchor 3.2.</a:t>
                </a:r>
              </a:p>
              <a:p>
                <a:r>
                  <a:rPr lang="en-US" sz="2000" dirty="0" smtClean="0"/>
                  <a:t>How to tell whether two colors are perceptually indistinguishable?</a:t>
                </a:r>
              </a:p>
              <a:p>
                <a:pPr lvl="1"/>
                <a:r>
                  <a:rPr lang="en-US" sz="1800" dirty="0" smtClean="0"/>
                  <a:t>Luminance: </a:t>
                </a:r>
              </a:p>
              <a:p>
                <a:pPr lvl="2"/>
                <a:r>
                  <a:rPr lang="en-US" sz="1800" dirty="0" smtClean="0"/>
                  <a:t>Calculate linear luminance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𝑌</m:t>
                    </m:r>
                  </m:oMath>
                </a14:m>
                <a:r>
                  <a:rPr lang="en-US" sz="1800" dirty="0" smtClean="0"/>
                  <a:t>, and check </a:t>
                </a:r>
                <a14:m>
                  <m:oMath xmlns:m="http://schemas.openxmlformats.org/officeDocument/2006/math">
                    <m:r>
                      <a:rPr lang="sv-SE" sz="1800" b="0" i="1" smtClean="0">
                        <a:latin typeface="Cambria Math"/>
                      </a:rPr>
                      <m:t>𝑃</m:t>
                    </m:r>
                    <m:sSup>
                      <m:sSupPr>
                        <m:ctrlPr>
                          <a:rPr lang="sv-SE" sz="18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sz="1800" b="0" i="1" smtClean="0"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sv-SE" sz="18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sv-SE" sz="18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sz="1800" b="0" i="1" smtClean="0">
                            <a:latin typeface="Cambria Math"/>
                          </a:rPr>
                          <m:t>𝑌</m:t>
                        </m:r>
                      </m:e>
                    </m:d>
                  </m:oMath>
                </a14:m>
                <a:r>
                  <a:rPr lang="en-US" sz="1800" dirty="0" smtClean="0"/>
                  <a:t>*</a:t>
                </a:r>
                <a:endParaRPr lang="en-US" sz="1800" dirty="0" smtClean="0"/>
              </a:p>
              <a:p>
                <a:pPr lvl="2"/>
                <a:r>
                  <a:rPr lang="sv-SE" sz="1800" dirty="0" err="1" smtClean="0"/>
                  <a:t>Example</a:t>
                </a:r>
                <a:r>
                  <a:rPr lang="sv-SE" sz="1800" dirty="0" smtClean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𝑃</m:t>
                        </m:r>
                        <m:sSup>
                          <m:sSup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US" sz="18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  <m:d>
                          <m:d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  <m:r>
                          <a:rPr lang="en-US" sz="1800" i="1">
                            <a:latin typeface="Cambria Math"/>
                          </a:rPr>
                          <m:t>−</m:t>
                        </m:r>
                        <m:r>
                          <a:rPr lang="en-US" sz="1800" i="1">
                            <a:latin typeface="Cambria Math"/>
                          </a:rPr>
                          <m:t>𝑃</m:t>
                        </m:r>
                        <m:sSup>
                          <m:sSup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US" sz="18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  <m:d>
                          <m:d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sz="1800" b="0" i="1" smtClean="0">
                        <a:latin typeface="Cambria Math"/>
                      </a:rPr>
                      <m:t>&lt;</m:t>
                    </m:r>
                    <m:r>
                      <a:rPr lang="en-US" sz="1800" b="0" i="1" smtClean="0">
                        <a:latin typeface="Cambria Math"/>
                      </a:rPr>
                      <m:t>𝜃</m:t>
                    </m:r>
                  </m:oMath>
                </a14:m>
                <a:r>
                  <a:rPr lang="sv-SE" sz="1800" dirty="0" smtClean="0"/>
                  <a:t>, </a:t>
                </a:r>
                <a:r>
                  <a:rPr lang="sv-SE" sz="1800" dirty="0" err="1" smtClean="0"/>
                  <a:t>where</a:t>
                </a:r>
                <a:r>
                  <a:rPr lang="sv-SE" sz="1800" dirty="0" smtClean="0"/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𝜃</m:t>
                    </m:r>
                    <m:r>
                      <a:rPr lang="en-US" sz="1800" b="0" i="1" smtClean="0">
                        <a:latin typeface="Cambria Math"/>
                      </a:rPr>
                      <m:t>=0.5/876</m:t>
                    </m:r>
                  </m:oMath>
                </a14:m>
                <a:endParaRPr lang="sv-SE" sz="1800" dirty="0" smtClean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657" t="-1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idea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0927" y="6509981"/>
            <a:ext cx="1073306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[18] G. W. Larson, “The </a:t>
            </a:r>
            <a:r>
              <a:rPr lang="en-US" sz="1400" dirty="0" err="1"/>
              <a:t>LogLuv</a:t>
            </a:r>
            <a:r>
              <a:rPr lang="en-US" sz="1400" dirty="0"/>
              <a:t> Encoding for Full Gamut, High Dynamic Range Images”, Journal of Graphics Tools, 3(1):15-31, 1998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9061100" y="2905468"/>
            <a:ext cx="2913238" cy="13389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Is equivalent to the quantization error (half a code step) for a gray color using 10-bit PQ.</a:t>
            </a:r>
            <a:endParaRPr lang="en-US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7506270" y="3589362"/>
            <a:ext cx="1460311" cy="36848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524935" y="6188590"/>
                <a:ext cx="61811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*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</a:rPr>
                      <m:t>𝑃𝑄</m:t>
                    </m:r>
                    <m:r>
                      <a:rPr lang="en-US" sz="1600" i="1" dirty="0" smtClean="0">
                        <a:latin typeface="Cambria Math"/>
                      </a:rPr>
                      <m:t>(</m:t>
                    </m:r>
                    <m:r>
                      <a:rPr lang="en-US" sz="1600" i="1" dirty="0" smtClean="0">
                        <a:latin typeface="Cambria Math"/>
                      </a:rPr>
                      <m:t>𝑥</m:t>
                    </m:r>
                    <m:r>
                      <a:rPr lang="en-US" sz="160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1600" dirty="0" smtClean="0"/>
                  <a:t> is the PQ EOTF,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/>
                      </a:rPr>
                      <m:t>𝑃</m:t>
                    </m:r>
                    <m:sSup>
                      <m:sSupPr>
                        <m:ctrlPr>
                          <a:rPr lang="en-US" sz="16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en-US" sz="16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16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z="1600" dirty="0" smtClean="0"/>
                  <a:t> is the inverse of the PQ EOTF</a:t>
                </a:r>
                <a:endParaRPr lang="en-US" sz="1600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35" y="6188590"/>
                <a:ext cx="6181116" cy="338554"/>
              </a:xfrm>
              <a:prstGeom prst="rect">
                <a:avLst/>
              </a:prstGeom>
              <a:blipFill rotWithShape="1">
                <a:blip r:embed="rId3"/>
                <a:stretch>
                  <a:fillRect l="-493"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593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000" dirty="0" smtClean="0"/>
                  <a:t>Change an RGB444 color so that it is more similar to its neighbors. </a:t>
                </a:r>
              </a:p>
              <a:p>
                <a:r>
                  <a:rPr lang="en-US" sz="2000" dirty="0" smtClean="0"/>
                  <a:t>Make the change small enough to be perceptually indistinguishable. </a:t>
                </a:r>
              </a:p>
              <a:p>
                <a:r>
                  <a:rPr lang="en-US" sz="2000" dirty="0" smtClean="0"/>
                  <a:t>Then process the RGB444 image according to Anchor 3.2.</a:t>
                </a:r>
              </a:p>
              <a:p>
                <a:r>
                  <a:rPr lang="en-US" sz="2000" dirty="0" smtClean="0"/>
                  <a:t>How to tell whether two colors are perceptually indistinguishable?</a:t>
                </a:r>
              </a:p>
              <a:p>
                <a:pPr lvl="1"/>
                <a:r>
                  <a:rPr lang="en-US" sz="1800" dirty="0" smtClean="0"/>
                  <a:t>Luminance: </a:t>
                </a:r>
              </a:p>
              <a:p>
                <a:pPr lvl="2"/>
                <a:r>
                  <a:rPr lang="en-US" sz="1800" dirty="0" smtClean="0"/>
                  <a:t>Calculate linear luminance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𝑌</m:t>
                    </m:r>
                  </m:oMath>
                </a14:m>
                <a:r>
                  <a:rPr lang="en-US" sz="1800" dirty="0" smtClean="0"/>
                  <a:t>, and check </a:t>
                </a:r>
                <a14:m>
                  <m:oMath xmlns:m="http://schemas.openxmlformats.org/officeDocument/2006/math">
                    <m:r>
                      <a:rPr lang="sv-SE" sz="1800" b="0" i="1" smtClean="0">
                        <a:latin typeface="Cambria Math"/>
                      </a:rPr>
                      <m:t>𝑃</m:t>
                    </m:r>
                    <m:sSup>
                      <m:sSupPr>
                        <m:ctrlPr>
                          <a:rPr lang="sv-SE" sz="18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sz="1800" b="0" i="1" smtClean="0"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sv-SE" sz="18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sv-SE" sz="18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sz="1800" b="0" i="1" smtClean="0">
                            <a:latin typeface="Cambria Math"/>
                          </a:rPr>
                          <m:t>𝑌</m:t>
                        </m:r>
                      </m:e>
                    </m:d>
                  </m:oMath>
                </a14:m>
                <a:r>
                  <a:rPr lang="en-US" sz="1800" dirty="0" smtClean="0"/>
                  <a:t>*</a:t>
                </a:r>
                <a:endParaRPr lang="en-US" sz="1800" dirty="0" smtClean="0"/>
              </a:p>
              <a:p>
                <a:pPr lvl="2"/>
                <a:r>
                  <a:rPr lang="sv-SE" sz="1800" dirty="0" err="1" smtClean="0"/>
                  <a:t>Example</a:t>
                </a:r>
                <a:r>
                  <a:rPr lang="sv-SE" sz="1800" dirty="0" smtClean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𝑃</m:t>
                        </m:r>
                        <m:sSup>
                          <m:sSup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US" sz="18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  <m:d>
                          <m:d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  <m:r>
                          <a:rPr lang="en-US" sz="1800" i="1">
                            <a:latin typeface="Cambria Math"/>
                          </a:rPr>
                          <m:t>−</m:t>
                        </m:r>
                        <m:r>
                          <a:rPr lang="en-US" sz="1800" i="1">
                            <a:latin typeface="Cambria Math"/>
                          </a:rPr>
                          <m:t>𝑃</m:t>
                        </m:r>
                        <m:sSup>
                          <m:sSup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US" sz="18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  <m:d>
                          <m:d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sz="1800" b="0" i="1" smtClean="0">
                        <a:latin typeface="Cambria Math"/>
                      </a:rPr>
                      <m:t>&lt;</m:t>
                    </m:r>
                    <m:r>
                      <a:rPr lang="en-US" sz="1800" b="0" i="1" smtClean="0">
                        <a:latin typeface="Cambria Math"/>
                      </a:rPr>
                      <m:t>𝜃</m:t>
                    </m:r>
                  </m:oMath>
                </a14:m>
                <a:r>
                  <a:rPr lang="sv-SE" sz="1800" dirty="0" smtClean="0"/>
                  <a:t>, </a:t>
                </a:r>
                <a:r>
                  <a:rPr lang="sv-SE" sz="1800" dirty="0" err="1" smtClean="0"/>
                  <a:t>where</a:t>
                </a:r>
                <a:r>
                  <a:rPr lang="sv-SE" sz="1800" dirty="0" smtClean="0"/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𝜃</m:t>
                    </m:r>
                    <m:r>
                      <a:rPr lang="en-US" sz="1800" b="0" i="1" smtClean="0">
                        <a:latin typeface="Cambria Math"/>
                      </a:rPr>
                      <m:t>=0.5/876</m:t>
                    </m:r>
                  </m:oMath>
                </a14:m>
                <a:endParaRPr lang="sv-SE" sz="1800" dirty="0" smtClean="0"/>
              </a:p>
              <a:p>
                <a:pPr lvl="1"/>
                <a:r>
                  <a:rPr lang="en-US" sz="1800" dirty="0" smtClean="0"/>
                  <a:t>Chrominance</a:t>
                </a:r>
              </a:p>
              <a:p>
                <a:pPr lvl="2"/>
                <a:r>
                  <a:rPr lang="en-US" sz="1800" dirty="0" smtClean="0"/>
                  <a:t>Calculate CIE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sv-SE" sz="18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sz="1800" b="0" i="1" smtClean="0">
                            <a:latin typeface="Cambria Math"/>
                          </a:rPr>
                          <m:t>𝑢</m:t>
                        </m:r>
                      </m:e>
                      <m:sup>
                        <m:r>
                          <a:rPr lang="sv-SE" sz="1800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sz="1800" b="0" i="1" smtClean="0">
                        <a:latin typeface="Cambria Math"/>
                      </a:rPr>
                      <m:t>𝑣</m:t>
                    </m:r>
                    <m:r>
                      <a:rPr lang="sv-SE" sz="1800" b="0" i="1" smtClean="0">
                        <a:latin typeface="Cambria Math"/>
                      </a:rPr>
                      <m:t>′</m:t>
                    </m:r>
                  </m:oMath>
                </a14:m>
                <a:r>
                  <a:rPr lang="en-US" sz="1800" dirty="0" smtClean="0"/>
                  <a:t>. According to Larson [18] a difference of 0.5/410 is indistinguishable for both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𝑢</m:t>
                    </m:r>
                    <m:r>
                      <a:rPr lang="en-US" sz="1800" i="1" dirty="0" smtClean="0">
                        <a:latin typeface="Cambria Math"/>
                      </a:rPr>
                      <m:t>’</m:t>
                    </m:r>
                  </m:oMath>
                </a14:m>
                <a:r>
                  <a:rPr lang="en-US" sz="18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𝑣</m:t>
                    </m:r>
                    <m:r>
                      <a:rPr lang="en-US" sz="1800" i="1" dirty="0" smtClean="0">
                        <a:latin typeface="Cambria Math"/>
                      </a:rPr>
                      <m:t>’</m:t>
                    </m:r>
                  </m:oMath>
                </a14:m>
                <a:r>
                  <a:rPr lang="en-US" sz="1800" dirty="0" smtClean="0"/>
                  <a:t>. </a:t>
                </a:r>
              </a:p>
              <a:p>
                <a:pPr lvl="2"/>
                <a:r>
                  <a:rPr lang="en-US" sz="1800" dirty="0" smtClean="0"/>
                  <a:t>Example: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b="0" i="1" smtClean="0"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800" i="1"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800" i="1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  <m:r>
                          <a:rPr lang="en-US" sz="1800" i="1">
                            <a:latin typeface="Cambria Math"/>
                          </a:rPr>
                          <m:t>−</m:t>
                        </m:r>
                        <m:sSubSup>
                          <m:sSubSup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sz="1800">
                                <a:latin typeface="Cambria Math"/>
                              </a:rPr>
                              <m:t>u</m:t>
                            </m:r>
                          </m:e>
                          <m:sub>
                            <m:r>
                              <a:rPr lang="en-US" sz="1800">
                                <a:latin typeface="Cambria Math"/>
                              </a:rPr>
                              <m:t>2</m:t>
                            </m:r>
                          </m:sub>
                          <m:sup>
                            <m:r>
                              <a:rPr lang="en-US" sz="1800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800" b="0" i="1" smtClean="0">
                        <a:latin typeface="Cambria Math"/>
                      </a:rPr>
                      <m:t>&lt;</m:t>
                    </m:r>
                    <m:r>
                      <a:rPr lang="en-US" sz="1800" b="0" i="1" smtClean="0">
                        <a:latin typeface="Cambria Math"/>
                      </a:rPr>
                      <m:t>𝜙</m:t>
                    </m:r>
                    <m:r>
                      <a:rPr lang="en-US" sz="1800" b="0" i="1" smtClean="0">
                        <a:latin typeface="Cambria Math"/>
                      </a:rPr>
                      <m:t>, </m:t>
                    </m:r>
                    <m:d>
                      <m:dPr>
                        <m:begChr m:val="|"/>
                        <m:endChr m:val="|"/>
                        <m:ctrlPr>
                          <a:rPr lang="en-US" sz="1800" b="0" i="1" smtClean="0"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800" b="0" i="1" smtClean="0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  <m:r>
                          <a:rPr lang="en-US" sz="1800" b="0" i="1" smtClean="0">
                            <a:latin typeface="Cambria Math"/>
                          </a:rPr>
                          <m:t>−</m:t>
                        </m:r>
                        <m:sSubSup>
                          <m:sSubSupPr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/>
                              </a:rPr>
                              <m:t>2</m:t>
                            </m:r>
                          </m:sub>
                          <m:sup>
                            <m:r>
                              <a:rPr lang="en-US" sz="1800" b="0" i="1" smtClean="0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800" b="0" i="1" smtClean="0">
                        <a:latin typeface="Cambria Math"/>
                      </a:rPr>
                      <m:t>&lt;</m:t>
                    </m:r>
                    <m:r>
                      <a:rPr lang="en-US" sz="1800" b="0" i="1" smtClean="0">
                        <a:latin typeface="Cambria Math"/>
                      </a:rPr>
                      <m:t>𝜙</m:t>
                    </m:r>
                  </m:oMath>
                </a14:m>
                <a:r>
                  <a:rPr lang="en-US" sz="1800" dirty="0" smtClean="0"/>
                  <a:t>, where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𝜙</m:t>
                    </m:r>
                    <m:r>
                      <a:rPr lang="en-US" sz="1800" b="0" i="1" smtClean="0">
                        <a:latin typeface="Cambria Math"/>
                      </a:rPr>
                      <m:t>=0.5/410</m:t>
                    </m:r>
                  </m:oMath>
                </a14:m>
                <a:endParaRPr lang="en-US" sz="1800" dirty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657" t="-1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idea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0927" y="6509981"/>
            <a:ext cx="1073306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[18] G. W. Larson, “The </a:t>
            </a:r>
            <a:r>
              <a:rPr lang="en-US" sz="1400" dirty="0" err="1"/>
              <a:t>LogLuv</a:t>
            </a:r>
            <a:r>
              <a:rPr lang="en-US" sz="1400" dirty="0"/>
              <a:t> Encoding for Full Gamut, High Dynamic Range Images”, Journal of Graphics Tools, 3(1):15-31, 1998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9061100" y="2905468"/>
            <a:ext cx="2913238" cy="13389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Is equivalent to the quantization error (half a code step) for a gray color using 10-bit PQ.</a:t>
            </a:r>
            <a:endParaRPr lang="en-US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7506270" y="3589362"/>
            <a:ext cx="1460311" cy="36848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524935" y="6188590"/>
                <a:ext cx="61811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*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</a:rPr>
                      <m:t>𝑃𝑄</m:t>
                    </m:r>
                    <m:r>
                      <a:rPr lang="en-US" sz="1600" i="1" dirty="0" smtClean="0">
                        <a:latin typeface="Cambria Math"/>
                      </a:rPr>
                      <m:t>(</m:t>
                    </m:r>
                    <m:r>
                      <a:rPr lang="en-US" sz="1600" i="1" dirty="0" smtClean="0">
                        <a:latin typeface="Cambria Math"/>
                      </a:rPr>
                      <m:t>𝑥</m:t>
                    </m:r>
                    <m:r>
                      <a:rPr lang="en-US" sz="160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1600" dirty="0" smtClean="0"/>
                  <a:t> is the PQ EOTF,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/>
                      </a:rPr>
                      <m:t>𝑃</m:t>
                    </m:r>
                    <m:sSup>
                      <m:sSupPr>
                        <m:ctrlPr>
                          <a:rPr lang="en-US" sz="16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en-US" sz="16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16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z="1600" dirty="0" smtClean="0"/>
                  <a:t> is the inverse of the PQ EOTF</a:t>
                </a:r>
                <a:endParaRPr lang="en-US" sz="1600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35" y="6188590"/>
                <a:ext cx="6181116" cy="338554"/>
              </a:xfrm>
              <a:prstGeom prst="rect">
                <a:avLst/>
              </a:prstGeom>
              <a:blipFill rotWithShape="1">
                <a:blip r:embed="rId3"/>
                <a:stretch>
                  <a:fillRect l="-493"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730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524935" y="6469039"/>
            <a:ext cx="3460215" cy="27295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For every linear RGB color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𝑅</m:t>
                    </m:r>
                    <m:r>
                      <a:rPr lang="en-US" i="1" dirty="0" smtClean="0">
                        <a:latin typeface="Cambria Math"/>
                      </a:rPr>
                      <m:t>, </m:t>
                    </m:r>
                    <m:r>
                      <a:rPr lang="en-US" i="1" dirty="0" smtClean="0">
                        <a:latin typeface="Cambria Math"/>
                      </a:rPr>
                      <m:t>𝐺</m:t>
                    </m:r>
                    <m:r>
                      <a:rPr lang="en-US" i="1" dirty="0" smtClean="0">
                        <a:latin typeface="Cambria Math"/>
                      </a:rPr>
                      <m:t>, </m:t>
                    </m:r>
                    <m:r>
                      <a:rPr lang="en-US" i="1" dirty="0" smtClean="0">
                        <a:latin typeface="Cambria Math"/>
                      </a:rPr>
                      <m:t>𝐵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in 444:</a:t>
                </a:r>
              </a:p>
              <a:p>
                <a:pPr lvl="1"/>
                <a:r>
                  <a:rPr lang="en-US" dirty="0" smtClean="0"/>
                  <a:t>Calculate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𝐺𝑚𝑖𝑛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𝐺𝑚𝑎𝑥</m:t>
                    </m:r>
                  </m:oMath>
                </a14:m>
                <a:r>
                  <a:rPr lang="en-US" dirty="0" smtClean="0"/>
                  <a:t> so that every color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𝑅</m:t>
                    </m:r>
                    <m:r>
                      <a:rPr lang="en-US" i="1" dirty="0" smtClean="0">
                        <a:latin typeface="Cambria Math"/>
                      </a:rPr>
                      <m:t>, </m:t>
                    </m:r>
                    <m:r>
                      <a:rPr lang="en-US" i="1" dirty="0" err="1" smtClean="0">
                        <a:latin typeface="Cambria Math"/>
                      </a:rPr>
                      <m:t>𝐺𝑛𝑒𝑤</m:t>
                    </m:r>
                    <m:r>
                      <a:rPr lang="en-US" i="1" dirty="0" smtClean="0">
                        <a:latin typeface="Cambria Math"/>
                      </a:rPr>
                      <m:t>, </m:t>
                    </m:r>
                    <m:r>
                      <a:rPr lang="en-US" i="1" dirty="0" smtClean="0">
                        <a:latin typeface="Cambria Math"/>
                      </a:rPr>
                      <m:t>𝐵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𝐺𝑛𝑒𝑤</m:t>
                    </m:r>
                    <m:r>
                      <a:rPr lang="en-US" i="1" dirty="0" smtClean="0"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i="1" dirty="0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/>
                            <a:ea typeface="Cambria Math"/>
                          </a:rPr>
                          <m:t>𝐺𝑚𝑖𝑛</m:t>
                        </m:r>
                        <m:r>
                          <a:rPr lang="en-US" b="0" i="1" dirty="0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dirty="0" smtClean="0">
                            <a:latin typeface="Cambria Math"/>
                            <a:ea typeface="Cambria Math"/>
                          </a:rPr>
                          <m:t>𝐺𝑚𝑎𝑥</m:t>
                        </m:r>
                      </m:e>
                    </m:d>
                    <m:r>
                      <a:rPr lang="en-US" b="0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/>
                  <a:t> satisfies that</a:t>
                </a:r>
              </a:p>
              <a:p>
                <a:pPr lvl="2"/>
                <a:r>
                  <a:rPr lang="en-US" dirty="0" smtClean="0"/>
                  <a:t>Luminance measure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𝑃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𝑌</m:t>
                        </m:r>
                      </m:e>
                    </m:d>
                  </m:oMath>
                </a14:m>
                <a:r>
                  <a:rPr lang="en-US" dirty="0" smtClean="0"/>
                  <a:t> differs less than 0.5/876</a:t>
                </a:r>
              </a:p>
              <a:p>
                <a:pPr lvl="2"/>
                <a:r>
                  <a:rPr lang="en-US" dirty="0" smtClean="0"/>
                  <a:t>Chrominance measure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𝑢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𝑣</m:t>
                    </m:r>
                    <m:r>
                      <a:rPr lang="en-US" b="0" i="1" smtClean="0">
                        <a:latin typeface="Cambria Math"/>
                      </a:rPr>
                      <m:t>′</m:t>
                    </m:r>
                  </m:oMath>
                </a14:m>
                <a:r>
                  <a:rPr lang="en-US" dirty="0" smtClean="0"/>
                  <a:t> differs less than 0.5/410 in both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𝑢</m:t>
                    </m:r>
                    <m:r>
                      <a:rPr lang="en-US" b="0" i="1" smtClean="0">
                        <a:latin typeface="Cambria Math"/>
                      </a:rPr>
                      <m:t>′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𝑣</m:t>
                    </m:r>
                    <m:r>
                      <a:rPr lang="en-US" b="0" i="1" smtClean="0">
                        <a:latin typeface="Cambria Math"/>
                      </a:rPr>
                      <m:t>′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Replace G with the average G of the neighborhood clamped against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𝐺𝑚𝑖𝑛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𝐺𝑚𝑎𝑥</m:t>
                        </m:r>
                      </m:e>
                    </m:d>
                  </m:oMath>
                </a14:m>
                <a:r>
                  <a:rPr lang="en-US" dirty="0" smtClean="0"/>
                  <a:t>:</a:t>
                </a:r>
                <a:endParaRPr lang="en-US" dirty="0" smtClean="0"/>
              </a:p>
              <a:p>
                <a:pPr lvl="1"/>
                <a:r>
                  <a:rPr lang="en-US" dirty="0" smtClean="0"/>
                  <a:t>Average/clamp happens twice, then repeated for blue and green.</a:t>
                </a:r>
                <a:endParaRPr lang="en-US" dirty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930" t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detail.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1296535" y="4694837"/>
            <a:ext cx="341194" cy="34119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637729" y="4694837"/>
            <a:ext cx="341194" cy="34119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978923" y="4694837"/>
            <a:ext cx="341194" cy="34119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296535" y="5036031"/>
            <a:ext cx="341194" cy="34119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637729" y="5036031"/>
            <a:ext cx="341194" cy="34119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978923" y="5036031"/>
            <a:ext cx="341194" cy="34119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296535" y="5377225"/>
            <a:ext cx="341194" cy="34119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637729" y="5377225"/>
            <a:ext cx="341194" cy="34119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978923" y="5378923"/>
            <a:ext cx="341194" cy="34119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023578" y="5962956"/>
                <a:ext cx="152638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smtClean="0"/>
                  <a:t>neighboring</a:t>
                </a:r>
                <a:br>
                  <a:rPr lang="en-US" dirty="0" smtClean="0"/>
                </a:b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𝐺</m:t>
                    </m:r>
                  </m:oMath>
                </a14:m>
                <a:r>
                  <a:rPr lang="en-US" dirty="0" smtClean="0"/>
                  <a:t>-values</a:t>
                </a:r>
                <a:endParaRPr lang="en-US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3578" y="5962956"/>
                <a:ext cx="1526380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4000" t="-3448" r="-3600" b="-1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/>
          <p:cNvCxnSpPr/>
          <p:nvPr/>
        </p:nvCxnSpPr>
        <p:spPr bwMode="auto">
          <a:xfrm>
            <a:off x="2866029" y="5158861"/>
            <a:ext cx="83251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Rectangle 15"/>
          <p:cNvSpPr/>
          <p:nvPr/>
        </p:nvSpPr>
        <p:spPr bwMode="auto">
          <a:xfrm>
            <a:off x="4499216" y="4999060"/>
            <a:ext cx="341194" cy="34119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3820" y="5313311"/>
            <a:ext cx="1111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average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987422" y="5650517"/>
            <a:ext cx="13115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average</a:t>
            </a:r>
            <a:br>
              <a:rPr lang="en-US" dirty="0" smtClean="0"/>
            </a:br>
            <a:r>
              <a:rPr lang="en-US" dirty="0" smtClean="0"/>
              <a:t>of</a:t>
            </a:r>
            <a:br>
              <a:rPr lang="en-US" dirty="0" smtClean="0"/>
            </a:br>
            <a:r>
              <a:rPr lang="en-US" dirty="0" smtClean="0"/>
              <a:t>neighbors</a:t>
            </a:r>
          </a:p>
        </p:txBody>
      </p:sp>
      <p:cxnSp>
        <p:nvCxnSpPr>
          <p:cNvPr id="19" name="Straight Arrow Connector 18"/>
          <p:cNvCxnSpPr/>
          <p:nvPr/>
        </p:nvCxnSpPr>
        <p:spPr bwMode="auto">
          <a:xfrm>
            <a:off x="6405360" y="5167832"/>
            <a:ext cx="83251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5837789" y="5322282"/>
                <a:ext cx="17668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:r>
                  <a:rPr lang="en-US" dirty="0" smtClean="0"/>
                  <a:t>clamp against</a:t>
                </a:r>
                <a:br>
                  <a:rPr lang="en-US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/>
                        </a:rPr>
                        <m:t>𝐺𝑚𝑖𝑛</m:t>
                      </m:r>
                      <m:r>
                        <a:rPr lang="en-US" i="1" dirty="0" smtClean="0">
                          <a:latin typeface="Cambria Math"/>
                        </a:rPr>
                        <m:t>, </m:t>
                      </m:r>
                      <m:r>
                        <a:rPr lang="en-US" i="1" dirty="0" err="1" smtClean="0">
                          <a:latin typeface="Cambria Math"/>
                        </a:rPr>
                        <m:t>𝐺𝑚𝑎𝑥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789" y="5322282"/>
                <a:ext cx="1766830" cy="707886"/>
              </a:xfrm>
              <a:prstGeom prst="rect">
                <a:avLst/>
              </a:prstGeom>
              <a:blipFill rotWithShape="1">
                <a:blip r:embed="rId4"/>
                <a:stretch>
                  <a:fillRect l="-3806" t="-3448" r="-27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/>
          <p:nvPr/>
        </p:nvSpPr>
        <p:spPr bwMode="auto">
          <a:xfrm>
            <a:off x="8145443" y="5001332"/>
            <a:ext cx="341194" cy="34119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Straight Arrow Connector 22"/>
          <p:cNvCxnSpPr>
            <a:endCxn id="21" idx="3"/>
          </p:cNvCxnSpPr>
          <p:nvPr/>
        </p:nvCxnSpPr>
        <p:spPr bwMode="auto">
          <a:xfrm flipH="1">
            <a:off x="8486637" y="4999060"/>
            <a:ext cx="875725" cy="17286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9648965" y="4694837"/>
                <a:ext cx="186621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Replace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𝐺</m:t>
                    </m:r>
                  </m:oMath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>with this value.</a:t>
                </a:r>
                <a:endParaRPr lang="en-US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8965" y="4694837"/>
                <a:ext cx="1866217" cy="707886"/>
              </a:xfrm>
              <a:prstGeom prst="rect">
                <a:avLst/>
              </a:prstGeom>
              <a:blipFill rotWithShape="1">
                <a:blip r:embed="rId5"/>
                <a:stretch>
                  <a:fillRect l="-3595" t="-3448" r="-3268" b="-1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312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an RGB444 color so that it is more similar to its neighbors. </a:t>
            </a:r>
          </a:p>
          <a:p>
            <a:r>
              <a:rPr lang="en-US" dirty="0" smtClean="0"/>
              <a:t>Make the change small enough to be visually negligible. </a:t>
            </a:r>
          </a:p>
          <a:p>
            <a:r>
              <a:rPr lang="en-US" dirty="0" smtClean="0"/>
              <a:t>Then process the RGB444 image according to Anchor 3.2.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idea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101754" y="4087504"/>
            <a:ext cx="2347415" cy="9144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887104" y="4544704"/>
            <a:ext cx="121465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1091821" y="4210334"/>
            <a:ext cx="7537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RGB</a:t>
            </a:r>
            <a:br>
              <a:rPr lang="en-US" dirty="0" smtClean="0"/>
            </a:br>
            <a:r>
              <a:rPr lang="en-US" dirty="0" smtClean="0"/>
              <a:t>4:4:4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538483" y="4190761"/>
            <a:ext cx="14382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chroma</a:t>
            </a:r>
            <a:br>
              <a:rPr lang="en-US" dirty="0" smtClean="0"/>
            </a:br>
            <a:r>
              <a:rPr lang="en-US" dirty="0" smtClean="0"/>
              <a:t>adjustment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4451441" y="4546976"/>
            <a:ext cx="121465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656158" y="4212606"/>
            <a:ext cx="7537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RGB</a:t>
            </a:r>
            <a:br>
              <a:rPr lang="en-US" dirty="0" smtClean="0"/>
            </a:br>
            <a:r>
              <a:rPr lang="en-US" dirty="0" smtClean="0"/>
              <a:t>4:4:4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5657643" y="4087504"/>
            <a:ext cx="2347415" cy="9144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6468" y="4179385"/>
            <a:ext cx="14253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anchor 3.2</a:t>
            </a:r>
            <a:br>
              <a:rPr lang="en-US" dirty="0" smtClean="0"/>
            </a:br>
            <a:r>
              <a:rPr lang="en-US" dirty="0" smtClean="0"/>
              <a:t>processing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206848" y="4214878"/>
            <a:ext cx="10134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Y’CbCr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4:2:0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8005058" y="4549248"/>
            <a:ext cx="121465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flipV="1">
            <a:off x="1487606" y="5213445"/>
            <a:ext cx="0" cy="57320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V="1">
            <a:off x="5079240" y="5213445"/>
            <a:ext cx="0" cy="57320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2415654" y="5586596"/>
            <a:ext cx="1840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visually similar</a:t>
            </a:r>
            <a:endParaRPr lang="en-US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1487606" y="5786651"/>
            <a:ext cx="614149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>
            <a:off x="4474590" y="5786651"/>
            <a:ext cx="614149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66374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smoother chroma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57" y="1800000"/>
            <a:ext cx="2791901" cy="2791901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558" y="1800000"/>
            <a:ext cx="2791901" cy="2791901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934" y="1800000"/>
            <a:ext cx="2791901" cy="2791901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835" y="1800000"/>
            <a:ext cx="2791901" cy="279190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91821" y="4730086"/>
            <a:ext cx="1784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Cb</a:t>
            </a:r>
            <a:r>
              <a:rPr lang="en-CA" dirty="0" smtClean="0"/>
              <a:t> </a:t>
            </a:r>
            <a:r>
              <a:rPr lang="en-CA" dirty="0"/>
              <a:t>frame 389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496099" y="4732358"/>
            <a:ext cx="1736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Cb</a:t>
            </a:r>
            <a:r>
              <a:rPr lang="en-CA" dirty="0" smtClean="0"/>
              <a:t> </a:t>
            </a:r>
            <a:r>
              <a:rPr lang="en-CA" dirty="0"/>
              <a:t>frame </a:t>
            </a:r>
            <a:r>
              <a:rPr lang="en-CA" dirty="0" smtClean="0"/>
              <a:t>390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7274" y="5451945"/>
            <a:ext cx="3762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Anchor 1.0/Anchor 3.2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92119" y="4731217"/>
            <a:ext cx="1784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Cb</a:t>
            </a:r>
            <a:r>
              <a:rPr lang="en-CA" dirty="0" smtClean="0"/>
              <a:t> </a:t>
            </a:r>
            <a:r>
              <a:rPr lang="en-CA" dirty="0"/>
              <a:t>frame 389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664893" y="4733489"/>
            <a:ext cx="1736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Cb</a:t>
            </a:r>
            <a:r>
              <a:rPr lang="en-CA" dirty="0" smtClean="0"/>
              <a:t> </a:t>
            </a:r>
            <a:r>
              <a:rPr lang="en-CA" dirty="0"/>
              <a:t>frame </a:t>
            </a:r>
            <a:r>
              <a:rPr lang="en-CA" dirty="0" smtClean="0"/>
              <a:t>390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992549" y="5451945"/>
                <a:ext cx="4611070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/>
                  <a:t>Chroma adj. + Anchor 3.2</a:t>
                </a:r>
                <a:r>
                  <a:rPr lang="en-US" sz="2800" dirty="0"/>
                  <a:t/>
                </a:r>
                <a:br>
                  <a:rPr lang="en-US" sz="2800" dirty="0"/>
                </a:br>
                <a:r>
                  <a:rPr lang="en-US" sz="2800" dirty="0"/>
                  <a:t>(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𝜙</m:t>
                    </m:r>
                    <m:r>
                      <a:rPr lang="en-US" sz="2800" i="1">
                        <a:latin typeface="Cambria Math"/>
                      </a:rPr>
                      <m:t>=0.5/410</m:t>
                    </m:r>
                  </m:oMath>
                </a14:m>
                <a:r>
                  <a:rPr lang="en-US" sz="2800" dirty="0"/>
                  <a:t>,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𝜃</m:t>
                    </m:r>
                    <m:r>
                      <a:rPr lang="en-US" sz="2800" i="1">
                        <a:latin typeface="Cambria Math"/>
                      </a:rPr>
                      <m:t>=0.5/876</m:t>
                    </m:r>
                  </m:oMath>
                </a14:m>
                <a:r>
                  <a:rPr lang="en-US" sz="2800" dirty="0"/>
                  <a:t>)</a:t>
                </a:r>
                <a:endParaRPr lang="en-US" sz="2800" dirty="0" smtClean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2549" y="5451945"/>
                <a:ext cx="4611070" cy="954107"/>
              </a:xfrm>
              <a:prstGeom prst="rect">
                <a:avLst/>
              </a:prstGeom>
              <a:blipFill rotWithShape="1">
                <a:blip r:embed="rId6"/>
                <a:stretch>
                  <a:fillRect l="-2646" t="-6369" b="-16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 bwMode="auto">
          <a:xfrm>
            <a:off x="11013743" y="239714"/>
            <a:ext cx="1023582" cy="90669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8276" y="614775"/>
            <a:ext cx="2283724" cy="10632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More similar to each other</a:t>
            </a:r>
            <a:endParaRPr lang="en-US" sz="28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 bwMode="auto">
          <a:xfrm flipH="1">
            <a:off x="8475260" y="1528549"/>
            <a:ext cx="1189634" cy="9826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>
            <a:off x="10795379" y="1678048"/>
            <a:ext cx="109182" cy="73760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>
            <a:off x="6086900" y="1528549"/>
            <a:ext cx="0" cy="4572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38263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 bwMode="auto">
          <a:xfrm>
            <a:off x="11013743" y="239714"/>
            <a:ext cx="1023582" cy="90669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smoother chroma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57" y="1800000"/>
            <a:ext cx="2791901" cy="2791901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558" y="1800000"/>
            <a:ext cx="2791901" cy="2791901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934" y="1800000"/>
            <a:ext cx="2791901" cy="2791901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835" y="1800000"/>
            <a:ext cx="2791901" cy="279190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91821" y="4730086"/>
            <a:ext cx="1784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Cb</a:t>
            </a:r>
            <a:r>
              <a:rPr lang="en-CA" dirty="0" smtClean="0"/>
              <a:t> </a:t>
            </a:r>
            <a:r>
              <a:rPr lang="en-CA" dirty="0"/>
              <a:t>frame 389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496099" y="4732358"/>
            <a:ext cx="1736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Cb</a:t>
            </a:r>
            <a:r>
              <a:rPr lang="en-CA" dirty="0" smtClean="0"/>
              <a:t> </a:t>
            </a:r>
            <a:r>
              <a:rPr lang="en-CA" dirty="0"/>
              <a:t>frame </a:t>
            </a:r>
            <a:r>
              <a:rPr lang="en-CA" dirty="0" smtClean="0"/>
              <a:t>390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7274" y="5451945"/>
            <a:ext cx="3762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Anchor 1.0/Anchor 3.2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92119" y="4731217"/>
            <a:ext cx="1784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Cb</a:t>
            </a:r>
            <a:r>
              <a:rPr lang="en-CA" dirty="0" smtClean="0"/>
              <a:t> </a:t>
            </a:r>
            <a:r>
              <a:rPr lang="en-CA" dirty="0"/>
              <a:t>frame 389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664893" y="4733489"/>
            <a:ext cx="1736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Cb</a:t>
            </a:r>
            <a:r>
              <a:rPr lang="en-CA" dirty="0" smtClean="0"/>
              <a:t> </a:t>
            </a:r>
            <a:r>
              <a:rPr lang="en-CA" dirty="0"/>
              <a:t>frame </a:t>
            </a:r>
            <a:r>
              <a:rPr lang="en-CA" dirty="0" smtClean="0"/>
              <a:t>390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992549" y="5451945"/>
                <a:ext cx="4338560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smtClean="0"/>
                  <a:t>Chroma adj. + Anchor 3.2</a:t>
                </a:r>
                <a:r>
                  <a:rPr lang="en-US" sz="2800" dirty="0"/>
                  <a:t/>
                </a:r>
                <a:br>
                  <a:rPr lang="en-US" sz="2800" dirty="0"/>
                </a:br>
                <a:r>
                  <a:rPr lang="en-US" sz="2800" dirty="0" smtClean="0"/>
                  <a:t>(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𝜙</m:t>
                    </m:r>
                    <m:r>
                      <a:rPr lang="en-US" sz="2800" i="1">
                        <a:latin typeface="Cambria Math"/>
                      </a:rPr>
                      <m:t>=2/410</m:t>
                    </m:r>
                  </m:oMath>
                </a14:m>
                <a:r>
                  <a:rPr lang="en-US" sz="2800" dirty="0" smtClean="0"/>
                  <a:t>,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𝜃</m:t>
                    </m:r>
                    <m:r>
                      <a:rPr lang="en-US" sz="2800" i="1">
                        <a:latin typeface="Cambria Math"/>
                      </a:rPr>
                      <m:t>=1/876</m:t>
                    </m:r>
                  </m:oMath>
                </a14:m>
                <a:r>
                  <a:rPr lang="en-US" sz="2800" dirty="0" smtClean="0"/>
                  <a:t>)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2549" y="5451945"/>
                <a:ext cx="4338560" cy="954107"/>
              </a:xfrm>
              <a:prstGeom prst="rect">
                <a:avLst/>
              </a:prstGeom>
              <a:blipFill rotWithShape="1">
                <a:blip r:embed="rId6"/>
                <a:stretch>
                  <a:fillRect l="-2809" t="-6369" r="-281" b="-16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9908276" y="614775"/>
            <a:ext cx="2283724" cy="10632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Even more similar</a:t>
            </a:r>
            <a:endParaRPr lang="en-US" sz="28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 bwMode="auto">
          <a:xfrm flipH="1">
            <a:off x="8475260" y="1528549"/>
            <a:ext cx="1189634" cy="9826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>
            <a:off x="10795379" y="1678048"/>
            <a:ext cx="109182" cy="73760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086900" y="1528549"/>
            <a:ext cx="0" cy="4572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28880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Luma Smoother Too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08" y="1674855"/>
            <a:ext cx="3374822" cy="337482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06335" y="5419106"/>
            <a:ext cx="16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Anchor 1.0</a:t>
            </a:r>
            <a:endParaRPr lang="en-US" sz="2400" dirty="0"/>
          </a:p>
        </p:txBody>
      </p:sp>
      <p:pic>
        <p:nvPicPr>
          <p:cNvPr id="10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050" y="1674855"/>
            <a:ext cx="3374822" cy="337482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999777" y="5419106"/>
            <a:ext cx="16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Anchor 3.2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 bwMode="auto">
          <a:xfrm>
            <a:off x="524935" y="6490743"/>
            <a:ext cx="3501155" cy="21030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1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641" y="1674854"/>
            <a:ext cx="3374822" cy="33748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8089977" y="5407360"/>
                <a:ext cx="368466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Chroma adj. + Anchor 3.2</a:t>
                </a:r>
                <a:br>
                  <a:rPr lang="en-US" sz="2400" dirty="0" smtClean="0"/>
                </a:br>
                <a:r>
                  <a:rPr lang="en-US" sz="2400" dirty="0"/>
                  <a:t>(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𝜙</m:t>
                    </m:r>
                    <m:r>
                      <a:rPr lang="en-US" sz="2400" i="1">
                        <a:latin typeface="Cambria Math"/>
                      </a:rPr>
                      <m:t>=2/410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𝜃</m:t>
                    </m:r>
                    <m:r>
                      <a:rPr lang="en-US" sz="2400" i="1">
                        <a:latin typeface="Cambria Math"/>
                      </a:rPr>
                      <m:t>=1/876</m:t>
                    </m:r>
                  </m:oMath>
                </a14:m>
                <a:r>
                  <a:rPr lang="en-US" sz="2400" dirty="0"/>
                  <a:t>)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9977" y="5407360"/>
                <a:ext cx="3684663" cy="830997"/>
              </a:xfrm>
              <a:prstGeom prst="rect">
                <a:avLst/>
              </a:prstGeom>
              <a:blipFill rotWithShape="1">
                <a:blip r:embed="rId5"/>
                <a:stretch>
                  <a:fillRect l="-2479" t="-5147" r="-1653" b="-16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599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Luma Smoother Too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08" y="2720041"/>
            <a:ext cx="1783716" cy="1783716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324" y="2720040"/>
            <a:ext cx="1783716" cy="17837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1976" y="4503757"/>
            <a:ext cx="1340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Y’ frame 389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2354641" y="4500341"/>
            <a:ext cx="1340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Y’ frame </a:t>
            </a:r>
            <a:r>
              <a:rPr lang="en-CA" sz="1600" dirty="0" smtClean="0"/>
              <a:t>390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1106335" y="4873186"/>
            <a:ext cx="16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Anchor 1.0</a:t>
            </a:r>
            <a:endParaRPr lang="en-US" sz="2400" dirty="0"/>
          </a:p>
        </p:txBody>
      </p:sp>
      <p:pic>
        <p:nvPicPr>
          <p:cNvPr id="10" name="Picture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050" y="2720041"/>
            <a:ext cx="1783716" cy="1783716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766" y="2720041"/>
            <a:ext cx="1783716" cy="178371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999777" y="4873186"/>
            <a:ext cx="16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Anchor 3.2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 bwMode="auto">
          <a:xfrm>
            <a:off x="524935" y="6490743"/>
            <a:ext cx="3501155" cy="21030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1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641" y="2720040"/>
            <a:ext cx="1783716" cy="1783716"/>
          </a:xfrm>
          <a:prstGeom prst="rect">
            <a:avLst/>
          </a:prstGeom>
        </p:spPr>
      </p:pic>
      <p:pic>
        <p:nvPicPr>
          <p:cNvPr id="17" name="Picture 16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357" y="2720041"/>
            <a:ext cx="1783716" cy="178371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511161" y="4506029"/>
            <a:ext cx="1340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Y’ frame 389</a:t>
            </a:r>
            <a:endParaRPr lang="en-US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6273826" y="4502613"/>
            <a:ext cx="1340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Y’ frame </a:t>
            </a:r>
            <a:r>
              <a:rPr lang="en-CA" sz="1600" dirty="0" smtClean="0"/>
              <a:t>390</a:t>
            </a:r>
            <a:endParaRPr 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8471284" y="4508301"/>
            <a:ext cx="1340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Y’ frame 389</a:t>
            </a:r>
            <a:endParaRPr lang="en-US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10233949" y="4504885"/>
            <a:ext cx="1340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Y’ frame </a:t>
            </a:r>
            <a:r>
              <a:rPr lang="en-CA" sz="1600" dirty="0" smtClean="0"/>
              <a:t>390</a:t>
            </a:r>
            <a:endParaRPr lang="en-U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8240105" y="4861440"/>
                <a:ext cx="368466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Chroma adj. + Anchor 3.2</a:t>
                </a:r>
                <a:br>
                  <a:rPr lang="en-US" sz="2400" dirty="0" smtClean="0"/>
                </a:br>
                <a:r>
                  <a:rPr lang="en-US" sz="2400" dirty="0"/>
                  <a:t>(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𝜙</m:t>
                    </m:r>
                    <m:r>
                      <a:rPr lang="en-US" sz="2400" i="1">
                        <a:latin typeface="Cambria Math"/>
                      </a:rPr>
                      <m:t>=2/410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𝜃</m:t>
                    </m:r>
                    <m:r>
                      <a:rPr lang="en-US" sz="2400" i="1">
                        <a:latin typeface="Cambria Math"/>
                      </a:rPr>
                      <m:t>=1/876</m:t>
                    </m:r>
                  </m:oMath>
                </a14:m>
                <a:r>
                  <a:rPr lang="en-US" sz="2400" dirty="0"/>
                  <a:t>)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0105" y="4861440"/>
                <a:ext cx="3684663" cy="830997"/>
              </a:xfrm>
              <a:prstGeom prst="rect">
                <a:avLst/>
              </a:prstGeom>
              <a:blipFill rotWithShape="1">
                <a:blip r:embed="rId8"/>
                <a:stretch>
                  <a:fillRect l="-2649" t="-5109" r="-1656" b="-160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8880495" y="1243201"/>
            <a:ext cx="2283724" cy="10632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More similar to each other</a:t>
            </a:r>
            <a:endParaRPr lang="en-US" sz="28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 flipH="1">
            <a:off x="8993875" y="2228720"/>
            <a:ext cx="481437" cy="66523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>
            <a:off x="10381592" y="2306474"/>
            <a:ext cx="454730" cy="58747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12892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Visual results after compression improve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28" y="2037084"/>
            <a:ext cx="2650557" cy="2650557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824" y="2037084"/>
            <a:ext cx="2650557" cy="2650557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120" y="2037084"/>
            <a:ext cx="2650557" cy="2650557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415" y="2037084"/>
            <a:ext cx="2650557" cy="26505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99409" y="4873186"/>
            <a:ext cx="16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Anchor 1.0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780367" y="4860473"/>
            <a:ext cx="16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Anchor 3.2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9563939" y="4861440"/>
                <a:ext cx="227761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Chroma adj. + Anchor 3.2</a:t>
                </a:r>
                <a:br>
                  <a:rPr lang="en-US" sz="2400" dirty="0" smtClean="0"/>
                </a:br>
                <a:r>
                  <a:rPr lang="en-US" sz="2400" dirty="0"/>
                  <a:t>(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𝜙</m:t>
                    </m:r>
                    <m:r>
                      <a:rPr lang="en-US" sz="2400" i="1">
                        <a:latin typeface="Cambria Math"/>
                      </a:rPr>
                      <m:t>=2/410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𝜃</m:t>
                    </m:r>
                    <m:r>
                      <a:rPr lang="en-US" sz="2400" i="1">
                        <a:latin typeface="Cambria Math"/>
                      </a:rPr>
                      <m:t>=1/876</m:t>
                    </m:r>
                  </m:oMath>
                </a14:m>
                <a:r>
                  <a:rPr lang="en-US" sz="2400" dirty="0"/>
                  <a:t>)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3939" y="4861440"/>
                <a:ext cx="2277614" cy="1569660"/>
              </a:xfrm>
              <a:prstGeom prst="rect">
                <a:avLst/>
              </a:prstGeom>
              <a:blipFill rotWithShape="1">
                <a:blip r:embed="rId6"/>
                <a:stretch>
                  <a:fillRect l="-4278" t="-2713" b="-8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355703" y="4860473"/>
            <a:ext cx="22060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uncompressed</a:t>
            </a:r>
            <a:br>
              <a:rPr lang="en-US" sz="2400" dirty="0" smtClean="0"/>
            </a:br>
            <a:r>
              <a:rPr lang="en-US" sz="2400" dirty="0" smtClean="0"/>
              <a:t>4:4:4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5173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2852382"/>
            <a:ext cx="5994463" cy="2799618"/>
          </a:xfrm>
        </p:spPr>
        <p:txBody>
          <a:bodyPr/>
          <a:lstStyle/>
          <a:p>
            <a:r>
              <a:rPr lang="en-US" dirty="0" smtClean="0"/>
              <a:t>Replication of experiment in JCTVC-X0043</a:t>
            </a:r>
          </a:p>
          <a:p>
            <a:r>
              <a:rPr lang="en-US" dirty="0"/>
              <a:t>TM-filters in luma adjustment </a:t>
            </a:r>
            <a:r>
              <a:rPr lang="en-US" dirty="0" smtClean="0"/>
              <a:t>step and </a:t>
            </a:r>
            <a:r>
              <a:rPr lang="en-US" dirty="0"/>
              <a:t>Lanczos-2 in decoder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5998695" cy="2271474"/>
          </a:xfrm>
        </p:spPr>
        <p:txBody>
          <a:bodyPr/>
          <a:lstStyle/>
          <a:p>
            <a:r>
              <a:rPr lang="en-US" dirty="0" smtClean="0"/>
              <a:t>Results: Helps with mismatching </a:t>
            </a:r>
            <a:r>
              <a:rPr lang="en-US" dirty="0"/>
              <a:t>filters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912" y="146297"/>
            <a:ext cx="5193803" cy="656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19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7509363" cy="3852000"/>
          </a:xfrm>
        </p:spPr>
        <p:txBody>
          <a:bodyPr/>
          <a:lstStyle/>
          <a:p>
            <a:r>
              <a:rPr lang="en-US" dirty="0" smtClean="0"/>
              <a:t>Traditional subsampling of HDR data can give rise to luminance artifacts.</a:t>
            </a:r>
          </a:p>
          <a:p>
            <a:r>
              <a:rPr lang="en-US" dirty="0" smtClean="0"/>
              <a:t>Small changes in the green component will affect all three components Y’, </a:t>
            </a:r>
            <a:r>
              <a:rPr lang="en-US" dirty="0" err="1" smtClean="0"/>
              <a:t>Cb</a:t>
            </a:r>
            <a:r>
              <a:rPr lang="en-US" dirty="0" smtClean="0"/>
              <a:t> and Cr.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4" name="Picture 3" descr="Z:\ejacstr\Documents\octave\investigateZ\bilder_prislapp\origLDR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5" b="35428"/>
          <a:stretch/>
        </p:blipFill>
        <p:spPr bwMode="auto">
          <a:xfrm>
            <a:off x="8597611" y="1364772"/>
            <a:ext cx="2689087" cy="1892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Z:\ejacstr\Documents\octave\investigateZ\bilder_prislapp\anchorLDR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5" b="35428"/>
          <a:stretch/>
        </p:blipFill>
        <p:spPr bwMode="auto">
          <a:xfrm>
            <a:off x="8597611" y="4007324"/>
            <a:ext cx="2689087" cy="18925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9116704" y="3302952"/>
            <a:ext cx="1653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original 4:4:4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597611" y="5900800"/>
            <a:ext cx="28087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traditional subsampling</a:t>
            </a:r>
            <a:br>
              <a:rPr lang="en-US" dirty="0" smtClean="0"/>
            </a:br>
            <a:r>
              <a:rPr lang="en-US" dirty="0" smtClean="0"/>
              <a:t>4:2:0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04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TM-filters in </a:t>
            </a:r>
            <a:r>
              <a:rPr lang="en-US" dirty="0"/>
              <a:t>l</a:t>
            </a:r>
            <a:r>
              <a:rPr lang="en-US" dirty="0" smtClean="0"/>
              <a:t>uma adjustment step and Lanczos-2 in decoder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Helps with mismatching filters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55" y="2826239"/>
            <a:ext cx="2593529" cy="25935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778" y="2826239"/>
            <a:ext cx="2593529" cy="25935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601" y="2826239"/>
            <a:ext cx="2593529" cy="25935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423" y="2826239"/>
            <a:ext cx="2593529" cy="25935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99409" y="5705714"/>
            <a:ext cx="16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Anchor 1.0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780367" y="5693001"/>
            <a:ext cx="16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Anchor 3.2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9563939" y="5693968"/>
            <a:ext cx="2277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Chroma adj. + Anchor 3.2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55703" y="5693001"/>
            <a:ext cx="22060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uncompressed</a:t>
            </a:r>
            <a:br>
              <a:rPr lang="en-US" sz="2400" dirty="0" smtClean="0"/>
            </a:br>
            <a:r>
              <a:rPr lang="en-US" sz="2400" dirty="0" smtClean="0"/>
              <a:t>4:4:4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355703" y="6524965"/>
            <a:ext cx="3684034" cy="230677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90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BT.709 or P3 content in a BT.2020 container</a:t>
            </a:r>
          </a:p>
          <a:p>
            <a:pPr lvl="1"/>
            <a:r>
              <a:rPr lang="en-US" dirty="0" smtClean="0"/>
              <a:t>Effect should be limited, since colors are not saturated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BT.709 content in BT.709 container</a:t>
            </a:r>
          </a:p>
          <a:p>
            <a:pPr lvl="1"/>
            <a:r>
              <a:rPr lang="en-US" dirty="0" smtClean="0"/>
              <a:t>More similar to content filling out the BT.2020 container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558437"/>
              </p:ext>
            </p:extLst>
          </p:nvPr>
        </p:nvGraphicFramePr>
        <p:xfrm>
          <a:off x="1978256" y="2765742"/>
          <a:ext cx="9751059" cy="659846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187316"/>
                <a:gridCol w="1065122"/>
                <a:gridCol w="1065122"/>
                <a:gridCol w="1064104"/>
                <a:gridCol w="1159996"/>
                <a:gridCol w="1091821"/>
                <a:gridCol w="1001590"/>
                <a:gridCol w="1062067"/>
                <a:gridCol w="1053921"/>
              </a:tblGrid>
              <a:tr h="43989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tPSNRX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tPSNRY</a:t>
                      </a: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tPSNRZ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tPSNRXYZ</a:t>
                      </a: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OSNRXYZ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DE100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MD100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L100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</a:tr>
              <a:tr h="21994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</a:t>
                      </a: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-0.1%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-0.1%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0.2%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0.0%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0.1%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0.7%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-4.4%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-0.1%</a:t>
                      </a:r>
                      <a:endParaRPr lang="sv-SE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342486"/>
              </p:ext>
            </p:extLst>
          </p:nvPr>
        </p:nvGraphicFramePr>
        <p:xfrm>
          <a:off x="1978256" y="4568633"/>
          <a:ext cx="9705677" cy="656775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181790"/>
                <a:gridCol w="1060165"/>
                <a:gridCol w="1060165"/>
                <a:gridCol w="1059151"/>
                <a:gridCol w="1139446"/>
                <a:gridCol w="1091821"/>
                <a:gridCol w="1006999"/>
                <a:gridCol w="1057124"/>
                <a:gridCol w="1049016"/>
              </a:tblGrid>
              <a:tr h="43785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tPSNRX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tPSNRY</a:t>
                      </a: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tPSNRZ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tPSNRXYZ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OSNRXYZ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DE100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MD100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L100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</a:tr>
              <a:tr h="21892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</a:t>
                      </a: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-0.8%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-0.7%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-0.7%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-0.8%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-0.7%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-0.5%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-3.8%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-0.5%</a:t>
                      </a:r>
                      <a:endParaRPr lang="sv-SE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463" marR="109463" marT="0" marB="0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047668"/>
              </p:ext>
            </p:extLst>
          </p:nvPr>
        </p:nvGraphicFramePr>
        <p:xfrm>
          <a:off x="1978256" y="5512013"/>
          <a:ext cx="9751060" cy="659846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187316"/>
                <a:gridCol w="1065122"/>
                <a:gridCol w="1065122"/>
                <a:gridCol w="1064104"/>
                <a:gridCol w="1159996"/>
                <a:gridCol w="1119117"/>
                <a:gridCol w="974295"/>
                <a:gridCol w="1062067"/>
                <a:gridCol w="1053921"/>
              </a:tblGrid>
              <a:tr h="43989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tPSNRX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tPSNRY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tPSNRZ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tPSNRXYZ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OSNRXYZ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DE100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MD100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L100</a:t>
                      </a:r>
                      <a:endParaRPr lang="sv-SE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</a:tr>
              <a:tr h="21994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</a:t>
                      </a:r>
                      <a:endParaRPr lang="sv-SE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-2.5%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-2.4%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-0.6%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-2.0%</a:t>
                      </a:r>
                      <a:endParaRPr lang="sv-SE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-1.6%</a:t>
                      </a:r>
                      <a:endParaRPr lang="sv-SE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-0.3%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22.0%</a:t>
                      </a:r>
                      <a:endParaRPr lang="sv-SE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-1.7%</a:t>
                      </a:r>
                      <a:endParaRPr lang="sv-SE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09974" marR="109974" marT="0" marB="0"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86603" y="5532491"/>
                <a:ext cx="1338956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a:rPr lang="en-US" sz="1800" i="1" smtClean="0">
                        <a:latin typeface="Cambria Math"/>
                      </a:rPr>
                      <m:t>𝜙</m:t>
                    </m:r>
                    <m:r>
                      <a:rPr lang="en-US" sz="1800" i="1" smtClean="0">
                        <a:latin typeface="Cambria Math"/>
                      </a:rPr>
                      <m:t>=2/410</m:t>
                    </m:r>
                  </m:oMath>
                </a14:m>
                <a:r>
                  <a:rPr lang="en-US" sz="1800" dirty="0" smtClean="0"/>
                  <a:t> </a:t>
                </a:r>
                <a:br>
                  <a:rPr lang="en-US" sz="1800" dirty="0" smtClean="0"/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>
                          <a:latin typeface="Cambria Math"/>
                        </a:rPr>
                        <m:t>𝜃</m:t>
                      </m:r>
                      <m:r>
                        <a:rPr lang="en-US" sz="1800" i="1">
                          <a:latin typeface="Cambria Math"/>
                        </a:rPr>
                        <m:t>=1/876</m:t>
                      </m:r>
                    </m:oMath>
                  </m:oMathPara>
                </a14:m>
                <a:endParaRPr lang="en-US" sz="18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03" y="5532491"/>
                <a:ext cx="1338956" cy="1107996"/>
              </a:xfrm>
              <a:prstGeom prst="rect">
                <a:avLst/>
              </a:prstGeom>
              <a:blipFill rotWithShape="1">
                <a:blip r:embed="rId2"/>
                <a:stretch>
                  <a:fillRect l="-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88078" y="4614752"/>
                <a:ext cx="151528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a:rPr lang="en-US" sz="1800" i="1" smtClean="0">
                        <a:latin typeface="Cambria Math"/>
                      </a:rPr>
                      <m:t>𝜙</m:t>
                    </m:r>
                    <m:r>
                      <a:rPr lang="en-US" sz="1800" i="1" smtClean="0">
                        <a:latin typeface="Cambria Math"/>
                      </a:rPr>
                      <m:t>=0.5/410</m:t>
                    </m:r>
                  </m:oMath>
                </a14:m>
                <a:r>
                  <a:rPr lang="en-US" sz="1800" dirty="0" smtClean="0"/>
                  <a:t> </a:t>
                </a:r>
                <a:br>
                  <a:rPr lang="en-US" sz="1800" dirty="0" smtClean="0"/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>
                          <a:latin typeface="Cambria Math"/>
                        </a:rPr>
                        <m:t>𝜃</m:t>
                      </m:r>
                      <m:r>
                        <a:rPr lang="en-US" sz="1800" i="1">
                          <a:latin typeface="Cambria Math"/>
                        </a:rPr>
                        <m:t>=0.5/876</m:t>
                      </m:r>
                    </m:oMath>
                  </m:oMathPara>
                </a14:m>
                <a:endParaRPr lang="en-US" sz="18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78" y="4614752"/>
                <a:ext cx="1515287" cy="1107996"/>
              </a:xfrm>
              <a:prstGeom prst="rect">
                <a:avLst/>
              </a:prstGeom>
              <a:blipFill rotWithShape="1">
                <a:blip r:embed="rId3"/>
                <a:stretch>
                  <a:fillRect l="-8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88875" y="2765742"/>
                <a:ext cx="1550746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a:rPr lang="en-US" sz="1800" i="1" smtClean="0">
                        <a:latin typeface="Cambria Math"/>
                      </a:rPr>
                      <m:t>𝜙</m:t>
                    </m:r>
                    <m:r>
                      <a:rPr lang="en-US" sz="1800" i="1" smtClean="0">
                        <a:latin typeface="Cambria Math"/>
                      </a:rPr>
                      <m:t>=0.5/410</m:t>
                    </m:r>
                  </m:oMath>
                </a14:m>
                <a:r>
                  <a:rPr lang="en-US" sz="1800" dirty="0" smtClean="0"/>
                  <a:t> </a:t>
                </a:r>
                <a:br>
                  <a:rPr lang="en-US" sz="1800" dirty="0" smtClean="0"/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>
                          <a:latin typeface="Cambria Math"/>
                        </a:rPr>
                        <m:t>𝜃</m:t>
                      </m:r>
                      <m:r>
                        <a:rPr lang="en-US" sz="1800" i="1">
                          <a:latin typeface="Cambria Math"/>
                        </a:rPr>
                        <m:t>=0.5/876</m:t>
                      </m:r>
                    </m:oMath>
                  </m:oMathPara>
                </a14:m>
                <a:endParaRPr lang="en-US" sz="18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75" y="2765742"/>
                <a:ext cx="1550746" cy="1107996"/>
              </a:xfrm>
              <a:prstGeom prst="rect">
                <a:avLst/>
              </a:prstGeom>
              <a:blipFill rotWithShape="1">
                <a:blip r:embed="rId4"/>
                <a:stretch>
                  <a:fillRect l="-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020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present a preprocessing step called chroma adjustment. </a:t>
            </a:r>
          </a:p>
          <a:p>
            <a:r>
              <a:rPr lang="en-US" dirty="0" smtClean="0"/>
              <a:t>It happens before Anchor 3.2 processing starts. </a:t>
            </a:r>
          </a:p>
          <a:p>
            <a:r>
              <a:rPr lang="en-US" dirty="0" smtClean="0"/>
              <a:t>The output RGB 4:4:4 should be visually identical to the input RGB 4:4:4</a:t>
            </a:r>
          </a:p>
          <a:p>
            <a:r>
              <a:rPr lang="en-US" dirty="0" smtClean="0"/>
              <a:t>The output is then processed according to Anchor 3.2.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101754" y="4087504"/>
            <a:ext cx="2347415" cy="9144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887104" y="4544704"/>
            <a:ext cx="121465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1091821" y="4210334"/>
            <a:ext cx="7537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RGB</a:t>
            </a:r>
            <a:br>
              <a:rPr lang="en-US" dirty="0" smtClean="0"/>
            </a:br>
            <a:r>
              <a:rPr lang="en-US" dirty="0" smtClean="0"/>
              <a:t>4:4:4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538483" y="4190761"/>
            <a:ext cx="14382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chroma</a:t>
            </a:r>
            <a:br>
              <a:rPr lang="en-US" dirty="0" smtClean="0"/>
            </a:br>
            <a:r>
              <a:rPr lang="en-US" dirty="0" smtClean="0"/>
              <a:t>adjustment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4451441" y="4546976"/>
            <a:ext cx="121465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656158" y="4212606"/>
            <a:ext cx="7537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RGB</a:t>
            </a:r>
            <a:br>
              <a:rPr lang="en-US" dirty="0" smtClean="0"/>
            </a:br>
            <a:r>
              <a:rPr lang="en-US" dirty="0" smtClean="0"/>
              <a:t>4:4:4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5657643" y="4087504"/>
            <a:ext cx="2347415" cy="9144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6468" y="4179385"/>
            <a:ext cx="14253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anchor 3.2</a:t>
            </a:r>
            <a:br>
              <a:rPr lang="en-US" dirty="0" smtClean="0"/>
            </a:br>
            <a:r>
              <a:rPr lang="en-US" dirty="0" smtClean="0"/>
              <a:t>processing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206848" y="4214878"/>
            <a:ext cx="10134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Y’CbCr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4:2:0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8005058" y="4549248"/>
            <a:ext cx="121465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flipV="1">
            <a:off x="1487606" y="5213445"/>
            <a:ext cx="0" cy="57320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V="1">
            <a:off x="5079240" y="5213445"/>
            <a:ext cx="0" cy="57320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2415654" y="5586596"/>
            <a:ext cx="1840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visually similar</a:t>
            </a:r>
            <a:endParaRPr lang="en-US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1487606" y="5786651"/>
            <a:ext cx="614149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>
            <a:off x="4474590" y="5786651"/>
            <a:ext cx="614149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84088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Chroma becomes smoother and easier to predict</a:t>
            </a:r>
          </a:p>
          <a:p>
            <a:r>
              <a:rPr lang="en-US" dirty="0" smtClean="0"/>
              <a:t>Luma becomes smoother and easier to predict</a:t>
            </a:r>
          </a:p>
          <a:p>
            <a:r>
              <a:rPr lang="en-US" dirty="0" smtClean="0"/>
              <a:t>Subjective quality of compressed material improves</a:t>
            </a:r>
          </a:p>
          <a:p>
            <a:r>
              <a:rPr lang="en-US" dirty="0" smtClean="0"/>
              <a:t>Lowers impact of possibly mismatching filters</a:t>
            </a:r>
          </a:p>
          <a:p>
            <a:r>
              <a:rPr lang="en-US" dirty="0"/>
              <a:t>O</a:t>
            </a:r>
            <a:r>
              <a:rPr lang="en-US" dirty="0" smtClean="0"/>
              <a:t>bjective gains for BT.709 content in BT.709 container</a:t>
            </a:r>
          </a:p>
          <a:p>
            <a:pPr lvl="1"/>
            <a:r>
              <a:rPr lang="en-US" dirty="0" smtClean="0"/>
              <a:t> 2.4% </a:t>
            </a:r>
            <a:r>
              <a:rPr lang="en-US" dirty="0" err="1" smtClean="0"/>
              <a:t>tPSNR</a:t>
            </a:r>
            <a:r>
              <a:rPr lang="en-US" dirty="0" smtClean="0"/>
              <a:t>-Y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77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23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8" t="17389" r="26719" b="11394"/>
          <a:stretch/>
        </p:blipFill>
        <p:spPr bwMode="auto">
          <a:xfrm>
            <a:off x="6137088" y="1325085"/>
            <a:ext cx="5829300" cy="542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5414433" cy="3852000"/>
          </a:xfrm>
        </p:spPr>
        <p:txBody>
          <a:bodyPr/>
          <a:lstStyle/>
          <a:p>
            <a:r>
              <a:rPr lang="en-US" dirty="0" smtClean="0"/>
              <a:t>General answer: no</a:t>
            </a:r>
          </a:p>
          <a:p>
            <a:r>
              <a:rPr lang="en-US" dirty="0" smtClean="0"/>
              <a:t>Some colors become more saturated, others less </a:t>
            </a:r>
          </a:p>
          <a:p>
            <a:r>
              <a:rPr lang="en-US" dirty="0" smtClean="0"/>
              <a:t>Large areas of the same color will not be affected at all (change goes only 4 pixel deep)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Does it desaturate colors?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8" t="17389" r="26719" b="11396"/>
          <a:stretch/>
        </p:blipFill>
        <p:spPr bwMode="auto">
          <a:xfrm>
            <a:off x="6137088" y="1325084"/>
            <a:ext cx="5829300" cy="542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282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8" t="17389" r="26719" b="11394"/>
          <a:stretch/>
        </p:blipFill>
        <p:spPr bwMode="auto">
          <a:xfrm>
            <a:off x="6137088" y="1325085"/>
            <a:ext cx="5829300" cy="542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5414433" cy="3852000"/>
          </a:xfrm>
        </p:spPr>
        <p:txBody>
          <a:bodyPr/>
          <a:lstStyle/>
          <a:p>
            <a:r>
              <a:rPr lang="en-US" dirty="0" smtClean="0"/>
              <a:t>General answer: no</a:t>
            </a:r>
          </a:p>
          <a:p>
            <a:r>
              <a:rPr lang="en-US" dirty="0" smtClean="0"/>
              <a:t>Some colors become more saturated, others less </a:t>
            </a:r>
          </a:p>
          <a:p>
            <a:r>
              <a:rPr lang="en-US" dirty="0" smtClean="0"/>
              <a:t>Large areas of the same color will not be affected at all (change goes only 4 pixel deep)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Does it desaturate colors?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67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13" t="14415" r="43427" b="64604"/>
          <a:stretch/>
        </p:blipFill>
        <p:spPr bwMode="auto">
          <a:xfrm>
            <a:off x="655093" y="2016977"/>
            <a:ext cx="3344158" cy="3332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13" t="14415" r="43427" b="64604"/>
          <a:stretch/>
        </p:blipFill>
        <p:spPr bwMode="auto">
          <a:xfrm>
            <a:off x="4387755" y="2016977"/>
            <a:ext cx="3344158" cy="3332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11" t="14415" r="43428" b="64604"/>
          <a:stretch/>
        </p:blipFill>
        <p:spPr bwMode="auto">
          <a:xfrm>
            <a:off x="8120417" y="2016977"/>
            <a:ext cx="3344158" cy="3332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55845" y="5359245"/>
            <a:ext cx="1394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anchor 1.0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954137" y="5390094"/>
            <a:ext cx="23631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chroma adjustment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29851" y="5391596"/>
            <a:ext cx="23631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chroma adjustment</a:t>
            </a:r>
            <a:br>
              <a:rPr lang="en-US" dirty="0" smtClean="0"/>
            </a:br>
            <a:r>
              <a:rPr lang="en-US" dirty="0" smtClean="0"/>
              <a:t>+ luma adjustment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60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50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298,  627,  898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436,  552,  802</m:t>
                        </m:r>
                      </m:e>
                    </m:d>
                  </m:oMath>
                </a14:m>
                <a:endParaRPr lang="sv-SE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42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Luma adjustment can ameliorate this problem. </a:t>
            </a:r>
          </a:p>
          <a:p>
            <a:r>
              <a:rPr lang="en-US" dirty="0" smtClean="0"/>
              <a:t>One side effect is that the luma often becomes more smooth.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Luma adjustment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59" y="3020296"/>
            <a:ext cx="2392177" cy="2392177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336" y="3020295"/>
            <a:ext cx="2392177" cy="23921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91821" y="5453417"/>
            <a:ext cx="1627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Y’ frame 389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496099" y="5455689"/>
            <a:ext cx="1627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Y’ frame </a:t>
            </a:r>
            <a:r>
              <a:rPr lang="en-CA" dirty="0" smtClean="0"/>
              <a:t>390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055995" y="5903696"/>
            <a:ext cx="2165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Anchor 1.0</a:t>
            </a:r>
            <a:endParaRPr lang="en-US" sz="3200" dirty="0"/>
          </a:p>
        </p:txBody>
      </p:sp>
      <p:pic>
        <p:nvPicPr>
          <p:cNvPr id="10" name="Picture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832" y="3020295"/>
            <a:ext cx="2392177" cy="2392177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630" y="3020294"/>
            <a:ext cx="2392177" cy="239217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299692" y="5455689"/>
            <a:ext cx="1627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Y’ frame 389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703970" y="5457961"/>
            <a:ext cx="1627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Y’ frame </a:t>
            </a:r>
            <a:r>
              <a:rPr lang="en-CA" dirty="0" smtClean="0"/>
              <a:t>390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238641" y="5905968"/>
            <a:ext cx="2165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Anchor 3.2</a:t>
            </a:r>
            <a:endParaRPr lang="en-US" sz="3200" dirty="0"/>
          </a:p>
        </p:txBody>
      </p:sp>
      <p:sp>
        <p:nvSpPr>
          <p:cNvPr id="15" name="Rectangle 14"/>
          <p:cNvSpPr/>
          <p:nvPr/>
        </p:nvSpPr>
        <p:spPr bwMode="auto">
          <a:xfrm>
            <a:off x="524935" y="6490743"/>
            <a:ext cx="3501155" cy="21030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26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298,  627,  898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436,  552,  802</m:t>
                        </m:r>
                      </m:e>
                    </m:d>
                  </m:oMath>
                </a14:m>
                <a:endParaRPr lang="sv-SE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4326340" y="2388358"/>
            <a:ext cx="750627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flipH="1">
            <a:off x="4326340" y="2718179"/>
            <a:ext cx="750627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131557" y="2276847"/>
            <a:ext cx="2183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Quite similar</a:t>
            </a:r>
            <a:endParaRPr lang="en-US" sz="28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>
            <a:off x="4478740" y="3564340"/>
            <a:ext cx="750627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H="1">
            <a:off x="4478740" y="3894161"/>
            <a:ext cx="750627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5283957" y="3452829"/>
            <a:ext cx="2436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Quite different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03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298,  627,  898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436,  552,  802</m:t>
                        </m:r>
                      </m:e>
                    </m:d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averaging</a:t>
                </a:r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367,  589.5,  850</m:t>
                        </m:r>
                      </m:e>
                    </m:d>
                  </m:oMath>
                </a14:m>
                <a:endParaRPr lang="sv-SE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37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298,  627,  898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436,  552,  802</m:t>
                        </m:r>
                      </m:e>
                    </m:d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averaging</a:t>
                </a:r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367  589.5,  850</m:t>
                        </m:r>
                      </m:e>
                    </m:d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converting</a:t>
                </a:r>
                <a:r>
                  <a:rPr lang="sv-SE" dirty="0" smtClean="0"/>
                  <a:t> back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RGB: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3985,  0.48,  100.5</m:t>
                        </m:r>
                      </m:e>
                    </m:d>
                  </m:oMath>
                </a14:m>
                <a:endParaRPr lang="sv-SE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 b="-5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00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298,  627,  898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436,  552,  802</m:t>
                        </m:r>
                      </m:e>
                    </m:d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averaging</a:t>
                </a:r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367  589.5,  850</m:t>
                        </m:r>
                      </m:e>
                    </m:d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converting</a:t>
                </a:r>
                <a:r>
                  <a:rPr lang="sv-SE" dirty="0" smtClean="0"/>
                  <a:t> back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RGB: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3985,  0.48,  100.5</m:t>
                        </m:r>
                      </m:e>
                    </m:d>
                  </m:oMath>
                </a14:m>
                <a:endParaRPr lang="sv-SE" dirty="0" smtClean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 b="-5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4326341" y="2718179"/>
            <a:ext cx="94169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486398" y="3819044"/>
            <a:ext cx="2183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Quite similar</a:t>
            </a:r>
            <a:endParaRPr lang="en-US" sz="28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4558352" y="5540991"/>
            <a:ext cx="70968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 flipV="1">
            <a:off x="5268036" y="2718179"/>
            <a:ext cx="0" cy="282281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94142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298,  627,  898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436,  552,  802</m:t>
                        </m:r>
                      </m:e>
                    </m:d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averaging</a:t>
                </a:r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367  589.5,  850</m:t>
                        </m:r>
                      </m:e>
                    </m:d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converting</a:t>
                </a:r>
                <a:r>
                  <a:rPr lang="sv-SE" dirty="0" smtClean="0"/>
                  <a:t> back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RGB: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3985,  0.48,  100.5</m:t>
                        </m:r>
                      </m:e>
                    </m:d>
                  </m:oMath>
                </a14:m>
                <a:endParaRPr lang="sv-SE" dirty="0" smtClean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 b="-5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86398" y="3819044"/>
            <a:ext cx="2183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Quite similar</a:t>
            </a:r>
            <a:endParaRPr lang="en-US" sz="28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>
            <a:off x="4326341" y="2376985"/>
            <a:ext cx="94169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4558352" y="5540991"/>
            <a:ext cx="70968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 flipV="1">
            <a:off x="5268036" y="2376985"/>
            <a:ext cx="0" cy="316400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8367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298,  627,  898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436,  552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sv-SE" b="0" i="1" smtClean="0">
                            <a:latin typeface="Cambria Math"/>
                          </a:rPr>
                          <m:t> 802</m:t>
                        </m:r>
                      </m:e>
                    </m:d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averaging</a:t>
                </a:r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367  589.5,  850</m:t>
                        </m:r>
                      </m:e>
                    </m:d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converting</a:t>
                </a:r>
                <a:r>
                  <a:rPr lang="sv-SE" dirty="0" smtClean="0"/>
                  <a:t> back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RGB: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3985,  0.48,  100.5</m:t>
                        </m:r>
                      </m:e>
                    </m:d>
                  </m:oMath>
                </a14:m>
                <a:endParaRPr lang="sv-SE" dirty="0" smtClean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 b="-5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4326341" y="2376985"/>
            <a:ext cx="94169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486398" y="3819044"/>
            <a:ext cx="2183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Quite similar</a:t>
            </a:r>
            <a:endParaRPr lang="en-US" sz="28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4558352" y="5540991"/>
            <a:ext cx="70968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 flipV="1">
            <a:off x="5268036" y="2376985"/>
            <a:ext cx="0" cy="316400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TextBox 3"/>
          <p:cNvSpPr txBox="1"/>
          <p:nvPr/>
        </p:nvSpPr>
        <p:spPr>
          <a:xfrm>
            <a:off x="8265339" y="2376985"/>
            <a:ext cx="284404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Conclusion: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Just averaging</a:t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>is not a problem.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46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</m:t>
                    </m:r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</m:t>
                    </m:r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averaging</a:t>
                </a:r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=</m:t>
                    </m:r>
                  </m:oMath>
                </a14:m>
                <a:endParaRPr lang="sv-SE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367, 589.5, 850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1"/>
              <p:cNvSpPr txBox="1">
                <a:spLocks/>
              </p:cNvSpPr>
              <p:nvPr/>
            </p:nvSpPr>
            <p:spPr bwMode="auto">
              <a:xfrm>
                <a:off x="6097060" y="1802272"/>
                <a:ext cx="5872028" cy="385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000" tIns="0" rIns="72000" bIns="0" numCol="1" anchor="t" anchorCtr="0" compatLnSpc="1">
                <a:prstTxWarp prst="textNoShape">
                  <a:avLst/>
                </a:prstTxWarp>
              </a:bodyPr>
              <a:lstStyle>
                <a:lvl1pPr marL="176213" indent="-1762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A9D4"/>
                  </a:buClr>
                  <a:buFont typeface="Arial" charset="0"/>
                  <a:buChar char="›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33400" indent="-1778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–"/>
                  <a:defRPr sz="2000">
                    <a:solidFill>
                      <a:schemeClr val="tx1"/>
                    </a:solidFill>
                    <a:latin typeface="+mn-lt"/>
                  </a:defRPr>
                </a:lvl2pPr>
                <a:lvl3pPr marL="892175" indent="-17938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92CCE5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3pPr>
                <a:lvl4pPr marL="1252538" indent="-1809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-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614488" indent="-1809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716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288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860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432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sv-SE" kern="0" dirty="0" smtClean="0"/>
                  <a:t>Average </a:t>
                </a:r>
                <a:r>
                  <a:rPr lang="sv-SE" kern="0" dirty="0" err="1" smtClean="0"/>
                  <a:t>Cb</a:t>
                </a:r>
                <a:r>
                  <a:rPr lang="sv-SE" kern="0" dirty="0" smtClean="0"/>
                  <a:t>/</a:t>
                </a:r>
                <a:r>
                  <a:rPr lang="sv-SE" kern="0" dirty="0" err="1" smtClean="0"/>
                  <a:t>Cr</a:t>
                </a:r>
                <a:r>
                  <a:rPr lang="sv-SE" kern="0" dirty="0" smtClean="0"/>
                  <a:t>, non-</a:t>
                </a:r>
                <a:r>
                  <a:rPr lang="sv-SE" kern="0" dirty="0" err="1" smtClean="0"/>
                  <a:t>average</a:t>
                </a:r>
                <a:r>
                  <a:rPr lang="sv-SE" kern="0" dirty="0" smtClean="0"/>
                  <a:t> Y’:</a:t>
                </a:r>
                <a:endParaRPr lang="sv-SE" i="1" kern="0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/>
                          </a:rPr>
                        </m:ctrlPr>
                      </m:sSupPr>
                      <m:e>
                        <m:r>
                          <a:rPr lang="sv-SE" i="1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i="1">
                        <a:latin typeface="Cambria Math"/>
                      </a:rPr>
                      <m:t>𝐶𝑏𝐶𝑟</m:t>
                    </m:r>
                    <m:r>
                      <a:rPr lang="sv-SE" i="1">
                        <a:latin typeface="Cambria Math"/>
                      </a:rPr>
                      <m:t>1=</m:t>
                    </m:r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/>
                          </a:rPr>
                        </m:ctrlPr>
                      </m:sSupPr>
                      <m:e>
                        <m:r>
                          <a:rPr lang="sv-SE" i="1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i="1">
                        <a:latin typeface="Cambria Math"/>
                      </a:rPr>
                      <m:t>𝐶𝑏𝐶𝑟</m:t>
                    </m:r>
                    <m:r>
                      <a:rPr lang="sv-SE" i="1">
                        <a:latin typeface="Cambria Math"/>
                      </a:rPr>
                      <m:t>2=</m:t>
                    </m:r>
                  </m:oMath>
                </a14:m>
                <a:endParaRPr lang="sv-SE" kern="0" dirty="0" smtClean="0"/>
              </a:p>
            </p:txBody>
          </p:sp>
        </mc:Choice>
        <mc:Fallback xmlns="">
          <p:sp>
            <p:nvSpPr>
              <p:cNvPr id="9" name="Conten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97060" y="1802272"/>
                <a:ext cx="5872028" cy="3852000"/>
              </a:xfrm>
              <a:prstGeom prst="rect">
                <a:avLst/>
              </a:prstGeom>
              <a:blipFill rotWithShape="1">
                <a:blip r:embed="rId5"/>
                <a:stretch>
                  <a:fillRect l="-1765" t="-237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2281445" y="3345497"/>
            <a:ext cx="1945693" cy="772924"/>
            <a:chOff x="7890677" y="2171791"/>
            <a:chExt cx="1945693" cy="77292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7890677" y="2171791"/>
                  <a:ext cx="19434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298, 627, 898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0677" y="2171791"/>
                  <a:ext cx="1943417" cy="40011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7892953" y="2544605"/>
                  <a:ext cx="19434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sv-SE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436, 552, 802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2953" y="2544605"/>
                  <a:ext cx="1943417" cy="40011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367, 589.5, 850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367, 589.5, 850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801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3326E-6 2.18316E-6 L 0.47558 -0.3397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72" y="-169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3326E-6 2.18316E-6 L 0.47558 -0.291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72" y="-14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</m:t>
                    </m:r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</m:t>
                    </m:r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averaging</a:t>
                </a:r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=</m:t>
                    </m:r>
                  </m:oMath>
                </a14:m>
                <a:endParaRPr lang="sv-SE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367, 589.5, 850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1"/>
              <p:cNvSpPr txBox="1">
                <a:spLocks/>
              </p:cNvSpPr>
              <p:nvPr/>
            </p:nvSpPr>
            <p:spPr bwMode="auto">
              <a:xfrm>
                <a:off x="6097060" y="1802272"/>
                <a:ext cx="5872028" cy="385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000" tIns="0" rIns="72000" bIns="0" numCol="1" anchor="t" anchorCtr="0" compatLnSpc="1">
                <a:prstTxWarp prst="textNoShape">
                  <a:avLst/>
                </a:prstTxWarp>
              </a:bodyPr>
              <a:lstStyle>
                <a:lvl1pPr marL="176213" indent="-1762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A9D4"/>
                  </a:buClr>
                  <a:buFont typeface="Arial" charset="0"/>
                  <a:buChar char="›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33400" indent="-1778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–"/>
                  <a:defRPr sz="2000">
                    <a:solidFill>
                      <a:schemeClr val="tx1"/>
                    </a:solidFill>
                    <a:latin typeface="+mn-lt"/>
                  </a:defRPr>
                </a:lvl2pPr>
                <a:lvl3pPr marL="892175" indent="-17938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92CCE5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3pPr>
                <a:lvl4pPr marL="1252538" indent="-1809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-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614488" indent="-1809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716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288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860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432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sv-SE" kern="0" dirty="0" smtClean="0"/>
                  <a:t>Average </a:t>
                </a:r>
                <a:r>
                  <a:rPr lang="sv-SE" kern="0" dirty="0" err="1" smtClean="0"/>
                  <a:t>Cb</a:t>
                </a:r>
                <a:r>
                  <a:rPr lang="sv-SE" kern="0" dirty="0" smtClean="0"/>
                  <a:t>/</a:t>
                </a:r>
                <a:r>
                  <a:rPr lang="sv-SE" kern="0" dirty="0" err="1" smtClean="0"/>
                  <a:t>Cr</a:t>
                </a:r>
                <a:r>
                  <a:rPr lang="sv-SE" kern="0" dirty="0" smtClean="0"/>
                  <a:t>, non-</a:t>
                </a:r>
                <a:r>
                  <a:rPr lang="sv-SE" kern="0" dirty="0" err="1" smtClean="0"/>
                  <a:t>average</a:t>
                </a:r>
                <a:r>
                  <a:rPr lang="sv-SE" kern="0" dirty="0" smtClean="0"/>
                  <a:t> Y’:</a:t>
                </a:r>
                <a:endParaRPr lang="sv-SE" i="1" kern="0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/>
                          </a:rPr>
                        </m:ctrlPr>
                      </m:sSupPr>
                      <m:e>
                        <m:r>
                          <a:rPr lang="sv-SE" i="1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i="1">
                        <a:latin typeface="Cambria Math"/>
                      </a:rPr>
                      <m:t>𝐶𝑏𝐶𝑟</m:t>
                    </m:r>
                    <m:r>
                      <a:rPr lang="sv-SE" i="1">
                        <a:latin typeface="Cambria Math"/>
                      </a:rPr>
                      <m:t>1=</m:t>
                    </m:r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/>
                          </a:rPr>
                        </m:ctrlPr>
                      </m:sSupPr>
                      <m:e>
                        <m:r>
                          <a:rPr lang="sv-SE" i="1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i="1">
                        <a:latin typeface="Cambria Math"/>
                      </a:rPr>
                      <m:t>𝐶𝑏𝐶𝑟</m:t>
                    </m:r>
                    <m:r>
                      <a:rPr lang="sv-SE" i="1">
                        <a:latin typeface="Cambria Math"/>
                      </a:rPr>
                      <m:t>2=</m:t>
                    </m:r>
                  </m:oMath>
                </a14:m>
                <a:endParaRPr lang="sv-SE" kern="0" dirty="0" smtClean="0"/>
              </a:p>
            </p:txBody>
          </p:sp>
        </mc:Choice>
        <mc:Fallback xmlns="">
          <p:sp>
            <p:nvSpPr>
              <p:cNvPr id="9" name="Conten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97060" y="1802272"/>
                <a:ext cx="5872028" cy="3852000"/>
              </a:xfrm>
              <a:prstGeom prst="rect">
                <a:avLst/>
              </a:prstGeom>
              <a:blipFill rotWithShape="1">
                <a:blip r:embed="rId5"/>
                <a:stretch>
                  <a:fillRect l="-1765" t="-237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2281445" y="3345497"/>
            <a:ext cx="1945693" cy="772924"/>
            <a:chOff x="7890677" y="2171791"/>
            <a:chExt cx="1945693" cy="77292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7890677" y="2171791"/>
                  <a:ext cx="19434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298, 627, 898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0677" y="2171791"/>
                  <a:ext cx="1943417" cy="40011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7892953" y="2544605"/>
                  <a:ext cx="19434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sv-SE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436, 552, 802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2953" y="2544605"/>
                  <a:ext cx="1943417" cy="40011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994681" y="25074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332, 589.5, 850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681" y="2507491"/>
                <a:ext cx="2138983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994681" y="2183138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332, 589.5, 850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681" y="2183138"/>
                <a:ext cx="2138983" cy="40011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/>
          <p:cNvSpPr/>
          <p:nvPr/>
        </p:nvSpPr>
        <p:spPr bwMode="auto">
          <a:xfrm>
            <a:off x="8239233" y="2263140"/>
            <a:ext cx="417087" cy="244351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8243043" y="2583435"/>
            <a:ext cx="417087" cy="244351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351628" y="2317757"/>
            <a:ext cx="163830" cy="160020"/>
            <a:chOff x="8568690" y="3089910"/>
            <a:chExt cx="163830" cy="160020"/>
          </a:xfrm>
        </p:grpSpPr>
        <p:cxnSp>
          <p:nvCxnSpPr>
            <p:cNvPr id="6" name="Straight Connector 5"/>
            <p:cNvCxnSpPr/>
            <p:nvPr/>
          </p:nvCxnSpPr>
          <p:spPr bwMode="auto">
            <a:xfrm>
              <a:off x="8568690" y="3089910"/>
              <a:ext cx="160020" cy="16002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 bwMode="auto">
            <a:xfrm flipV="1">
              <a:off x="8572500" y="3089910"/>
              <a:ext cx="160020" cy="16002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8" name="Group 17"/>
          <p:cNvGrpSpPr/>
          <p:nvPr/>
        </p:nvGrpSpPr>
        <p:grpSpPr>
          <a:xfrm>
            <a:off x="8351628" y="2664273"/>
            <a:ext cx="163830" cy="160020"/>
            <a:chOff x="8568690" y="3089910"/>
            <a:chExt cx="163830" cy="160020"/>
          </a:xfrm>
        </p:grpSpPr>
        <p:cxnSp>
          <p:nvCxnSpPr>
            <p:cNvPr id="21" name="Straight Connector 20"/>
            <p:cNvCxnSpPr/>
            <p:nvPr/>
          </p:nvCxnSpPr>
          <p:spPr bwMode="auto">
            <a:xfrm>
              <a:off x="8568690" y="3089910"/>
              <a:ext cx="160020" cy="16002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/>
            <p:cNvCxnSpPr/>
            <p:nvPr/>
          </p:nvCxnSpPr>
          <p:spPr bwMode="auto">
            <a:xfrm flipV="1">
              <a:off x="8572500" y="3089910"/>
              <a:ext cx="160020" cy="16002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01112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</m:t>
                    </m:r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</m:t>
                    </m:r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averaging</a:t>
                </a:r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=</m:t>
                    </m:r>
                  </m:oMath>
                </a14:m>
                <a:endParaRPr lang="sv-SE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367, 589.5, 850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1"/>
              <p:cNvSpPr txBox="1">
                <a:spLocks/>
              </p:cNvSpPr>
              <p:nvPr/>
            </p:nvSpPr>
            <p:spPr bwMode="auto">
              <a:xfrm>
                <a:off x="6097060" y="1802272"/>
                <a:ext cx="5872028" cy="385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000" tIns="0" rIns="72000" bIns="0" numCol="1" anchor="t" anchorCtr="0" compatLnSpc="1">
                <a:prstTxWarp prst="textNoShape">
                  <a:avLst/>
                </a:prstTxWarp>
              </a:bodyPr>
              <a:lstStyle>
                <a:lvl1pPr marL="176213" indent="-1762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A9D4"/>
                  </a:buClr>
                  <a:buFont typeface="Arial" charset="0"/>
                  <a:buChar char="›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33400" indent="-1778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–"/>
                  <a:defRPr sz="2000">
                    <a:solidFill>
                      <a:schemeClr val="tx1"/>
                    </a:solidFill>
                    <a:latin typeface="+mn-lt"/>
                  </a:defRPr>
                </a:lvl2pPr>
                <a:lvl3pPr marL="892175" indent="-17938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92CCE5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3pPr>
                <a:lvl4pPr marL="1252538" indent="-1809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-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614488" indent="-1809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716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288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860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432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sv-SE" kern="0" dirty="0" smtClean="0"/>
                  <a:t>Average </a:t>
                </a:r>
                <a:r>
                  <a:rPr lang="sv-SE" kern="0" dirty="0" err="1" smtClean="0"/>
                  <a:t>Cb</a:t>
                </a:r>
                <a:r>
                  <a:rPr lang="sv-SE" kern="0" dirty="0" smtClean="0"/>
                  <a:t>/</a:t>
                </a:r>
                <a:r>
                  <a:rPr lang="sv-SE" kern="0" dirty="0" err="1" smtClean="0"/>
                  <a:t>Cr</a:t>
                </a:r>
                <a:r>
                  <a:rPr lang="sv-SE" kern="0" dirty="0" smtClean="0"/>
                  <a:t>, non-</a:t>
                </a:r>
                <a:r>
                  <a:rPr lang="sv-SE" kern="0" dirty="0" err="1" smtClean="0"/>
                  <a:t>average</a:t>
                </a:r>
                <a:r>
                  <a:rPr lang="sv-SE" kern="0" dirty="0" smtClean="0"/>
                  <a:t> Y’:</a:t>
                </a:r>
                <a:endParaRPr lang="sv-SE" i="1" kern="0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/>
                          </a:rPr>
                        </m:ctrlPr>
                      </m:sSupPr>
                      <m:e>
                        <m:r>
                          <a:rPr lang="sv-SE" i="1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i="1">
                        <a:latin typeface="Cambria Math"/>
                      </a:rPr>
                      <m:t>𝐶𝑏𝐶𝑟</m:t>
                    </m:r>
                    <m:r>
                      <a:rPr lang="sv-SE" i="1">
                        <a:latin typeface="Cambria Math"/>
                      </a:rPr>
                      <m:t>1=</m:t>
                    </m:r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/>
                          </a:rPr>
                        </m:ctrlPr>
                      </m:sSupPr>
                      <m:e>
                        <m:r>
                          <a:rPr lang="sv-SE" i="1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i="1">
                        <a:latin typeface="Cambria Math"/>
                      </a:rPr>
                      <m:t>𝐶𝑏𝐶𝑟</m:t>
                    </m:r>
                    <m:r>
                      <a:rPr lang="sv-SE" i="1">
                        <a:latin typeface="Cambria Math"/>
                      </a:rPr>
                      <m:t>2=</m:t>
                    </m:r>
                  </m:oMath>
                </a14:m>
                <a:endParaRPr lang="sv-SE" kern="0" dirty="0" smtClean="0"/>
              </a:p>
              <a:p>
                <a:endParaRPr lang="sv-SE" kern="0" dirty="0" smtClean="0"/>
              </a:p>
            </p:txBody>
          </p:sp>
        </mc:Choice>
        <mc:Fallback xmlns="">
          <p:sp>
            <p:nvSpPr>
              <p:cNvPr id="9" name="Conten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97060" y="1802272"/>
                <a:ext cx="5872028" cy="3852000"/>
              </a:xfrm>
              <a:prstGeom prst="rect">
                <a:avLst/>
              </a:prstGeom>
              <a:blipFill rotWithShape="1">
                <a:blip r:embed="rId5"/>
                <a:stretch>
                  <a:fillRect l="-1765" t="-237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2281445" y="3345497"/>
            <a:ext cx="1945693" cy="772924"/>
            <a:chOff x="7890677" y="2171791"/>
            <a:chExt cx="1945693" cy="77292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7890677" y="2171791"/>
                  <a:ext cx="19434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298, 627, 898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0677" y="2171791"/>
                  <a:ext cx="1943417" cy="40011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7892953" y="2544605"/>
                  <a:ext cx="19434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sv-SE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436, 552, 802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2953" y="2544605"/>
                  <a:ext cx="1943417" cy="40011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994681" y="25074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332, 589.5, 850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681" y="2507491"/>
                <a:ext cx="2138983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994681" y="2183138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332, 589.5, 850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681" y="2183138"/>
                <a:ext cx="2138983" cy="40011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/>
          <p:cNvSpPr/>
          <p:nvPr/>
        </p:nvSpPr>
        <p:spPr bwMode="auto">
          <a:xfrm>
            <a:off x="8239233" y="2263140"/>
            <a:ext cx="417087" cy="244351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8243043" y="2583435"/>
            <a:ext cx="417087" cy="244351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390775" y="3346776"/>
                <a:ext cx="6832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b="0" i="1" smtClean="0">
                          <a:latin typeface="Cambria Math"/>
                        </a:rPr>
                        <m:t>298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0775" y="3346776"/>
                <a:ext cx="683200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390775" y="3718311"/>
                <a:ext cx="6832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b="0" i="1" smtClean="0">
                          <a:latin typeface="Cambria Math"/>
                        </a:rPr>
                        <m:t>436</m:t>
                      </m:r>
                    </m:oMath>
                  </m:oMathPara>
                </a14:m>
                <a:endParaRPr lang="sv-SE" b="0" dirty="0" smtClean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0775" y="3718311"/>
                <a:ext cx="683200" cy="4001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073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7 L 0.4681 -0.169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98" y="-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6 L 0.4681 -0.176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98" y="-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</m:t>
                    </m:r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</m:t>
                    </m:r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averaging</a:t>
                </a:r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=</m:t>
                    </m:r>
                  </m:oMath>
                </a14:m>
                <a:endParaRPr lang="sv-SE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367, 589.5, 850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1"/>
              <p:cNvSpPr txBox="1">
                <a:spLocks/>
              </p:cNvSpPr>
              <p:nvPr/>
            </p:nvSpPr>
            <p:spPr bwMode="auto">
              <a:xfrm>
                <a:off x="6097060" y="1802272"/>
                <a:ext cx="5872028" cy="385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000" tIns="0" rIns="72000" bIns="0" numCol="1" anchor="t" anchorCtr="0" compatLnSpc="1">
                <a:prstTxWarp prst="textNoShape">
                  <a:avLst/>
                </a:prstTxWarp>
              </a:bodyPr>
              <a:lstStyle>
                <a:lvl1pPr marL="176213" indent="-1762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A9D4"/>
                  </a:buClr>
                  <a:buFont typeface="Arial" charset="0"/>
                  <a:buChar char="›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33400" indent="-1778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–"/>
                  <a:defRPr sz="2000">
                    <a:solidFill>
                      <a:schemeClr val="tx1"/>
                    </a:solidFill>
                    <a:latin typeface="+mn-lt"/>
                  </a:defRPr>
                </a:lvl2pPr>
                <a:lvl3pPr marL="892175" indent="-17938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92CCE5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3pPr>
                <a:lvl4pPr marL="1252538" indent="-1809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-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614488" indent="-1809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716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288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860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432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sv-SE" kern="0" dirty="0" smtClean="0"/>
                  <a:t>Average </a:t>
                </a:r>
                <a:r>
                  <a:rPr lang="sv-SE" kern="0" dirty="0" err="1" smtClean="0"/>
                  <a:t>Cb</a:t>
                </a:r>
                <a:r>
                  <a:rPr lang="sv-SE" kern="0" dirty="0" smtClean="0"/>
                  <a:t>/</a:t>
                </a:r>
                <a:r>
                  <a:rPr lang="sv-SE" kern="0" dirty="0" err="1" smtClean="0"/>
                  <a:t>Cr</a:t>
                </a:r>
                <a:r>
                  <a:rPr lang="sv-SE" kern="0" dirty="0" smtClean="0"/>
                  <a:t>, non-</a:t>
                </a:r>
                <a:r>
                  <a:rPr lang="sv-SE" kern="0" dirty="0" err="1" smtClean="0"/>
                  <a:t>average</a:t>
                </a:r>
                <a:r>
                  <a:rPr lang="sv-SE" kern="0" dirty="0" smtClean="0"/>
                  <a:t> Y’:</a:t>
                </a:r>
                <a:endParaRPr lang="sv-SE" i="1" kern="0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/>
                          </a:rPr>
                        </m:ctrlPr>
                      </m:sSupPr>
                      <m:e>
                        <m:r>
                          <a:rPr lang="sv-SE" i="1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i="1">
                        <a:latin typeface="Cambria Math"/>
                      </a:rPr>
                      <m:t>𝐶𝑏𝐶𝑟</m:t>
                    </m:r>
                    <m:r>
                      <a:rPr lang="sv-SE" i="1">
                        <a:latin typeface="Cambria Math"/>
                      </a:rPr>
                      <m:t>1=</m:t>
                    </m:r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/>
                          </a:rPr>
                        </m:ctrlPr>
                      </m:sSupPr>
                      <m:e>
                        <m:r>
                          <a:rPr lang="sv-SE" i="1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i="1">
                        <a:latin typeface="Cambria Math"/>
                      </a:rPr>
                      <m:t>𝐶𝑏𝐶𝑟</m:t>
                    </m:r>
                    <m:r>
                      <a:rPr lang="sv-SE" i="1">
                        <a:latin typeface="Cambria Math"/>
                      </a:rPr>
                      <m:t>2=</m:t>
                    </m:r>
                  </m:oMath>
                </a14:m>
                <a:endParaRPr lang="sv-SE" dirty="0" smtClean="0"/>
              </a:p>
              <a:p>
                <a:r>
                  <a:rPr lang="sv-SE" kern="0" dirty="0" err="1" smtClean="0"/>
                  <a:t>After</a:t>
                </a:r>
                <a:r>
                  <a:rPr lang="sv-SE" kern="0" dirty="0" smtClean="0"/>
                  <a:t> </a:t>
                </a:r>
                <a:r>
                  <a:rPr lang="sv-SE" kern="0" dirty="0" err="1" smtClean="0"/>
                  <a:t>conversion</a:t>
                </a:r>
                <a:r>
                  <a:rPr lang="sv-SE" kern="0" dirty="0" smtClean="0"/>
                  <a:t> back </a:t>
                </a:r>
                <a:r>
                  <a:rPr lang="sv-SE" kern="0" dirty="0" err="1" smtClean="0"/>
                  <a:t>to</a:t>
                </a:r>
                <a:r>
                  <a:rPr lang="sv-SE" kern="0" dirty="0" smtClean="0"/>
                  <a:t> RGB: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sv-SE" i="1">
                        <a:latin typeface="Cambria Math"/>
                      </a:rPr>
                      <m:t>𝑅𝐺𝐵</m:t>
                    </m:r>
                    <m:r>
                      <a:rPr lang="sv-SE" i="1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1927</m:t>
                        </m:r>
                        <m:r>
                          <a:rPr lang="sv-SE" i="1">
                            <a:latin typeface="Cambria Math"/>
                          </a:rPr>
                          <m:t>,  0</m:t>
                        </m:r>
                        <m:r>
                          <a:rPr lang="sv-SE" b="0" i="1" smtClean="0">
                            <a:latin typeface="Cambria Math"/>
                          </a:rPr>
                          <m:t>.03</m:t>
                        </m:r>
                        <m:r>
                          <a:rPr lang="sv-SE" i="1">
                            <a:latin typeface="Cambria Math"/>
                          </a:rPr>
                          <m:t>,  </m:t>
                        </m:r>
                        <m:r>
                          <a:rPr lang="sv-SE" b="0" i="1" smtClean="0">
                            <a:latin typeface="Cambria Math"/>
                          </a:rPr>
                          <m:t>45</m:t>
                        </m:r>
                      </m:e>
                    </m:d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r>
                      <a:rPr lang="sv-SE" i="1">
                        <a:latin typeface="Cambria Math"/>
                      </a:rPr>
                      <m:t>𝑅𝐺𝐵</m:t>
                    </m:r>
                    <m:r>
                      <a:rPr lang="sv-SE" i="1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i="1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8339</m:t>
                        </m:r>
                        <m:r>
                          <a:rPr lang="sv-SE" i="1">
                            <a:latin typeface="Cambria Math"/>
                          </a:rPr>
                          <m:t>,  </m:t>
                        </m:r>
                        <m:r>
                          <a:rPr lang="sv-SE" b="0" i="1" smtClean="0">
                            <a:latin typeface="Cambria Math"/>
                          </a:rPr>
                          <m:t>2.2</m:t>
                        </m:r>
                        <m:r>
                          <a:rPr lang="sv-SE" i="1">
                            <a:latin typeface="Cambria Math"/>
                          </a:rPr>
                          <m:t>,  </m:t>
                        </m:r>
                        <m:r>
                          <a:rPr lang="sv-SE" b="0" i="1" smtClean="0">
                            <a:latin typeface="Cambria Math"/>
                          </a:rPr>
                          <m:t>216</m:t>
                        </m:r>
                      </m:e>
                    </m:d>
                  </m:oMath>
                </a14:m>
                <a:endParaRPr lang="sv-SE" kern="0" dirty="0" smtClean="0"/>
              </a:p>
              <a:p>
                <a:endParaRPr lang="sv-SE" kern="0" dirty="0" smtClean="0"/>
              </a:p>
            </p:txBody>
          </p:sp>
        </mc:Choice>
        <mc:Fallback xmlns="">
          <p:sp>
            <p:nvSpPr>
              <p:cNvPr id="9" name="Conten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97060" y="1802272"/>
                <a:ext cx="5872028" cy="3852000"/>
              </a:xfrm>
              <a:prstGeom prst="rect">
                <a:avLst/>
              </a:prstGeom>
              <a:blipFill rotWithShape="1">
                <a:blip r:embed="rId5"/>
                <a:stretch>
                  <a:fillRect l="-1765" t="-237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2281445" y="3345497"/>
            <a:ext cx="1945693" cy="772924"/>
            <a:chOff x="7890677" y="2171791"/>
            <a:chExt cx="1945693" cy="77292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7890677" y="2171791"/>
                  <a:ext cx="19434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298, 627, 898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0677" y="2171791"/>
                  <a:ext cx="1943417" cy="40011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7892953" y="2544605"/>
                  <a:ext cx="19434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sv-SE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436, 552, 802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2953" y="2544605"/>
                  <a:ext cx="1943417" cy="40011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994681" y="25074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332, 589.5, 850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681" y="2507491"/>
                <a:ext cx="2138983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994681" y="2183138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332, 589.5, 850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681" y="2183138"/>
                <a:ext cx="2138983" cy="40011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/>
          <p:cNvSpPr/>
          <p:nvPr/>
        </p:nvSpPr>
        <p:spPr bwMode="auto">
          <a:xfrm>
            <a:off x="8239233" y="2263140"/>
            <a:ext cx="417087" cy="244351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8243043" y="2583435"/>
            <a:ext cx="417087" cy="244351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117247" y="2189992"/>
                <a:ext cx="6832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b="0" i="1" smtClean="0">
                          <a:latin typeface="Cambria Math"/>
                        </a:rPr>
                        <m:t>298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247" y="2189992"/>
                <a:ext cx="683200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117247" y="2507491"/>
                <a:ext cx="6832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b="0" i="1" smtClean="0">
                          <a:latin typeface="Cambria Math"/>
                        </a:rPr>
                        <m:t>436</m:t>
                      </m:r>
                    </m:oMath>
                  </m:oMathPara>
                </a14:m>
                <a:endParaRPr lang="sv-SE" b="0" dirty="0" smtClean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247" y="2507491"/>
                <a:ext cx="683200" cy="4001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763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However, luma adjustment does not affect the chroma </a:t>
            </a:r>
            <a:r>
              <a:rPr lang="en-US" dirty="0" smtClean="0"/>
              <a:t>components.</a:t>
            </a:r>
            <a:endParaRPr lang="en-US" dirty="0" smtClean="0"/>
          </a:p>
          <a:p>
            <a:r>
              <a:rPr lang="en-US" dirty="0" smtClean="0"/>
              <a:t>They can vary quite a bit although the image looks flat.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chroma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16" y="3020295"/>
            <a:ext cx="2392177" cy="2392177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3" y="3020296"/>
            <a:ext cx="2392177" cy="2392177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806" y="3020296"/>
            <a:ext cx="2392177" cy="2392177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983" y="3020295"/>
            <a:ext cx="2392177" cy="239217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91821" y="5453417"/>
            <a:ext cx="1784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Cb</a:t>
            </a:r>
            <a:r>
              <a:rPr lang="en-CA" dirty="0" smtClean="0"/>
              <a:t> </a:t>
            </a:r>
            <a:r>
              <a:rPr lang="en-CA" dirty="0"/>
              <a:t>frame 389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496099" y="5455689"/>
            <a:ext cx="1736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Cb</a:t>
            </a:r>
            <a:r>
              <a:rPr lang="en-CA" dirty="0" smtClean="0"/>
              <a:t> </a:t>
            </a:r>
            <a:r>
              <a:rPr lang="en-CA" dirty="0"/>
              <a:t>frame </a:t>
            </a:r>
            <a:r>
              <a:rPr lang="en-CA" dirty="0" smtClean="0"/>
              <a:t>390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406806" y="5455689"/>
            <a:ext cx="24402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RGB444 </a:t>
            </a:r>
            <a:r>
              <a:rPr lang="en-CA" dirty="0"/>
              <a:t>frame 389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847026" y="5457961"/>
            <a:ext cx="24402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RGB444 </a:t>
            </a:r>
            <a:r>
              <a:rPr lang="en-CA" dirty="0"/>
              <a:t>frame </a:t>
            </a:r>
            <a:r>
              <a:rPr lang="en-CA" dirty="0" smtClean="0"/>
              <a:t>390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58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</m:t>
                    </m:r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</m:t>
                    </m:r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averaging</a:t>
                </a:r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=</m:t>
                    </m:r>
                  </m:oMath>
                </a14:m>
                <a:endParaRPr lang="sv-SE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367, 589.5, 850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1"/>
              <p:cNvSpPr txBox="1">
                <a:spLocks/>
              </p:cNvSpPr>
              <p:nvPr/>
            </p:nvSpPr>
            <p:spPr bwMode="auto">
              <a:xfrm>
                <a:off x="6097060" y="1802272"/>
                <a:ext cx="5872028" cy="385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000" tIns="0" rIns="72000" bIns="0" numCol="1" anchor="t" anchorCtr="0" compatLnSpc="1">
                <a:prstTxWarp prst="textNoShape">
                  <a:avLst/>
                </a:prstTxWarp>
              </a:bodyPr>
              <a:lstStyle>
                <a:lvl1pPr marL="176213" indent="-1762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A9D4"/>
                  </a:buClr>
                  <a:buFont typeface="Arial" charset="0"/>
                  <a:buChar char="›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33400" indent="-1778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–"/>
                  <a:defRPr sz="2000">
                    <a:solidFill>
                      <a:schemeClr val="tx1"/>
                    </a:solidFill>
                    <a:latin typeface="+mn-lt"/>
                  </a:defRPr>
                </a:lvl2pPr>
                <a:lvl3pPr marL="892175" indent="-17938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92CCE5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3pPr>
                <a:lvl4pPr marL="1252538" indent="-1809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-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614488" indent="-1809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716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288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860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432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sv-SE" kern="0" dirty="0" smtClean="0"/>
                  <a:t>Average </a:t>
                </a:r>
                <a:r>
                  <a:rPr lang="sv-SE" kern="0" dirty="0" err="1" smtClean="0"/>
                  <a:t>Cb</a:t>
                </a:r>
                <a:r>
                  <a:rPr lang="sv-SE" kern="0" dirty="0" smtClean="0"/>
                  <a:t>/</a:t>
                </a:r>
                <a:r>
                  <a:rPr lang="sv-SE" kern="0" dirty="0" err="1" smtClean="0"/>
                  <a:t>Cr</a:t>
                </a:r>
                <a:r>
                  <a:rPr lang="sv-SE" kern="0" dirty="0" smtClean="0"/>
                  <a:t>, non-</a:t>
                </a:r>
                <a:r>
                  <a:rPr lang="sv-SE" kern="0" dirty="0" err="1" smtClean="0"/>
                  <a:t>average</a:t>
                </a:r>
                <a:r>
                  <a:rPr lang="sv-SE" kern="0" dirty="0" smtClean="0"/>
                  <a:t> Y’:</a:t>
                </a:r>
                <a:endParaRPr lang="sv-SE" i="1" kern="0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/>
                          </a:rPr>
                        </m:ctrlPr>
                      </m:sSupPr>
                      <m:e>
                        <m:r>
                          <a:rPr lang="sv-SE" i="1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i="1">
                        <a:latin typeface="Cambria Math"/>
                      </a:rPr>
                      <m:t>𝐶𝑏𝐶𝑟</m:t>
                    </m:r>
                    <m:r>
                      <a:rPr lang="sv-SE" i="1">
                        <a:latin typeface="Cambria Math"/>
                      </a:rPr>
                      <m:t>1=</m:t>
                    </m:r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/>
                          </a:rPr>
                        </m:ctrlPr>
                      </m:sSupPr>
                      <m:e>
                        <m:r>
                          <a:rPr lang="sv-SE" i="1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i="1">
                        <a:latin typeface="Cambria Math"/>
                      </a:rPr>
                      <m:t>𝐶𝑏𝐶𝑟</m:t>
                    </m:r>
                    <m:r>
                      <a:rPr lang="sv-SE" i="1">
                        <a:latin typeface="Cambria Math"/>
                      </a:rPr>
                      <m:t>2=</m:t>
                    </m:r>
                  </m:oMath>
                </a14:m>
                <a:endParaRPr lang="sv-SE" dirty="0" smtClean="0"/>
              </a:p>
              <a:p>
                <a:r>
                  <a:rPr lang="sv-SE" kern="0" dirty="0" err="1" smtClean="0"/>
                  <a:t>After</a:t>
                </a:r>
                <a:r>
                  <a:rPr lang="sv-SE" kern="0" dirty="0" smtClean="0"/>
                  <a:t> </a:t>
                </a:r>
                <a:r>
                  <a:rPr lang="sv-SE" kern="0" dirty="0" err="1" smtClean="0"/>
                  <a:t>conversion</a:t>
                </a:r>
                <a:r>
                  <a:rPr lang="sv-SE" kern="0" dirty="0" smtClean="0"/>
                  <a:t> back </a:t>
                </a:r>
                <a:r>
                  <a:rPr lang="sv-SE" kern="0" dirty="0" err="1" smtClean="0"/>
                  <a:t>to</a:t>
                </a:r>
                <a:r>
                  <a:rPr lang="sv-SE" kern="0" dirty="0" smtClean="0"/>
                  <a:t> RGB: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sv-SE" i="1">
                        <a:latin typeface="Cambria Math"/>
                      </a:rPr>
                      <m:t>𝑅𝐺𝐵</m:t>
                    </m:r>
                    <m:r>
                      <a:rPr lang="sv-SE" i="1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1927</m:t>
                        </m:r>
                        <m:r>
                          <a:rPr lang="sv-SE" i="1">
                            <a:latin typeface="Cambria Math"/>
                          </a:rPr>
                          <m:t>,  0</m:t>
                        </m:r>
                        <m:r>
                          <a:rPr lang="sv-SE" b="0" i="1" smtClean="0">
                            <a:latin typeface="Cambria Math"/>
                          </a:rPr>
                          <m:t>.03</m:t>
                        </m:r>
                        <m:r>
                          <a:rPr lang="sv-SE" i="1">
                            <a:latin typeface="Cambria Math"/>
                          </a:rPr>
                          <m:t>,  </m:t>
                        </m:r>
                        <m:r>
                          <a:rPr lang="sv-SE" b="0" i="1" smtClean="0">
                            <a:latin typeface="Cambria Math"/>
                          </a:rPr>
                          <m:t>45</m:t>
                        </m:r>
                      </m:e>
                    </m:d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r>
                      <a:rPr lang="sv-SE" i="1">
                        <a:latin typeface="Cambria Math"/>
                      </a:rPr>
                      <m:t>𝑅𝐺𝐵</m:t>
                    </m:r>
                    <m:r>
                      <a:rPr lang="sv-SE" i="1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i="1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8339</m:t>
                        </m:r>
                        <m:r>
                          <a:rPr lang="sv-SE" i="1">
                            <a:latin typeface="Cambria Math"/>
                          </a:rPr>
                          <m:t>,  </m:t>
                        </m:r>
                        <m:r>
                          <a:rPr lang="sv-SE" b="0" i="1" smtClean="0">
                            <a:latin typeface="Cambria Math"/>
                          </a:rPr>
                          <m:t>2.2</m:t>
                        </m:r>
                        <m:r>
                          <a:rPr lang="sv-SE" i="1">
                            <a:latin typeface="Cambria Math"/>
                          </a:rPr>
                          <m:t>,  </m:t>
                        </m:r>
                        <m:r>
                          <a:rPr lang="sv-SE" b="0" i="1" smtClean="0">
                            <a:latin typeface="Cambria Math"/>
                          </a:rPr>
                          <m:t>216</m:t>
                        </m:r>
                      </m:e>
                    </m:d>
                  </m:oMath>
                </a14:m>
                <a:endParaRPr lang="sv-SE" kern="0" dirty="0" smtClean="0"/>
              </a:p>
              <a:p>
                <a:endParaRPr lang="sv-SE" kern="0" dirty="0" smtClean="0"/>
              </a:p>
            </p:txBody>
          </p:sp>
        </mc:Choice>
        <mc:Fallback xmlns="">
          <p:sp>
            <p:nvSpPr>
              <p:cNvPr id="9" name="Conten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97060" y="1802272"/>
                <a:ext cx="5872028" cy="3852000"/>
              </a:xfrm>
              <a:prstGeom prst="rect">
                <a:avLst/>
              </a:prstGeom>
              <a:blipFill rotWithShape="1">
                <a:blip r:embed="rId5"/>
                <a:stretch>
                  <a:fillRect l="-1765" t="-237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2281445" y="3345497"/>
            <a:ext cx="1945693" cy="772924"/>
            <a:chOff x="7890677" y="2171791"/>
            <a:chExt cx="1945693" cy="77292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7890677" y="2171791"/>
                  <a:ext cx="19434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298, 627, 898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0677" y="2171791"/>
                  <a:ext cx="1943417" cy="40011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7892953" y="2544605"/>
                  <a:ext cx="19434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sv-SE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436, 552, 802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2953" y="2544605"/>
                  <a:ext cx="1943417" cy="40011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994681" y="25074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332, 589.5, 850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681" y="2507491"/>
                <a:ext cx="2138983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994681" y="2183138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332, 589.5, 850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681" y="2183138"/>
                <a:ext cx="2138983" cy="40011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/>
          <p:cNvSpPr/>
          <p:nvPr/>
        </p:nvSpPr>
        <p:spPr bwMode="auto">
          <a:xfrm>
            <a:off x="8239233" y="2263140"/>
            <a:ext cx="417087" cy="244351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8243043" y="2583435"/>
            <a:ext cx="417087" cy="244351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117247" y="2189992"/>
                <a:ext cx="6832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b="0" i="1" smtClean="0">
                          <a:latin typeface="Cambria Math"/>
                        </a:rPr>
                        <m:t>298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247" y="2189992"/>
                <a:ext cx="683200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117247" y="2507491"/>
                <a:ext cx="6832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b="0" i="1" smtClean="0">
                          <a:latin typeface="Cambria Math"/>
                        </a:rPr>
                        <m:t>436</m:t>
                      </m:r>
                    </m:oMath>
                  </m:oMathPara>
                </a14:m>
                <a:endParaRPr lang="sv-SE" b="0" dirty="0" smtClean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247" y="2507491"/>
                <a:ext cx="683200" cy="4001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/>
          <p:cNvCxnSpPr>
            <a:endCxn id="22" idx="3"/>
          </p:cNvCxnSpPr>
          <p:nvPr/>
        </p:nvCxnSpPr>
        <p:spPr bwMode="auto">
          <a:xfrm flipH="1">
            <a:off x="3880882" y="2360427"/>
            <a:ext cx="696973" cy="451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>
            <a:off x="5787481" y="3576083"/>
            <a:ext cx="510363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 flipH="1" flipV="1">
            <a:off x="4577854" y="2360427"/>
            <a:ext cx="1209627" cy="121565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0133663" y="3391664"/>
            <a:ext cx="1114536" cy="70788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Way too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dark!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2141159" y="2167443"/>
            <a:ext cx="1739723" cy="395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708605" y="3391664"/>
            <a:ext cx="1796902" cy="35522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6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dirty="0" smtClean="0"/>
                  <a:t>Two </a:t>
                </a:r>
                <a:r>
                  <a:rPr lang="sv-SE" dirty="0" err="1"/>
                  <a:t>neighboring</a:t>
                </a:r>
                <a:r>
                  <a:rPr lang="sv-SE" dirty="0"/>
                  <a:t> pixels: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4000,  0,  100</m:t>
                        </m:r>
                      </m:e>
                    </m:d>
                  </m:oMath>
                </a14:m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𝑅𝐺𝐵</m:t>
                    </m:r>
                    <m:r>
                      <a:rPr lang="sv-SE" b="0" i="1" smtClean="0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4000,  4,  100</m:t>
                        </m:r>
                      </m:e>
                    </m:d>
                  </m:oMath>
                </a14:m>
                <a:endParaRPr lang="sv-SE" b="0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conversion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to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Y’CbCr</a:t>
                </a:r>
                <a:r>
                  <a:rPr lang="sv-SE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1=</m:t>
                    </m:r>
                  </m:oMath>
                </a14:m>
                <a:endParaRPr lang="sv-SE" b="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2=</m:t>
                    </m:r>
                  </m:oMath>
                </a14:m>
                <a:endParaRPr lang="sv-SE" dirty="0" smtClean="0"/>
              </a:p>
              <a:p>
                <a:r>
                  <a:rPr lang="sv-SE" dirty="0" err="1" smtClean="0"/>
                  <a:t>After</a:t>
                </a:r>
                <a:r>
                  <a:rPr lang="sv-SE" dirty="0" smtClean="0"/>
                  <a:t> </a:t>
                </a:r>
                <a:r>
                  <a:rPr lang="sv-SE" dirty="0" err="1" smtClean="0"/>
                  <a:t>averaging</a:t>
                </a:r>
                <a:endParaRPr lang="sv-SE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b="0" i="1" smtClean="0">
                        <a:latin typeface="Cambria Math"/>
                      </a:rPr>
                      <m:t>𝐶𝑏𝐶𝑟</m:t>
                    </m:r>
                    <m:r>
                      <a:rPr lang="sv-SE" b="0" i="1" smtClean="0">
                        <a:latin typeface="Cambria Math"/>
                      </a:rPr>
                      <m:t>=</m:t>
                    </m:r>
                  </m:oMath>
                </a14:m>
                <a:endParaRPr lang="sv-SE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930" t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367, 589.5, 850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3691" y="4519091"/>
                <a:ext cx="213898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happening?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1"/>
              <p:cNvSpPr txBox="1">
                <a:spLocks/>
              </p:cNvSpPr>
              <p:nvPr/>
            </p:nvSpPr>
            <p:spPr bwMode="auto">
              <a:xfrm>
                <a:off x="6097060" y="1802272"/>
                <a:ext cx="5872028" cy="385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000" tIns="0" rIns="72000" bIns="0" numCol="1" anchor="t" anchorCtr="0" compatLnSpc="1">
                <a:prstTxWarp prst="textNoShape">
                  <a:avLst/>
                </a:prstTxWarp>
              </a:bodyPr>
              <a:lstStyle>
                <a:lvl1pPr marL="176213" indent="-1762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A9D4"/>
                  </a:buClr>
                  <a:buFont typeface="Arial" charset="0"/>
                  <a:buChar char="›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33400" indent="-1778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–"/>
                  <a:defRPr sz="2000">
                    <a:solidFill>
                      <a:schemeClr val="tx1"/>
                    </a:solidFill>
                    <a:latin typeface="+mn-lt"/>
                  </a:defRPr>
                </a:lvl2pPr>
                <a:lvl3pPr marL="892175" indent="-17938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92CCE5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3pPr>
                <a:lvl4pPr marL="1252538" indent="-1809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-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1614488" indent="-1809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0716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288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860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432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sv-SE" kern="0" dirty="0" smtClean="0"/>
                  <a:t>Average </a:t>
                </a:r>
                <a:r>
                  <a:rPr lang="sv-SE" kern="0" dirty="0" err="1" smtClean="0"/>
                  <a:t>Cb</a:t>
                </a:r>
                <a:r>
                  <a:rPr lang="sv-SE" kern="0" dirty="0" smtClean="0"/>
                  <a:t>/</a:t>
                </a:r>
                <a:r>
                  <a:rPr lang="sv-SE" kern="0" dirty="0" err="1" smtClean="0"/>
                  <a:t>Cr</a:t>
                </a:r>
                <a:r>
                  <a:rPr lang="sv-SE" kern="0" dirty="0" smtClean="0"/>
                  <a:t>, non-</a:t>
                </a:r>
                <a:r>
                  <a:rPr lang="sv-SE" kern="0" dirty="0" err="1" smtClean="0"/>
                  <a:t>average</a:t>
                </a:r>
                <a:r>
                  <a:rPr lang="sv-SE" kern="0" dirty="0" smtClean="0"/>
                  <a:t> Y’:</a:t>
                </a:r>
                <a:endParaRPr lang="sv-SE" i="1" kern="0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/>
                          </a:rPr>
                        </m:ctrlPr>
                      </m:sSupPr>
                      <m:e>
                        <m:r>
                          <a:rPr lang="sv-SE" i="1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i="1">
                        <a:latin typeface="Cambria Math"/>
                      </a:rPr>
                      <m:t>𝐶𝑏𝐶𝑟</m:t>
                    </m:r>
                    <m:r>
                      <a:rPr lang="sv-SE" i="1">
                        <a:latin typeface="Cambria Math"/>
                      </a:rPr>
                      <m:t>1=</m:t>
                    </m:r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/>
                          </a:rPr>
                        </m:ctrlPr>
                      </m:sSupPr>
                      <m:e>
                        <m:r>
                          <a:rPr lang="sv-SE" i="1">
                            <a:latin typeface="Cambria Math"/>
                          </a:rPr>
                          <m:t>𝑌</m:t>
                        </m:r>
                      </m:e>
                      <m:sup>
                        <m:r>
                          <a:rPr lang="sv-SE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sv-SE" i="1">
                        <a:latin typeface="Cambria Math"/>
                      </a:rPr>
                      <m:t>𝐶𝑏𝐶𝑟</m:t>
                    </m:r>
                    <m:r>
                      <a:rPr lang="sv-SE" i="1">
                        <a:latin typeface="Cambria Math"/>
                      </a:rPr>
                      <m:t>2=</m:t>
                    </m:r>
                  </m:oMath>
                </a14:m>
                <a:endParaRPr lang="sv-SE" dirty="0" smtClean="0"/>
              </a:p>
              <a:p>
                <a:r>
                  <a:rPr lang="sv-SE" kern="0" dirty="0" err="1" smtClean="0"/>
                  <a:t>After</a:t>
                </a:r>
                <a:r>
                  <a:rPr lang="sv-SE" kern="0" dirty="0" smtClean="0"/>
                  <a:t> </a:t>
                </a:r>
                <a:r>
                  <a:rPr lang="sv-SE" kern="0" dirty="0" err="1" smtClean="0"/>
                  <a:t>conversion</a:t>
                </a:r>
                <a:r>
                  <a:rPr lang="sv-SE" kern="0" dirty="0" smtClean="0"/>
                  <a:t> back </a:t>
                </a:r>
                <a:r>
                  <a:rPr lang="sv-SE" kern="0" dirty="0" err="1" smtClean="0"/>
                  <a:t>to</a:t>
                </a:r>
                <a:r>
                  <a:rPr lang="sv-SE" kern="0" dirty="0" smtClean="0"/>
                  <a:t> RGB: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sv-SE" i="1">
                        <a:latin typeface="Cambria Math"/>
                      </a:rPr>
                      <m:t>𝑅𝐺𝐵</m:t>
                    </m:r>
                    <m:r>
                      <a:rPr lang="sv-SE" i="1">
                        <a:latin typeface="Cambria Math"/>
                      </a:rPr>
                      <m:t>1= 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1927</m:t>
                        </m:r>
                        <m:r>
                          <a:rPr lang="sv-SE" i="1">
                            <a:latin typeface="Cambria Math"/>
                          </a:rPr>
                          <m:t>,  0</m:t>
                        </m:r>
                        <m:r>
                          <a:rPr lang="sv-SE" b="0" i="1" smtClean="0">
                            <a:latin typeface="Cambria Math"/>
                          </a:rPr>
                          <m:t>.03</m:t>
                        </m:r>
                        <m:r>
                          <a:rPr lang="sv-SE" i="1">
                            <a:latin typeface="Cambria Math"/>
                          </a:rPr>
                          <m:t>,  </m:t>
                        </m:r>
                        <m:r>
                          <a:rPr lang="sv-SE" b="0" i="1" smtClean="0">
                            <a:latin typeface="Cambria Math"/>
                          </a:rPr>
                          <m:t>45</m:t>
                        </m:r>
                      </m:e>
                    </m:d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r>
                      <a:rPr lang="sv-SE" i="1">
                        <a:latin typeface="Cambria Math"/>
                      </a:rPr>
                      <m:t>𝑅𝐺𝐵</m:t>
                    </m:r>
                    <m:r>
                      <a:rPr lang="sv-SE" i="1">
                        <a:latin typeface="Cambria Math"/>
                      </a:rPr>
                      <m:t>2= </m:t>
                    </m:r>
                    <m:d>
                      <m:dPr>
                        <m:ctrlPr>
                          <a:rPr lang="sv-SE" i="1">
                            <a:latin typeface="Cambria Math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/>
                          </a:rPr>
                          <m:t>8339</m:t>
                        </m:r>
                        <m:r>
                          <a:rPr lang="sv-SE" i="1">
                            <a:latin typeface="Cambria Math"/>
                          </a:rPr>
                          <m:t>,  </m:t>
                        </m:r>
                        <m:r>
                          <a:rPr lang="sv-SE" b="0" i="1" smtClean="0">
                            <a:latin typeface="Cambria Math"/>
                          </a:rPr>
                          <m:t>2.2</m:t>
                        </m:r>
                        <m:r>
                          <a:rPr lang="sv-SE" i="1">
                            <a:latin typeface="Cambria Math"/>
                          </a:rPr>
                          <m:t>,  </m:t>
                        </m:r>
                        <m:r>
                          <a:rPr lang="sv-SE" b="0" i="1" smtClean="0">
                            <a:latin typeface="Cambria Math"/>
                          </a:rPr>
                          <m:t>216</m:t>
                        </m:r>
                      </m:e>
                    </m:d>
                  </m:oMath>
                </a14:m>
                <a:endParaRPr lang="sv-SE" kern="0" dirty="0" smtClean="0"/>
              </a:p>
              <a:p>
                <a:endParaRPr lang="sv-SE" kern="0" dirty="0" smtClean="0"/>
              </a:p>
            </p:txBody>
          </p:sp>
        </mc:Choice>
        <mc:Fallback xmlns="">
          <p:sp>
            <p:nvSpPr>
              <p:cNvPr id="9" name="Conten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97060" y="1802272"/>
                <a:ext cx="5872028" cy="3852000"/>
              </a:xfrm>
              <a:prstGeom prst="rect">
                <a:avLst/>
              </a:prstGeom>
              <a:blipFill rotWithShape="1">
                <a:blip r:embed="rId5"/>
                <a:stretch>
                  <a:fillRect l="-1765" t="-237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2281445" y="3345497"/>
            <a:ext cx="1945693" cy="772924"/>
            <a:chOff x="7890677" y="2171791"/>
            <a:chExt cx="1945693" cy="77292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7890677" y="2171791"/>
                  <a:ext cx="19434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298, 627, 898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0677" y="2171791"/>
                  <a:ext cx="1943417" cy="40011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7892953" y="2544605"/>
                  <a:ext cx="19434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sv-SE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b="0" i="1" smtClean="0">
                                <a:latin typeface="Cambria Math"/>
                              </a:rPr>
                              <m:t>436, 552, 802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2953" y="2544605"/>
                  <a:ext cx="1943417" cy="40011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994681" y="2507491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332, 589.5, 850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681" y="2507491"/>
                <a:ext cx="2138983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994681" y="2183138"/>
                <a:ext cx="21389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b="0" i="1" smtClean="0">
                              <a:latin typeface="Cambria Math"/>
                            </a:rPr>
                            <m:t>332, 589.5, 850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681" y="2183138"/>
                <a:ext cx="2138983" cy="40011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/>
          <p:cNvSpPr/>
          <p:nvPr/>
        </p:nvSpPr>
        <p:spPr bwMode="auto">
          <a:xfrm>
            <a:off x="8239233" y="2263140"/>
            <a:ext cx="417087" cy="244351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8243043" y="2583435"/>
            <a:ext cx="417087" cy="244351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117247" y="2189992"/>
                <a:ext cx="6832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b="0" i="1" smtClean="0">
                          <a:latin typeface="Cambria Math"/>
                        </a:rPr>
                        <m:t>298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247" y="2189992"/>
                <a:ext cx="683200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117247" y="2507491"/>
                <a:ext cx="6832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b="0" i="1" smtClean="0">
                          <a:latin typeface="Cambria Math"/>
                        </a:rPr>
                        <m:t>436</m:t>
                      </m:r>
                    </m:oMath>
                  </m:oMathPara>
                </a14:m>
                <a:endParaRPr lang="sv-SE" b="0" dirty="0" smtClean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247" y="2507491"/>
                <a:ext cx="683200" cy="4001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/>
          <p:cNvCxnSpPr>
            <a:endCxn id="22" idx="3"/>
          </p:cNvCxnSpPr>
          <p:nvPr/>
        </p:nvCxnSpPr>
        <p:spPr bwMode="auto">
          <a:xfrm flipH="1">
            <a:off x="3880882" y="2732582"/>
            <a:ext cx="696973" cy="451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>
            <a:off x="5787481" y="3948238"/>
            <a:ext cx="510363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 flipH="1" flipV="1">
            <a:off x="4577854" y="2732582"/>
            <a:ext cx="1209627" cy="121565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0133663" y="3763819"/>
            <a:ext cx="1114536" cy="70788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Way too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bright!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2141159" y="2539598"/>
            <a:ext cx="1739723" cy="395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708604" y="3763819"/>
            <a:ext cx="1924493" cy="35522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1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444 image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420 image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(anchor 1.0)</a:t>
            </a: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1610436"/>
            <a:ext cx="8640000" cy="2160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4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3952164"/>
            <a:ext cx="8640000" cy="2160000"/>
          </a:xfrm>
          <a:prstGeom prst="rect">
            <a:avLst/>
          </a:prstGeom>
        </p:spPr>
      </p:pic>
      <p:cxnSp>
        <p:nvCxnSpPr>
          <p:cNvPr id="17" name="Straight Connector 16"/>
          <p:cNvCxnSpPr>
            <a:stCxn id="14" idx="0"/>
            <a:endCxn id="14" idx="2"/>
          </p:cNvCxnSpPr>
          <p:nvPr/>
        </p:nvCxnSpPr>
        <p:spPr bwMode="auto">
          <a:xfrm>
            <a:off x="7418042" y="1610436"/>
            <a:ext cx="0" cy="216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>
            <a:stCxn id="15" idx="0"/>
            <a:endCxn id="15" idx="2"/>
          </p:cNvCxnSpPr>
          <p:nvPr/>
        </p:nvCxnSpPr>
        <p:spPr bwMode="auto">
          <a:xfrm>
            <a:off x="7418042" y="3952164"/>
            <a:ext cx="0" cy="216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244306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444 image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420 image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(anchor 1.0)</a:t>
            </a: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1610436"/>
            <a:ext cx="8640000" cy="2160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4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3952164"/>
            <a:ext cx="8640000" cy="2160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 bwMode="auto">
          <a:xfrm flipH="1">
            <a:off x="5535665" y="1325085"/>
            <a:ext cx="1050878" cy="87345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8554095" y="1325085"/>
            <a:ext cx="1050878" cy="87345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4681181" y="900753"/>
            <a:ext cx="56288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cannot tell the difference between these two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7418042" y="1610436"/>
            <a:ext cx="0" cy="216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>
            <a:off x="7418042" y="3952164"/>
            <a:ext cx="0" cy="216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752558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444 image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420 image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(anchor 1.0)</a:t>
            </a: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1610436"/>
            <a:ext cx="8640000" cy="2160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4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3952164"/>
            <a:ext cx="8640000" cy="2160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 bwMode="auto">
          <a:xfrm flipH="1">
            <a:off x="5535665" y="1325085"/>
            <a:ext cx="1050878" cy="87345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8554095" y="1325085"/>
            <a:ext cx="1050878" cy="87345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4681181" y="900753"/>
            <a:ext cx="56288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cannot tell the difference between these two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5533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444 image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420 image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(anchor 1.0)</a:t>
            </a: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1610436"/>
            <a:ext cx="8640000" cy="2160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2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2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3952164"/>
            <a:ext cx="8640000" cy="2160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 bwMode="auto">
          <a:xfrm flipH="1">
            <a:off x="5535665" y="1325085"/>
            <a:ext cx="1050878" cy="87345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8554095" y="1325085"/>
            <a:ext cx="1050878" cy="87345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4681181" y="900753"/>
            <a:ext cx="5434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Why not just use one of them, or the average?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48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4:4:4 image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4:2:0 image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(anchor 1.0)</a:t>
            </a: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1610436"/>
            <a:ext cx="8640000" cy="2160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2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4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3952164"/>
            <a:ext cx="8640000" cy="2160000"/>
          </a:xfrm>
          <a:prstGeom prst="rect">
            <a:avLst/>
          </a:prstGeom>
        </p:spPr>
      </p:pic>
      <p:cxnSp>
        <p:nvCxnSpPr>
          <p:cNvPr id="17" name="Straight Connector 16"/>
          <p:cNvCxnSpPr>
            <a:stCxn id="14" idx="0"/>
            <a:endCxn id="14" idx="2"/>
          </p:cNvCxnSpPr>
          <p:nvPr/>
        </p:nvCxnSpPr>
        <p:spPr bwMode="auto">
          <a:xfrm>
            <a:off x="7418042" y="1610436"/>
            <a:ext cx="0" cy="216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>
            <a:stCxn id="15" idx="0"/>
            <a:endCxn id="15" idx="2"/>
          </p:cNvCxnSpPr>
          <p:nvPr/>
        </p:nvCxnSpPr>
        <p:spPr bwMode="auto">
          <a:xfrm>
            <a:off x="7418042" y="3952164"/>
            <a:ext cx="0" cy="216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784" y="1"/>
            <a:ext cx="1312516" cy="13125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7091363" y="239714"/>
            <a:ext cx="69056" cy="74611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160419" y="239714"/>
            <a:ext cx="69056" cy="74611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712619" y="314325"/>
            <a:ext cx="1347789" cy="1310400"/>
            <a:chOff x="5712619" y="465785"/>
            <a:chExt cx="1347789" cy="1310400"/>
          </a:xfrm>
        </p:grpSpPr>
        <p:cxnSp>
          <p:nvCxnSpPr>
            <p:cNvPr id="18" name="Straight Arrow Connector 17"/>
            <p:cNvCxnSpPr/>
            <p:nvPr/>
          </p:nvCxnSpPr>
          <p:spPr bwMode="auto">
            <a:xfrm flipH="1">
              <a:off x="5712619" y="480074"/>
              <a:ext cx="1338263" cy="1296111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>
                  <a:lumMod val="50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" name="Straight Arrow Connector 7"/>
            <p:cNvCxnSpPr/>
            <p:nvPr/>
          </p:nvCxnSpPr>
          <p:spPr bwMode="auto">
            <a:xfrm flipH="1">
              <a:off x="5722145" y="465785"/>
              <a:ext cx="1338263" cy="129611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20" name="Group 19"/>
          <p:cNvGrpSpPr/>
          <p:nvPr/>
        </p:nvGrpSpPr>
        <p:grpSpPr>
          <a:xfrm flipH="1">
            <a:off x="7229475" y="328614"/>
            <a:ext cx="1347789" cy="1310400"/>
            <a:chOff x="5712619" y="465785"/>
            <a:chExt cx="1347789" cy="1310400"/>
          </a:xfrm>
        </p:grpSpPr>
        <p:cxnSp>
          <p:nvCxnSpPr>
            <p:cNvPr id="21" name="Straight Arrow Connector 20"/>
            <p:cNvCxnSpPr/>
            <p:nvPr/>
          </p:nvCxnSpPr>
          <p:spPr bwMode="auto">
            <a:xfrm flipH="1">
              <a:off x="5712619" y="480074"/>
              <a:ext cx="1338263" cy="1296111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>
                  <a:lumMod val="50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Straight Arrow Connector 21"/>
            <p:cNvCxnSpPr/>
            <p:nvPr/>
          </p:nvCxnSpPr>
          <p:spPr bwMode="auto">
            <a:xfrm flipH="1">
              <a:off x="5722145" y="465785"/>
              <a:ext cx="1338263" cy="129611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13194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4:4:4 image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4:2:0 image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(anchor 1.0)</a:t>
            </a: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1610436"/>
            <a:ext cx="8640000" cy="2160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2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4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3952164"/>
            <a:ext cx="8640000" cy="2160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 bwMode="auto">
          <a:xfrm flipH="1">
            <a:off x="5535665" y="1325085"/>
            <a:ext cx="1050878" cy="87345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8554095" y="1325085"/>
            <a:ext cx="1050878" cy="87345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4681181" y="900753"/>
            <a:ext cx="56288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cannot tell the difference between these two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7418042" y="1610436"/>
            <a:ext cx="0" cy="216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>
            <a:off x="7418042" y="3952164"/>
            <a:ext cx="0" cy="216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1849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4:4:4 image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4:2:0 image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(anchor 1.0)</a:t>
            </a: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1610436"/>
            <a:ext cx="8640000" cy="2160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2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4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3952164"/>
            <a:ext cx="8640000" cy="2160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 bwMode="auto">
          <a:xfrm flipH="1">
            <a:off x="5535665" y="1325085"/>
            <a:ext cx="1050878" cy="87345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8554095" y="1325085"/>
            <a:ext cx="1050878" cy="87345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4681181" y="900753"/>
            <a:ext cx="56288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cannot tell the difference between these two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42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4:4:4 image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4:2:0 image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(anchor 1.0)</a:t>
            </a: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1610436"/>
            <a:ext cx="8640000" cy="2160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2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6614" y="2470245"/>
                <a:ext cx="2828082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𝑅𝐺𝐵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2</m:t>
                      </m:r>
                      <m:r>
                        <a:rPr lang="sv-SE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4000,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 2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, </m:t>
                          </m:r>
                          <m:r>
                            <a:rPr lang="sv-SE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sv-SE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00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1014" y="2470245"/>
                <a:ext cx="2828082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2" y="3952164"/>
            <a:ext cx="8640000" cy="2160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 bwMode="auto">
          <a:xfrm flipH="1">
            <a:off x="5535665" y="1325085"/>
            <a:ext cx="1050878" cy="87345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8554095" y="1325085"/>
            <a:ext cx="1050878" cy="87345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4681181" y="900753"/>
            <a:ext cx="5434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Why not just use one of them, or the average?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17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000" dirty="0" smtClean="0"/>
                  <a:t>Change an RGB444 color so that it is more similar to its neighbors. </a:t>
                </a:r>
              </a:p>
              <a:p>
                <a:r>
                  <a:rPr lang="en-US" sz="2000" dirty="0" smtClean="0"/>
                  <a:t>Make the change small enough to be perceptually indistinguishable. </a:t>
                </a:r>
              </a:p>
              <a:p>
                <a:r>
                  <a:rPr lang="en-US" sz="2000" dirty="0" smtClean="0"/>
                  <a:t>Then process the RGB444 image according to Anchor 3.2.</a:t>
                </a:r>
              </a:p>
              <a:p>
                <a:r>
                  <a:rPr lang="en-US" sz="2000" dirty="0" smtClean="0"/>
                  <a:t>How to tell whether two colors are perceptually indistinguishable?</a:t>
                </a:r>
              </a:p>
              <a:p>
                <a:pPr lvl="1"/>
                <a:r>
                  <a:rPr lang="en-US" sz="1800" dirty="0" smtClean="0"/>
                  <a:t>Luminance: </a:t>
                </a:r>
              </a:p>
              <a:p>
                <a:pPr lvl="2"/>
                <a:r>
                  <a:rPr lang="en-US" sz="1800" dirty="0" smtClean="0"/>
                  <a:t>Calculate linear luminance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𝑌</m:t>
                    </m:r>
                  </m:oMath>
                </a14:m>
                <a:r>
                  <a:rPr lang="en-US" sz="1800" dirty="0" smtClean="0"/>
                  <a:t>, and check </a:t>
                </a:r>
                <a14:m>
                  <m:oMath xmlns:m="http://schemas.openxmlformats.org/officeDocument/2006/math">
                    <m:r>
                      <a:rPr lang="sv-SE" sz="1800" b="0" i="1" smtClean="0">
                        <a:latin typeface="Cambria Math"/>
                      </a:rPr>
                      <m:t>𝑃</m:t>
                    </m:r>
                    <m:sSup>
                      <m:sSupPr>
                        <m:ctrlPr>
                          <a:rPr lang="sv-SE" sz="18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sv-SE" sz="1800" b="0" i="1" smtClean="0"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sv-SE" sz="18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sv-SE" sz="18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sv-SE" sz="1800" b="0" i="1" smtClean="0">
                            <a:latin typeface="Cambria Math"/>
                          </a:rPr>
                          <m:t>𝑌</m:t>
                        </m:r>
                      </m:e>
                    </m:d>
                  </m:oMath>
                </a14:m>
                <a:r>
                  <a:rPr lang="en-US" sz="1800" dirty="0" smtClean="0"/>
                  <a:t>*</a:t>
                </a:r>
                <a:endParaRPr lang="en-US" sz="1800" dirty="0" smtClean="0"/>
              </a:p>
              <a:p>
                <a:pPr lvl="2"/>
                <a:r>
                  <a:rPr lang="sv-SE" sz="1800" dirty="0" err="1" smtClean="0"/>
                  <a:t>Example</a:t>
                </a:r>
                <a:r>
                  <a:rPr lang="sv-SE" sz="1800" dirty="0" smtClean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𝑃</m:t>
                        </m:r>
                        <m:sSup>
                          <m:sSup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US" sz="18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  <m:d>
                          <m:d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  <m:r>
                          <a:rPr lang="en-US" sz="1800" i="1">
                            <a:latin typeface="Cambria Math"/>
                          </a:rPr>
                          <m:t>−</m:t>
                        </m:r>
                        <m:r>
                          <a:rPr lang="en-US" sz="1800" i="1">
                            <a:latin typeface="Cambria Math"/>
                          </a:rPr>
                          <m:t>𝑃</m:t>
                        </m:r>
                        <m:sSup>
                          <m:sSup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US" sz="1800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  <m:d>
                          <m:d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sz="1800" b="0" i="1" smtClean="0">
                        <a:latin typeface="Cambria Math"/>
                      </a:rPr>
                      <m:t>&lt;</m:t>
                    </m:r>
                    <m:r>
                      <a:rPr lang="en-US" sz="1800" b="0" i="1" smtClean="0">
                        <a:latin typeface="Cambria Math"/>
                      </a:rPr>
                      <m:t>𝜃</m:t>
                    </m:r>
                  </m:oMath>
                </a14:m>
                <a:r>
                  <a:rPr lang="sv-SE" sz="1800" dirty="0" smtClean="0"/>
                  <a:t>, </a:t>
                </a:r>
                <a:r>
                  <a:rPr lang="sv-SE" sz="1800" dirty="0" err="1" smtClean="0"/>
                  <a:t>where</a:t>
                </a:r>
                <a:r>
                  <a:rPr lang="sv-SE" sz="1800" dirty="0" smtClean="0"/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𝜃</m:t>
                    </m:r>
                    <m:r>
                      <a:rPr lang="en-US" sz="1800" b="0" i="1" smtClean="0">
                        <a:latin typeface="Cambria Math"/>
                      </a:rPr>
                      <m:t>=0.5/876</m:t>
                    </m:r>
                  </m:oMath>
                </a14:m>
                <a:endParaRPr lang="sv-SE" sz="1800" dirty="0" smtClean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657" t="-1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idea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0927" y="6509981"/>
            <a:ext cx="1073306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[18] G. W. Larson, “The </a:t>
            </a:r>
            <a:r>
              <a:rPr lang="en-US" sz="1400" dirty="0" err="1"/>
              <a:t>LogLuv</a:t>
            </a:r>
            <a:r>
              <a:rPr lang="en-US" sz="1400" dirty="0"/>
              <a:t> Encoding for Full Gamut, High Dynamic Range Images”, Journal of Graphics Tools, 3(1):15-31, 1998</a:t>
            </a:r>
            <a:r>
              <a:rPr lang="en-US" sz="1400" dirty="0" smtClean="0"/>
              <a:t>.</a:t>
            </a:r>
            <a:endParaRPr lang="en-US" sz="1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524935" y="6188590"/>
                <a:ext cx="61811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*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</a:rPr>
                      <m:t>𝑃𝑄</m:t>
                    </m:r>
                    <m:r>
                      <a:rPr lang="en-US" sz="1600" i="1" dirty="0" smtClean="0">
                        <a:latin typeface="Cambria Math"/>
                      </a:rPr>
                      <m:t>(</m:t>
                    </m:r>
                    <m:r>
                      <a:rPr lang="en-US" sz="1600" i="1" dirty="0" smtClean="0">
                        <a:latin typeface="Cambria Math"/>
                      </a:rPr>
                      <m:t>𝑥</m:t>
                    </m:r>
                    <m:r>
                      <a:rPr lang="en-US" sz="160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1600" dirty="0" smtClean="0"/>
                  <a:t> is the PQ EOTF,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/>
                      </a:rPr>
                      <m:t>𝑃</m:t>
                    </m:r>
                    <m:sSup>
                      <m:sSupPr>
                        <m:ctrlPr>
                          <a:rPr lang="en-US" sz="16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en-US" sz="16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16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z="1600" dirty="0" smtClean="0"/>
                  <a:t> is the inverse of the PQ EOTF</a:t>
                </a:r>
                <a:endParaRPr lang="en-US" sz="16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35" y="6188590"/>
                <a:ext cx="6181116" cy="338554"/>
              </a:xfrm>
              <a:prstGeom prst="rect">
                <a:avLst/>
              </a:prstGeom>
              <a:blipFill rotWithShape="1">
                <a:blip r:embed="rId3"/>
                <a:stretch>
                  <a:fillRect l="-493"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848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22656</TotalTime>
  <Words>3208</Words>
  <Application>Microsoft Office PowerPoint</Application>
  <PresentationFormat>Custom</PresentationFormat>
  <Paragraphs>573</Paragraphs>
  <Slides>45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0" baseType="lpstr">
      <vt:lpstr>Arial</vt:lpstr>
      <vt:lpstr>Ericsson Capital TT</vt:lpstr>
      <vt:lpstr>Times New Roman</vt:lpstr>
      <vt:lpstr>Cambria Math</vt:lpstr>
      <vt:lpstr>1_PresentationTemplate2011</vt:lpstr>
      <vt:lpstr>JCTVC-Z0022 Chroma Adjustment for HDR Video</vt:lpstr>
      <vt:lpstr>Background</vt:lpstr>
      <vt:lpstr>Luma adjustment</vt:lpstr>
      <vt:lpstr>chroma</vt:lpstr>
      <vt:lpstr>example</vt:lpstr>
      <vt:lpstr>example</vt:lpstr>
      <vt:lpstr>example</vt:lpstr>
      <vt:lpstr>example</vt:lpstr>
      <vt:lpstr>Main idea</vt:lpstr>
      <vt:lpstr>Main idea</vt:lpstr>
      <vt:lpstr>Main idea</vt:lpstr>
      <vt:lpstr>In detail.</vt:lpstr>
      <vt:lpstr>Main idea</vt:lpstr>
      <vt:lpstr>results: smoother chroma</vt:lpstr>
      <vt:lpstr>results: smoother chroma</vt:lpstr>
      <vt:lpstr>Results: Luma Smoother Too</vt:lpstr>
      <vt:lpstr>Results: Luma Smoother Too</vt:lpstr>
      <vt:lpstr>Results: Visual results after compression improve</vt:lpstr>
      <vt:lpstr>Results: Helps with mismatching filters</vt:lpstr>
      <vt:lpstr>Results: Helps with mismatching filters</vt:lpstr>
      <vt:lpstr>objective results</vt:lpstr>
      <vt:lpstr>Summary</vt:lpstr>
      <vt:lpstr>Summary</vt:lpstr>
      <vt:lpstr>PowerPoint Presentation</vt:lpstr>
      <vt:lpstr>Does it desaturate colors?</vt:lpstr>
      <vt:lpstr>Does it desaturate colors?</vt:lpstr>
      <vt:lpstr>Results</vt:lpstr>
      <vt:lpstr>What is happening?</vt:lpstr>
      <vt:lpstr>What is happening?</vt:lpstr>
      <vt:lpstr>What is happening?</vt:lpstr>
      <vt:lpstr>What is happening?</vt:lpstr>
      <vt:lpstr>What is happening?</vt:lpstr>
      <vt:lpstr>What is happening?</vt:lpstr>
      <vt:lpstr>What is happening?</vt:lpstr>
      <vt:lpstr>What is happening?</vt:lpstr>
      <vt:lpstr>What is happening?</vt:lpstr>
      <vt:lpstr>What is happening?</vt:lpstr>
      <vt:lpstr>What is happening?</vt:lpstr>
      <vt:lpstr>What is happening?</vt:lpstr>
      <vt:lpstr>What is happening?</vt:lpstr>
      <vt:lpstr>What is happening?</vt:lpstr>
      <vt:lpstr>example</vt:lpstr>
      <vt:lpstr>example</vt:lpstr>
      <vt:lpstr>example</vt:lpstr>
      <vt:lpstr>example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- Beyond the TS ?</dc:title>
  <dc:creator>EAB/OVM Frédéric Gabin</dc:creator>
  <dc:description>Rev PA1</dc:description>
  <cp:lastModifiedBy>Jacob Ström</cp:lastModifiedBy>
  <cp:revision>431</cp:revision>
  <cp:lastPrinted>2015-06-12T10:49:57Z</cp:lastPrinted>
  <dcterms:created xsi:type="dcterms:W3CDTF">2011-05-24T09:22:48Z</dcterms:created>
  <dcterms:modified xsi:type="dcterms:W3CDTF">2017-01-13T15:43:57Z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R3A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Confidential</vt:lpwstr>
  </property>
  <property fmtid="{D5CDD505-2E9C-101B-9397-08002B2CF9AE}" pid="15" name="txtConfLabel">
    <vt:lpwstr>Ericsson Confidential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false</vt:bool>
  </property>
  <property fmtid="{D5CDD505-2E9C-101B-9397-08002B2CF9AE}" pid="24" name="optFooterCVLPrep">
    <vt:bool>false</vt:bool>
  </property>
  <property fmtid="{D5CDD505-2E9C-101B-9397-08002B2CF9AE}" pid="25" name="optEnterText3">
    <vt:bool>true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Confidential</vt:lpwstr>
  </property>
  <property fmtid="{D5CDD505-2E9C-101B-9397-08002B2CF9AE}" pid="30" name="RightFooterField">
    <vt:lpwstr/>
  </property>
  <property fmtid="{D5CDD505-2E9C-101B-9397-08002B2CF9AE}" pid="31" name="RightFooterField2">
    <vt:lpwstr>2015-05-13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EAB/OVM Frédéric Gabin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 TO DVB</vt:lpwstr>
  </property>
  <property fmtid="{D5CDD505-2E9C-101B-9397-08002B2CF9AE}" pid="43" name="Title">
    <vt:lpwstr>3GPP - Beyond the TS ?</vt:lpwstr>
  </property>
  <property fmtid="{D5CDD505-2E9C-101B-9397-08002B2CF9AE}" pid="44" name="Date">
    <vt:lpwstr>2015-05-13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