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1" r:id="rId1"/>
  </p:sldMasterIdLst>
  <p:notesMasterIdLst>
    <p:notesMasterId r:id="rId26"/>
  </p:notesMasterIdLst>
  <p:handoutMasterIdLst>
    <p:handoutMasterId r:id="rId27"/>
  </p:handoutMasterIdLst>
  <p:sldIdLst>
    <p:sldId id="336" r:id="rId2"/>
    <p:sldId id="349" r:id="rId3"/>
    <p:sldId id="350" r:id="rId4"/>
    <p:sldId id="351" r:id="rId5"/>
    <p:sldId id="352" r:id="rId6"/>
    <p:sldId id="353" r:id="rId7"/>
    <p:sldId id="370" r:id="rId8"/>
    <p:sldId id="371" r:id="rId9"/>
    <p:sldId id="354" r:id="rId10"/>
    <p:sldId id="369" r:id="rId11"/>
    <p:sldId id="355" r:id="rId12"/>
    <p:sldId id="368" r:id="rId13"/>
    <p:sldId id="356" r:id="rId14"/>
    <p:sldId id="357" r:id="rId15"/>
    <p:sldId id="359" r:id="rId16"/>
    <p:sldId id="361" r:id="rId17"/>
    <p:sldId id="362" r:id="rId18"/>
    <p:sldId id="358" r:id="rId19"/>
    <p:sldId id="363" r:id="rId20"/>
    <p:sldId id="364" r:id="rId21"/>
    <p:sldId id="372" r:id="rId22"/>
    <p:sldId id="366" r:id="rId23"/>
    <p:sldId id="367" r:id="rId24"/>
    <p:sldId id="319" r:id="rId25"/>
  </p:sldIdLst>
  <p:sldSz cx="12192000" cy="6858000"/>
  <p:notesSz cx="6797675" cy="9928225"/>
  <p:embeddedFontLst>
    <p:embeddedFont>
      <p:font typeface="Ericsson Capital TT" panose="02000503000000020004" pitchFamily="2" charset="0"/>
      <p:regular r:id="rId28"/>
    </p:embeddedFont>
    <p:embeddedFont>
      <p:font typeface="Cambria Math" panose="02040503050406030204" pitchFamily="18" charset="0"/>
      <p:regular r:id="rId29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336"/>
            <p14:sldId id="349"/>
            <p14:sldId id="350"/>
            <p14:sldId id="351"/>
            <p14:sldId id="352"/>
            <p14:sldId id="353"/>
            <p14:sldId id="370"/>
            <p14:sldId id="371"/>
            <p14:sldId id="354"/>
            <p14:sldId id="369"/>
            <p14:sldId id="355"/>
            <p14:sldId id="368"/>
            <p14:sldId id="356"/>
            <p14:sldId id="357"/>
            <p14:sldId id="359"/>
            <p14:sldId id="361"/>
            <p14:sldId id="362"/>
            <p14:sldId id="358"/>
            <p14:sldId id="363"/>
            <p14:sldId id="364"/>
            <p14:sldId id="372"/>
            <p14:sldId id="366"/>
            <p14:sldId id="367"/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9F9F9F"/>
    <a:srgbClr val="8A8A8A"/>
    <a:srgbClr val="6D6D6D"/>
    <a:srgbClr val="4B4B4B"/>
    <a:srgbClr val="FFFFFF"/>
    <a:srgbClr val="00FF00"/>
    <a:srgbClr val="808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3" autoAdjust="0"/>
    <p:restoredTop sz="93606" autoAdjust="0"/>
  </p:normalViewPr>
  <p:slideViewPr>
    <p:cSldViewPr snapToGrid="0">
      <p:cViewPr>
        <p:scale>
          <a:sx n="70" d="100"/>
          <a:sy n="70" d="100"/>
        </p:scale>
        <p:origin x="-540" y="-114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6625"/>
        <p:guide pos="2588"/>
        <p:guide pos="5091"/>
        <p:guide pos="4969"/>
        <p:guide pos="3779"/>
        <p:guide pos="3901"/>
        <p:guide pos="331"/>
        <p:guide pos="2712"/>
        <p:guide pos="3839"/>
        <p:guide pos="3568"/>
        <p:guide pos="4112"/>
        <p:guide pos="73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380"/>
    </p:cViewPr>
  </p:sorterViewPr>
  <p:notesViewPr>
    <p:cSldViewPr snapToGrid="0">
      <p:cViewPr varScale="1">
        <p:scale>
          <a:sx n="64" d="100"/>
          <a:sy n="64" d="100"/>
        </p:scale>
        <p:origin x="-3414" y="-126"/>
      </p:cViewPr>
      <p:guideLst>
        <p:guide orient="horz" pos="3127"/>
        <p:guide pos="2141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 </a:t>
            </a:r>
            <a:endParaRPr lang="en-US" sz="12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 </a:t>
            </a:r>
            <a:endParaRPr lang="en-US" sz="1200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 </a:t>
            </a:r>
            <a:endParaRPr lang="en-US" sz="12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3009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851023" y="0"/>
            <a:ext cx="2945084" cy="497119"/>
          </a:xfrm>
          <a:prstGeom prst="rect">
            <a:avLst/>
          </a:prstGeom>
        </p:spPr>
        <p:txBody>
          <a:bodyPr vert="horz" lIns="90471" tIns="45235" rIns="90471" bIns="45235" rtlCol="0"/>
          <a:lstStyle>
            <a:lvl1pPr algn="r">
              <a:defRPr sz="12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851023" y="9429532"/>
            <a:ext cx="2945084" cy="497119"/>
          </a:xfrm>
          <a:prstGeom prst="rect">
            <a:avLst/>
          </a:prstGeom>
        </p:spPr>
        <p:txBody>
          <a:bodyPr vert="horz" lIns="90471" tIns="45235" rIns="90471" bIns="45235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85" cy="497119"/>
          </a:xfrm>
          <a:prstGeom prst="rect">
            <a:avLst/>
          </a:prstGeom>
        </p:spPr>
        <p:txBody>
          <a:bodyPr vert="horz" lIns="90471" tIns="45235" rIns="90471" bIns="45235" rtlCol="0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71" tIns="45235" rIns="90471" bIns="45235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532"/>
            <a:ext cx="2945085" cy="497119"/>
          </a:xfrm>
          <a:prstGeom prst="rect">
            <a:avLst/>
          </a:prstGeom>
        </p:spPr>
        <p:txBody>
          <a:bodyPr vert="horz" lIns="90471" tIns="45235" rIns="90471" bIns="45235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0238" y="4716339"/>
            <a:ext cx="5437200" cy="4467780"/>
          </a:xfrm>
          <a:prstGeom prst="rect">
            <a:avLst/>
          </a:prstGeom>
        </p:spPr>
        <p:txBody>
          <a:bodyPr vert="horz" lIns="90471" tIns="45235" rIns="90471" bIns="4523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FAFEC5-4E6E-4AE8-A475-3D03AD28C164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560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A24803-E393-4CF7-BF6A-3610F2334B5C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860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09D0CB-653A-4AF9-B296-BC9F65378B07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944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911AB5-84EF-484B-907E-C5E0164D1E17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363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7706F7-BEF1-4713-A856-E97F354C98C5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767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B67994-37A4-4F1C-9ADD-ADE8F3752F86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2100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A505B5-BCE8-40A1-A73D-CC07F27EB416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910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323E2D-B43D-49AB-AF00-014AFE16A697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4019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F9E6D1-ACC8-4820-A3AD-F9F9DA01B49B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403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E3B445-FB74-41A8-B5C0-8AFE7D807D29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700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CC089C-86B4-4B76-919F-86703D2DDB6B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421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2C7B55-AB0D-486D-A3DE-28F0A85F8BD8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0231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5C651B-EF23-4AB2-9094-637DDAFBAA54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9001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37ED8B-82F9-49F0-9484-1E1CCA9DC319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319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535F3E-CDA7-4D89-AF97-4EE481862001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0058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03FFBF-3978-4683-8BFF-501A3A488CCF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258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3C3B1B-E385-49B4-94B0-2D5EF276A695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46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C61C21-A34D-471A-AA11-E18594C8AB50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02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F2F52C-8EB7-4B92-B231-23A466CA1241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75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F3C74D-DEA8-4021-B541-6A561EFBE998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92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60ECD1-2E5F-4B83-94F9-DBE75227F74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831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C9D5C0-93F6-48D9-8909-EE083E98FFA4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76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FBD194-9227-4C39-8B87-B52A84906A1C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520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53E39-E4B1-4BC6-BFE9-EAAAF8E3B986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001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2011" descr="Ericsson_Logo_Vertical_MSPowerPoint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8313" y="431800"/>
            <a:ext cx="1027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524933" y="1808164"/>
            <a:ext cx="11135784" cy="28400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/>
          <a:lstStyle>
            <a:lvl1pPr>
              <a:defRPr sz="7000" smtClean="0">
                <a:latin typeface="Ericsson Capital TT" pitchFamily="2" charset="0"/>
              </a:defRPr>
            </a:lvl1pPr>
          </a:lstStyle>
          <a:p>
            <a:pPr lvl="0"/>
            <a:r>
              <a:rPr lang="en-US" noProof="0" smtClean="0"/>
              <a:t>Click to add Title</a:t>
            </a:r>
          </a:p>
        </p:txBody>
      </p:sp>
      <p:sp>
        <p:nvSpPr>
          <p:cNvPr id="4813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4934" y="5137150"/>
            <a:ext cx="11140017" cy="13858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b"/>
          <a:lstStyle>
            <a:lvl1pPr marL="0" indent="0">
              <a:buFont typeface="Arial" charset="0"/>
              <a:buNone/>
              <a:defRPr sz="3000" smtClean="0"/>
            </a:lvl1pPr>
          </a:lstStyle>
          <a:p>
            <a:pPr lvl="0"/>
            <a:r>
              <a:rPr lang="en-US" noProof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4619720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57909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5473700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46890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6" y="1795463"/>
            <a:ext cx="5469467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8243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4013201"/>
            <a:ext cx="5467351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67" y="1795464"/>
            <a:ext cx="5467351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08884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0" y="1795463"/>
            <a:ext cx="5467351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67" y="4013201"/>
            <a:ext cx="546523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795464"/>
            <a:ext cx="546523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94083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0" y="4022725"/>
            <a:ext cx="5467351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67" y="4022725"/>
            <a:ext cx="546523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0" y="1804989"/>
            <a:ext cx="5467351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804989"/>
            <a:ext cx="546523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49228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750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86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5535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966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648456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185504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8081433" y="1800225"/>
            <a:ext cx="3583517" cy="4724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305300" y="1800225"/>
            <a:ext cx="3583517" cy="4724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3" y="1800225"/>
            <a:ext cx="3583517" cy="4724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2929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51266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51777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930112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18906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973126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eftInfo"/>
          <p:cNvSpPr txBox="1">
            <a:spLocks noChangeArrowheads="1"/>
          </p:cNvSpPr>
          <p:nvPr/>
        </p:nvSpPr>
        <p:spPr bwMode="auto">
          <a:xfrm>
            <a:off x="-2516188" y="438150"/>
            <a:ext cx="23526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Slide title </a:t>
            </a:r>
          </a:p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44 pt</a:t>
            </a: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 minimum 24 pt</a:t>
            </a: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Bullets level 2-5</a:t>
            </a:r>
          </a:p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minimum 20 pt</a:t>
            </a:r>
          </a:p>
          <a:p>
            <a:pPr algn="r" eaLnBrk="1" hangingPunct="1">
              <a:spcBef>
                <a:spcPct val="0"/>
              </a:spcBef>
              <a:defRPr/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defRPr/>
            </a:pPr>
            <a:r>
              <a:rPr lang="en-US" sz="500" dirty="0" smtClean="0">
                <a:solidFill>
                  <a:srgbClr val="9FB7D3"/>
                </a:solidFill>
              </a:rPr>
              <a:t>Characters for Embedded font:</a:t>
            </a:r>
            <a:br>
              <a:rPr lang="en-US" sz="500" dirty="0" smtClean="0">
                <a:solidFill>
                  <a:srgbClr val="9FB7D3"/>
                </a:solidFill>
              </a:rPr>
            </a:br>
            <a:r>
              <a:rPr lang="en-US" sz="50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ctr" eaLnBrk="1" hangingPunct="1">
              <a:spcBef>
                <a:spcPct val="0"/>
              </a:spcBef>
              <a:defRPr/>
            </a:pPr>
            <a:endParaRPr lang="en-US" sz="500" i="1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ctr" eaLnBrk="1" hangingPunct="1">
              <a:spcBef>
                <a:spcPct val="0"/>
              </a:spcBef>
              <a:defRPr/>
            </a:pPr>
            <a:r>
              <a:rPr lang="en-US" sz="50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ctr" eaLnBrk="1" hangingPunct="1">
              <a:spcBef>
                <a:spcPct val="0"/>
              </a:spcBef>
              <a:defRPr/>
            </a:pPr>
            <a:r>
              <a:rPr lang="en-US" sz="50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sz="50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500" dirty="0" smtClean="0">
              <a:solidFill>
                <a:srgbClr val="FFFFFF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800" dirty="0" smtClean="0">
              <a:solidFill>
                <a:srgbClr val="FFFFFF"/>
              </a:solidFill>
              <a:latin typeface="Ericsson Capital TT" pitchFamily="2" charset="0"/>
            </a:endParaRPr>
          </a:p>
          <a:p>
            <a:pPr algn="r" eaLnBrk="1" hangingPunct="1">
              <a:spcBef>
                <a:spcPct val="0"/>
              </a:spcBef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algn="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Do not add objects or text in the footer area</a:t>
            </a:r>
          </a:p>
        </p:txBody>
      </p:sp>
      <p:pic>
        <p:nvPicPr>
          <p:cNvPr id="1027" name="Econ2011" descr="ECON_RGB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9338" y="360363"/>
            <a:ext cx="4445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xtfooterCopy"/>
          <p:cNvSpPr txBox="1">
            <a:spLocks noChangeArrowheads="1"/>
          </p:cNvSpPr>
          <p:nvPr/>
        </p:nvSpPr>
        <p:spPr bwMode="auto">
          <a:xfrm>
            <a:off x="527050" y="6524625"/>
            <a:ext cx="986578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defRPr/>
            </a:pPr>
            <a:r>
              <a:rPr lang="en-US" sz="800" b="0" i="0" u="none" smtClean="0">
                <a:solidFill>
                  <a:srgbClr val="87888A"/>
                </a:solidFill>
              </a:rPr>
              <a:t>Page </a:t>
            </a:r>
            <a:fld id="{E6A09586-A661-41BB-B90B-35CA3CA67176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 smtClean="0">
              <a:solidFill>
                <a:srgbClr val="87888A"/>
              </a:solidFill>
            </a:endParaRPr>
          </a:p>
        </p:txBody>
      </p:sp>
      <p:sp>
        <p:nvSpPr>
          <p:cNvPr id="1029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8638" y="1800225"/>
            <a:ext cx="11136312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add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5463" y="239713"/>
            <a:ext cx="99917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44565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1" r:id="rId1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Y0030: Multi-LUT Luma Adjustment Implementation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Jacob Ström Ericsson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interpolation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 bwMode="auto">
          <a:xfrm flipV="1">
            <a:off x="1986455" y="3736428"/>
            <a:ext cx="2932386" cy="10720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val 35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979963" y="4109160"/>
                <a:ext cx="1022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𝑓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963" y="4109160"/>
                <a:ext cx="1022331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694948" y="3085907"/>
                <a:ext cx="1022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𝑓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948" y="3085907"/>
                <a:ext cx="1022331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649931" y="5187836"/>
                <a:ext cx="29895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31" y="5187836"/>
                <a:ext cx="2989536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56607" y="2727665"/>
                <a:ext cx="40681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𝐶𝑏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≈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)+</m:t>
                      </m:r>
                      <m:r>
                        <a:rPr lang="en-US" b="0" i="1" smtClean="0">
                          <a:latin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07" y="2727665"/>
                <a:ext cx="4068100" cy="400110"/>
              </a:xfrm>
              <a:prstGeom prst="rect">
                <a:avLst/>
              </a:prstGeom>
              <a:blipFill rotWithShape="1"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/>
          <p:nvPr/>
        </p:nvCxnSpPr>
        <p:spPr bwMode="auto">
          <a:xfrm flipH="1" flipV="1">
            <a:off x="3289465" y="4536374"/>
            <a:ext cx="498764" cy="534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Freeform 50"/>
          <p:cNvSpPr/>
          <p:nvPr/>
        </p:nvSpPr>
        <p:spPr bwMode="auto">
          <a:xfrm>
            <a:off x="3455718" y="3594508"/>
            <a:ext cx="1199408" cy="419352"/>
          </a:xfrm>
          <a:custGeom>
            <a:avLst/>
            <a:gdLst>
              <a:gd name="connsiteX0" fmla="*/ 1199408 w 1199408"/>
              <a:gd name="connsiteY0" fmla="*/ 63092 h 419352"/>
              <a:gd name="connsiteX1" fmla="*/ 760021 w 1199408"/>
              <a:gd name="connsiteY1" fmla="*/ 3715 h 419352"/>
              <a:gd name="connsiteX2" fmla="*/ 273133 w 1199408"/>
              <a:gd name="connsiteY2" fmla="*/ 158095 h 419352"/>
              <a:gd name="connsiteX3" fmla="*/ 0 w 1199408"/>
              <a:gd name="connsiteY3" fmla="*/ 419352 h 41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408" h="419352">
                <a:moveTo>
                  <a:pt x="1199408" y="63092"/>
                </a:moveTo>
                <a:cubicBezTo>
                  <a:pt x="1056904" y="25486"/>
                  <a:pt x="914400" y="-12119"/>
                  <a:pt x="760021" y="3715"/>
                </a:cubicBezTo>
                <a:cubicBezTo>
                  <a:pt x="605642" y="19549"/>
                  <a:pt x="399803" y="88822"/>
                  <a:pt x="273133" y="158095"/>
                </a:cubicBezTo>
                <a:cubicBezTo>
                  <a:pt x="146463" y="227368"/>
                  <a:pt x="73231" y="323360"/>
                  <a:pt x="0" y="419352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Freeform 52"/>
          <p:cNvSpPr/>
          <p:nvPr/>
        </p:nvSpPr>
        <p:spPr bwMode="auto">
          <a:xfrm>
            <a:off x="2006931" y="4190649"/>
            <a:ext cx="902525" cy="428851"/>
          </a:xfrm>
          <a:custGeom>
            <a:avLst/>
            <a:gdLst>
              <a:gd name="connsiteX0" fmla="*/ 0 w 902525"/>
              <a:gd name="connsiteY0" fmla="*/ 428851 h 428851"/>
              <a:gd name="connsiteX1" fmla="*/ 118754 w 902525"/>
              <a:gd name="connsiteY1" fmla="*/ 215095 h 428851"/>
              <a:gd name="connsiteX2" fmla="*/ 356260 w 902525"/>
              <a:gd name="connsiteY2" fmla="*/ 60716 h 428851"/>
              <a:gd name="connsiteX3" fmla="*/ 653143 w 902525"/>
              <a:gd name="connsiteY3" fmla="*/ 1340 h 428851"/>
              <a:gd name="connsiteX4" fmla="*/ 902525 w 902525"/>
              <a:gd name="connsiteY4" fmla="*/ 25090 h 4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525" h="428851">
                <a:moveTo>
                  <a:pt x="0" y="428851"/>
                </a:moveTo>
                <a:cubicBezTo>
                  <a:pt x="29688" y="352651"/>
                  <a:pt x="59377" y="276451"/>
                  <a:pt x="118754" y="215095"/>
                </a:cubicBezTo>
                <a:cubicBezTo>
                  <a:pt x="178131" y="153739"/>
                  <a:pt x="267195" y="96342"/>
                  <a:pt x="356260" y="60716"/>
                </a:cubicBezTo>
                <a:cubicBezTo>
                  <a:pt x="445325" y="25090"/>
                  <a:pt x="562099" y="7278"/>
                  <a:pt x="653143" y="1340"/>
                </a:cubicBezTo>
                <a:cubicBezTo>
                  <a:pt x="744187" y="-4598"/>
                  <a:pt x="823356" y="10246"/>
                  <a:pt x="902525" y="2509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bilinear interpolation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 bwMode="auto">
          <a:xfrm>
            <a:off x="1986455" y="3736428"/>
            <a:ext cx="6621517" cy="2286000"/>
          </a:xfrm>
          <a:custGeom>
            <a:avLst/>
            <a:gdLst>
              <a:gd name="connsiteX0" fmla="*/ 2932386 w 6621517"/>
              <a:gd name="connsiteY0" fmla="*/ 0 h 2286000"/>
              <a:gd name="connsiteX1" fmla="*/ 0 w 6621517"/>
              <a:gd name="connsiteY1" fmla="*/ 1072055 h 2286000"/>
              <a:gd name="connsiteX2" fmla="*/ 4272455 w 6621517"/>
              <a:gd name="connsiteY2" fmla="*/ 2286000 h 2286000"/>
              <a:gd name="connsiteX3" fmla="*/ 6621517 w 6621517"/>
              <a:gd name="connsiteY3" fmla="*/ 630620 h 2286000"/>
              <a:gd name="connsiteX4" fmla="*/ 2932386 w 6621517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1517" h="2286000">
                <a:moveTo>
                  <a:pt x="2932386" y="0"/>
                </a:moveTo>
                <a:lnTo>
                  <a:pt x="0" y="1072055"/>
                </a:lnTo>
                <a:lnTo>
                  <a:pt x="4272455" y="2286000"/>
                </a:lnTo>
                <a:lnTo>
                  <a:pt x="6621517" y="630620"/>
                </a:lnTo>
                <a:lnTo>
                  <a:pt x="2932386" y="0"/>
                </a:ln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184634" y="4382814"/>
            <a:ext cx="4083269" cy="9459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792717" y="4148919"/>
            <a:ext cx="2686256" cy="14636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557667" y="431362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06579" y="597414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07804" y="5018567"/>
                <a:ext cx="626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804" y="5018567"/>
                <a:ext cx="626132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893981" y="6351181"/>
                <a:ext cx="626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981" y="6351181"/>
                <a:ext cx="626132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/>
          <p:cNvSpPr/>
          <p:nvPr/>
        </p:nvSpPr>
        <p:spPr bwMode="auto">
          <a:xfrm>
            <a:off x="5843951" y="4957590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738281" y="2620370"/>
                <a:ext cx="12865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𝐶𝑟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281" y="2620370"/>
                <a:ext cx="1286571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 bwMode="auto">
          <a:xfrm flipH="1">
            <a:off x="6059607" y="3152633"/>
            <a:ext cx="1665026" cy="1610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4982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bilinear interpolation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 bwMode="auto">
          <a:xfrm>
            <a:off x="1986455" y="3736428"/>
            <a:ext cx="6621517" cy="2286000"/>
          </a:xfrm>
          <a:custGeom>
            <a:avLst/>
            <a:gdLst>
              <a:gd name="connsiteX0" fmla="*/ 2932386 w 6621517"/>
              <a:gd name="connsiteY0" fmla="*/ 0 h 2286000"/>
              <a:gd name="connsiteX1" fmla="*/ 0 w 6621517"/>
              <a:gd name="connsiteY1" fmla="*/ 1072055 h 2286000"/>
              <a:gd name="connsiteX2" fmla="*/ 4272455 w 6621517"/>
              <a:gd name="connsiteY2" fmla="*/ 2286000 h 2286000"/>
              <a:gd name="connsiteX3" fmla="*/ 6621517 w 6621517"/>
              <a:gd name="connsiteY3" fmla="*/ 630620 h 2286000"/>
              <a:gd name="connsiteX4" fmla="*/ 2932386 w 6621517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1517" h="2286000">
                <a:moveTo>
                  <a:pt x="2932386" y="0"/>
                </a:moveTo>
                <a:lnTo>
                  <a:pt x="0" y="1072055"/>
                </a:lnTo>
                <a:lnTo>
                  <a:pt x="4272455" y="2286000"/>
                </a:lnTo>
                <a:lnTo>
                  <a:pt x="6621517" y="630620"/>
                </a:lnTo>
                <a:lnTo>
                  <a:pt x="2932386" y="0"/>
                </a:ln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184634" y="4382814"/>
            <a:ext cx="4083269" cy="9459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792717" y="4148919"/>
            <a:ext cx="2686256" cy="14636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557667" y="431362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06579" y="597414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3455718" y="3594508"/>
            <a:ext cx="1199408" cy="419352"/>
          </a:xfrm>
          <a:custGeom>
            <a:avLst/>
            <a:gdLst>
              <a:gd name="connsiteX0" fmla="*/ 1199408 w 1199408"/>
              <a:gd name="connsiteY0" fmla="*/ 63092 h 419352"/>
              <a:gd name="connsiteX1" fmla="*/ 760021 w 1199408"/>
              <a:gd name="connsiteY1" fmla="*/ 3715 h 419352"/>
              <a:gd name="connsiteX2" fmla="*/ 273133 w 1199408"/>
              <a:gd name="connsiteY2" fmla="*/ 158095 h 419352"/>
              <a:gd name="connsiteX3" fmla="*/ 0 w 1199408"/>
              <a:gd name="connsiteY3" fmla="*/ 419352 h 41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408" h="419352">
                <a:moveTo>
                  <a:pt x="1199408" y="63092"/>
                </a:moveTo>
                <a:cubicBezTo>
                  <a:pt x="1056904" y="25486"/>
                  <a:pt x="914400" y="-12119"/>
                  <a:pt x="760021" y="3715"/>
                </a:cubicBezTo>
                <a:cubicBezTo>
                  <a:pt x="605642" y="19549"/>
                  <a:pt x="399803" y="88822"/>
                  <a:pt x="273133" y="158095"/>
                </a:cubicBezTo>
                <a:cubicBezTo>
                  <a:pt x="146463" y="227368"/>
                  <a:pt x="73231" y="323360"/>
                  <a:pt x="0" y="419352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006931" y="4190649"/>
            <a:ext cx="902525" cy="428851"/>
          </a:xfrm>
          <a:custGeom>
            <a:avLst/>
            <a:gdLst>
              <a:gd name="connsiteX0" fmla="*/ 0 w 902525"/>
              <a:gd name="connsiteY0" fmla="*/ 428851 h 428851"/>
              <a:gd name="connsiteX1" fmla="*/ 118754 w 902525"/>
              <a:gd name="connsiteY1" fmla="*/ 215095 h 428851"/>
              <a:gd name="connsiteX2" fmla="*/ 356260 w 902525"/>
              <a:gd name="connsiteY2" fmla="*/ 60716 h 428851"/>
              <a:gd name="connsiteX3" fmla="*/ 653143 w 902525"/>
              <a:gd name="connsiteY3" fmla="*/ 1340 h 428851"/>
              <a:gd name="connsiteX4" fmla="*/ 902525 w 902525"/>
              <a:gd name="connsiteY4" fmla="*/ 25090 h 4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525" h="428851">
                <a:moveTo>
                  <a:pt x="0" y="428851"/>
                </a:moveTo>
                <a:cubicBezTo>
                  <a:pt x="29688" y="352651"/>
                  <a:pt x="59377" y="276451"/>
                  <a:pt x="118754" y="215095"/>
                </a:cubicBezTo>
                <a:cubicBezTo>
                  <a:pt x="178131" y="153739"/>
                  <a:pt x="267195" y="96342"/>
                  <a:pt x="356260" y="60716"/>
                </a:cubicBezTo>
                <a:cubicBezTo>
                  <a:pt x="445325" y="25090"/>
                  <a:pt x="562099" y="7278"/>
                  <a:pt x="653143" y="1340"/>
                </a:cubicBezTo>
                <a:cubicBezTo>
                  <a:pt x="744187" y="-4598"/>
                  <a:pt x="823356" y="10246"/>
                  <a:pt x="902525" y="2509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Freeform 15"/>
          <p:cNvSpPr/>
          <p:nvPr/>
        </p:nvSpPr>
        <p:spPr bwMode="auto">
          <a:xfrm rot="20708099">
            <a:off x="7230086" y="4530677"/>
            <a:ext cx="1199408" cy="419352"/>
          </a:xfrm>
          <a:custGeom>
            <a:avLst/>
            <a:gdLst>
              <a:gd name="connsiteX0" fmla="*/ 1199408 w 1199408"/>
              <a:gd name="connsiteY0" fmla="*/ 63092 h 419352"/>
              <a:gd name="connsiteX1" fmla="*/ 760021 w 1199408"/>
              <a:gd name="connsiteY1" fmla="*/ 3715 h 419352"/>
              <a:gd name="connsiteX2" fmla="*/ 273133 w 1199408"/>
              <a:gd name="connsiteY2" fmla="*/ 158095 h 419352"/>
              <a:gd name="connsiteX3" fmla="*/ 0 w 1199408"/>
              <a:gd name="connsiteY3" fmla="*/ 419352 h 41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408" h="419352">
                <a:moveTo>
                  <a:pt x="1199408" y="63092"/>
                </a:moveTo>
                <a:cubicBezTo>
                  <a:pt x="1056904" y="25486"/>
                  <a:pt x="914400" y="-12119"/>
                  <a:pt x="760021" y="3715"/>
                </a:cubicBezTo>
                <a:cubicBezTo>
                  <a:pt x="605642" y="19549"/>
                  <a:pt x="399803" y="88822"/>
                  <a:pt x="273133" y="158095"/>
                </a:cubicBezTo>
                <a:cubicBezTo>
                  <a:pt x="146463" y="227368"/>
                  <a:pt x="73231" y="323360"/>
                  <a:pt x="0" y="419352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 rot="21326236">
            <a:off x="6225661" y="5397649"/>
            <a:ext cx="747778" cy="355320"/>
          </a:xfrm>
          <a:custGeom>
            <a:avLst/>
            <a:gdLst>
              <a:gd name="connsiteX0" fmla="*/ 0 w 902525"/>
              <a:gd name="connsiteY0" fmla="*/ 428851 h 428851"/>
              <a:gd name="connsiteX1" fmla="*/ 118754 w 902525"/>
              <a:gd name="connsiteY1" fmla="*/ 215095 h 428851"/>
              <a:gd name="connsiteX2" fmla="*/ 356260 w 902525"/>
              <a:gd name="connsiteY2" fmla="*/ 60716 h 428851"/>
              <a:gd name="connsiteX3" fmla="*/ 653143 w 902525"/>
              <a:gd name="connsiteY3" fmla="*/ 1340 h 428851"/>
              <a:gd name="connsiteX4" fmla="*/ 902525 w 902525"/>
              <a:gd name="connsiteY4" fmla="*/ 25090 h 4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525" h="428851">
                <a:moveTo>
                  <a:pt x="0" y="428851"/>
                </a:moveTo>
                <a:cubicBezTo>
                  <a:pt x="29688" y="352651"/>
                  <a:pt x="59377" y="276451"/>
                  <a:pt x="118754" y="215095"/>
                </a:cubicBezTo>
                <a:cubicBezTo>
                  <a:pt x="178131" y="153739"/>
                  <a:pt x="267195" y="96342"/>
                  <a:pt x="356260" y="60716"/>
                </a:cubicBezTo>
                <a:cubicBezTo>
                  <a:pt x="445325" y="25090"/>
                  <a:pt x="562099" y="7278"/>
                  <a:pt x="653143" y="1340"/>
                </a:cubicBezTo>
                <a:cubicBezTo>
                  <a:pt x="744187" y="-4598"/>
                  <a:pt x="823356" y="10246"/>
                  <a:pt x="902525" y="2509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202801" y="5280611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07804" y="5018567"/>
                <a:ext cx="626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804" y="5018567"/>
                <a:ext cx="626132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893981" y="6351181"/>
                <a:ext cx="626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981" y="6351181"/>
                <a:ext cx="626132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/>
          <p:cNvSpPr/>
          <p:nvPr/>
        </p:nvSpPr>
        <p:spPr bwMode="auto">
          <a:xfrm>
            <a:off x="5843951" y="4957590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738281" y="2620370"/>
                <a:ext cx="12865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𝐶𝑟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281" y="2620370"/>
                <a:ext cx="1286571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 bwMode="auto">
          <a:xfrm flipH="1">
            <a:off x="6059607" y="3152633"/>
            <a:ext cx="1665026" cy="1610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703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bilinear interpolation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 bwMode="auto">
          <a:xfrm>
            <a:off x="1986455" y="3736428"/>
            <a:ext cx="6621517" cy="2286000"/>
          </a:xfrm>
          <a:custGeom>
            <a:avLst/>
            <a:gdLst>
              <a:gd name="connsiteX0" fmla="*/ 2932386 w 6621517"/>
              <a:gd name="connsiteY0" fmla="*/ 0 h 2286000"/>
              <a:gd name="connsiteX1" fmla="*/ 0 w 6621517"/>
              <a:gd name="connsiteY1" fmla="*/ 1072055 h 2286000"/>
              <a:gd name="connsiteX2" fmla="*/ 4272455 w 6621517"/>
              <a:gd name="connsiteY2" fmla="*/ 2286000 h 2286000"/>
              <a:gd name="connsiteX3" fmla="*/ 6621517 w 6621517"/>
              <a:gd name="connsiteY3" fmla="*/ 630620 h 2286000"/>
              <a:gd name="connsiteX4" fmla="*/ 2932386 w 6621517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1517" h="2286000">
                <a:moveTo>
                  <a:pt x="2932386" y="0"/>
                </a:moveTo>
                <a:lnTo>
                  <a:pt x="0" y="1072055"/>
                </a:lnTo>
                <a:lnTo>
                  <a:pt x="4272455" y="2286000"/>
                </a:lnTo>
                <a:lnTo>
                  <a:pt x="6621517" y="630620"/>
                </a:lnTo>
                <a:lnTo>
                  <a:pt x="2932386" y="0"/>
                </a:ln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184634" y="4382814"/>
            <a:ext cx="4083269" cy="9459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792717" y="4148919"/>
            <a:ext cx="2686256" cy="14636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557667" y="431362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06579" y="597414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202801" y="5280611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07804" y="5018567"/>
                <a:ext cx="626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804" y="5018567"/>
                <a:ext cx="626132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893981" y="6351181"/>
                <a:ext cx="6261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981" y="6351181"/>
                <a:ext cx="626132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4"/>
          <p:cNvSpPr/>
          <p:nvPr/>
        </p:nvSpPr>
        <p:spPr bwMode="auto">
          <a:xfrm>
            <a:off x="3487479" y="4176897"/>
            <a:ext cx="2381693" cy="618387"/>
          </a:xfrm>
          <a:custGeom>
            <a:avLst/>
            <a:gdLst>
              <a:gd name="connsiteX0" fmla="*/ 0 w 2381693"/>
              <a:gd name="connsiteY0" fmla="*/ 139922 h 618387"/>
              <a:gd name="connsiteX1" fmla="*/ 318977 w 2381693"/>
              <a:gd name="connsiteY1" fmla="*/ 33596 h 618387"/>
              <a:gd name="connsiteX2" fmla="*/ 797442 w 2381693"/>
              <a:gd name="connsiteY2" fmla="*/ 1698 h 618387"/>
              <a:gd name="connsiteX3" fmla="*/ 1541721 w 2381693"/>
              <a:gd name="connsiteY3" fmla="*/ 76126 h 618387"/>
              <a:gd name="connsiteX4" fmla="*/ 2009554 w 2381693"/>
              <a:gd name="connsiteY4" fmla="*/ 193084 h 618387"/>
              <a:gd name="connsiteX5" fmla="*/ 2296633 w 2381693"/>
              <a:gd name="connsiteY5" fmla="*/ 352573 h 618387"/>
              <a:gd name="connsiteX6" fmla="*/ 2360428 w 2381693"/>
              <a:gd name="connsiteY6" fmla="*/ 512061 h 618387"/>
              <a:gd name="connsiteX7" fmla="*/ 2381693 w 2381693"/>
              <a:gd name="connsiteY7" fmla="*/ 618387 h 618387"/>
              <a:gd name="connsiteX0" fmla="*/ 0 w 2381693"/>
              <a:gd name="connsiteY0" fmla="*/ 139922 h 618387"/>
              <a:gd name="connsiteX1" fmla="*/ 318977 w 2381693"/>
              <a:gd name="connsiteY1" fmla="*/ 33596 h 618387"/>
              <a:gd name="connsiteX2" fmla="*/ 797442 w 2381693"/>
              <a:gd name="connsiteY2" fmla="*/ 1698 h 618387"/>
              <a:gd name="connsiteX3" fmla="*/ 1541721 w 2381693"/>
              <a:gd name="connsiteY3" fmla="*/ 76126 h 618387"/>
              <a:gd name="connsiteX4" fmla="*/ 2009554 w 2381693"/>
              <a:gd name="connsiteY4" fmla="*/ 193084 h 618387"/>
              <a:gd name="connsiteX5" fmla="*/ 2232838 w 2381693"/>
              <a:gd name="connsiteY5" fmla="*/ 341940 h 618387"/>
              <a:gd name="connsiteX6" fmla="*/ 2360428 w 2381693"/>
              <a:gd name="connsiteY6" fmla="*/ 512061 h 618387"/>
              <a:gd name="connsiteX7" fmla="*/ 2381693 w 2381693"/>
              <a:gd name="connsiteY7" fmla="*/ 618387 h 61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1693" h="618387">
                <a:moveTo>
                  <a:pt x="0" y="139922"/>
                </a:moveTo>
                <a:cubicBezTo>
                  <a:pt x="93035" y="98277"/>
                  <a:pt x="186070" y="56633"/>
                  <a:pt x="318977" y="33596"/>
                </a:cubicBezTo>
                <a:cubicBezTo>
                  <a:pt x="451884" y="10559"/>
                  <a:pt x="593651" y="-5390"/>
                  <a:pt x="797442" y="1698"/>
                </a:cubicBezTo>
                <a:cubicBezTo>
                  <a:pt x="1001233" y="8786"/>
                  <a:pt x="1339702" y="44228"/>
                  <a:pt x="1541721" y="76126"/>
                </a:cubicBezTo>
                <a:cubicBezTo>
                  <a:pt x="1743740" y="108024"/>
                  <a:pt x="1894368" y="148782"/>
                  <a:pt x="2009554" y="193084"/>
                </a:cubicBezTo>
                <a:cubicBezTo>
                  <a:pt x="2124740" y="237386"/>
                  <a:pt x="2174359" y="288777"/>
                  <a:pt x="2232838" y="341940"/>
                </a:cubicBezTo>
                <a:cubicBezTo>
                  <a:pt x="2291317" y="395103"/>
                  <a:pt x="2335619" y="465987"/>
                  <a:pt x="2360428" y="512061"/>
                </a:cubicBezTo>
                <a:cubicBezTo>
                  <a:pt x="2385237" y="558136"/>
                  <a:pt x="2378149" y="587375"/>
                  <a:pt x="2381693" y="618387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6241312" y="4805302"/>
            <a:ext cx="956930" cy="340856"/>
          </a:xfrm>
          <a:custGeom>
            <a:avLst/>
            <a:gdLst>
              <a:gd name="connsiteX0" fmla="*/ 956930 w 956930"/>
              <a:gd name="connsiteY0" fmla="*/ 340856 h 340856"/>
              <a:gd name="connsiteX1" fmla="*/ 818707 w 956930"/>
              <a:gd name="connsiteY1" fmla="*/ 149470 h 340856"/>
              <a:gd name="connsiteX2" fmla="*/ 627321 w 956930"/>
              <a:gd name="connsiteY2" fmla="*/ 43145 h 340856"/>
              <a:gd name="connsiteX3" fmla="*/ 382772 w 956930"/>
              <a:gd name="connsiteY3" fmla="*/ 614 h 340856"/>
              <a:gd name="connsiteX4" fmla="*/ 170121 w 956930"/>
              <a:gd name="connsiteY4" fmla="*/ 21879 h 340856"/>
              <a:gd name="connsiteX5" fmla="*/ 0 w 956930"/>
              <a:gd name="connsiteY5" fmla="*/ 75042 h 34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6930" h="340856">
                <a:moveTo>
                  <a:pt x="956930" y="340856"/>
                </a:moveTo>
                <a:cubicBezTo>
                  <a:pt x="915286" y="269972"/>
                  <a:pt x="873642" y="199088"/>
                  <a:pt x="818707" y="149470"/>
                </a:cubicBezTo>
                <a:cubicBezTo>
                  <a:pt x="763772" y="99852"/>
                  <a:pt x="699977" y="67954"/>
                  <a:pt x="627321" y="43145"/>
                </a:cubicBezTo>
                <a:cubicBezTo>
                  <a:pt x="554665" y="18336"/>
                  <a:pt x="458972" y="4158"/>
                  <a:pt x="382772" y="614"/>
                </a:cubicBezTo>
                <a:cubicBezTo>
                  <a:pt x="306572" y="-2930"/>
                  <a:pt x="233916" y="9474"/>
                  <a:pt x="170121" y="21879"/>
                </a:cubicBezTo>
                <a:cubicBezTo>
                  <a:pt x="106326" y="34284"/>
                  <a:pt x="53163" y="54663"/>
                  <a:pt x="0" y="75042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843951" y="4957590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738281" y="2620370"/>
                <a:ext cx="12865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𝐶𝑟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281" y="2620370"/>
                <a:ext cx="1286571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 bwMode="auto">
          <a:xfrm flipH="1">
            <a:off x="6059607" y="3152633"/>
            <a:ext cx="1665026" cy="1610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4028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trilinear interpolation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 bwMode="auto">
          <a:xfrm>
            <a:off x="1986455" y="3736428"/>
            <a:ext cx="6621517" cy="2286000"/>
          </a:xfrm>
          <a:custGeom>
            <a:avLst/>
            <a:gdLst>
              <a:gd name="connsiteX0" fmla="*/ 2932386 w 6621517"/>
              <a:gd name="connsiteY0" fmla="*/ 0 h 2286000"/>
              <a:gd name="connsiteX1" fmla="*/ 0 w 6621517"/>
              <a:gd name="connsiteY1" fmla="*/ 1072055 h 2286000"/>
              <a:gd name="connsiteX2" fmla="*/ 4272455 w 6621517"/>
              <a:gd name="connsiteY2" fmla="*/ 2286000 h 2286000"/>
              <a:gd name="connsiteX3" fmla="*/ 6621517 w 6621517"/>
              <a:gd name="connsiteY3" fmla="*/ 630620 h 2286000"/>
              <a:gd name="connsiteX4" fmla="*/ 2932386 w 6621517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1517" h="2286000">
                <a:moveTo>
                  <a:pt x="2932386" y="0"/>
                </a:moveTo>
                <a:lnTo>
                  <a:pt x="0" y="1072055"/>
                </a:lnTo>
                <a:lnTo>
                  <a:pt x="4272455" y="2286000"/>
                </a:lnTo>
                <a:lnTo>
                  <a:pt x="6621517" y="630620"/>
                </a:lnTo>
                <a:lnTo>
                  <a:pt x="2932386" y="0"/>
                </a:ln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184634" y="4382814"/>
            <a:ext cx="4083269" cy="9459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792717" y="4148919"/>
            <a:ext cx="2686256" cy="14636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557667" y="431362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06579" y="597414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202801" y="5280611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843951" y="4957590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1899081" y="1476624"/>
            <a:ext cx="6621517" cy="1608082"/>
          </a:xfrm>
          <a:custGeom>
            <a:avLst/>
            <a:gdLst>
              <a:gd name="connsiteX0" fmla="*/ 2932386 w 6621517"/>
              <a:gd name="connsiteY0" fmla="*/ 0 h 2286000"/>
              <a:gd name="connsiteX1" fmla="*/ 0 w 6621517"/>
              <a:gd name="connsiteY1" fmla="*/ 1072055 h 2286000"/>
              <a:gd name="connsiteX2" fmla="*/ 4272455 w 6621517"/>
              <a:gd name="connsiteY2" fmla="*/ 2286000 h 2286000"/>
              <a:gd name="connsiteX3" fmla="*/ 6621517 w 6621517"/>
              <a:gd name="connsiteY3" fmla="*/ 630620 h 2286000"/>
              <a:gd name="connsiteX4" fmla="*/ 2932386 w 6621517"/>
              <a:gd name="connsiteY4" fmla="*/ 0 h 2286000"/>
              <a:gd name="connsiteX0" fmla="*/ 3026979 w 6621517"/>
              <a:gd name="connsiteY0" fmla="*/ 0 h 2065282"/>
              <a:gd name="connsiteX1" fmla="*/ 0 w 6621517"/>
              <a:gd name="connsiteY1" fmla="*/ 851337 h 2065282"/>
              <a:gd name="connsiteX2" fmla="*/ 4272455 w 6621517"/>
              <a:gd name="connsiteY2" fmla="*/ 2065282 h 2065282"/>
              <a:gd name="connsiteX3" fmla="*/ 6621517 w 6621517"/>
              <a:gd name="connsiteY3" fmla="*/ 409902 h 2065282"/>
              <a:gd name="connsiteX4" fmla="*/ 3026979 w 6621517"/>
              <a:gd name="connsiteY4" fmla="*/ 0 h 2065282"/>
              <a:gd name="connsiteX0" fmla="*/ 3026979 w 6621517"/>
              <a:gd name="connsiteY0" fmla="*/ 0 h 1608082"/>
              <a:gd name="connsiteX1" fmla="*/ 0 w 6621517"/>
              <a:gd name="connsiteY1" fmla="*/ 851337 h 1608082"/>
              <a:gd name="connsiteX2" fmla="*/ 4209393 w 6621517"/>
              <a:gd name="connsiteY2" fmla="*/ 1608082 h 1608082"/>
              <a:gd name="connsiteX3" fmla="*/ 6621517 w 6621517"/>
              <a:gd name="connsiteY3" fmla="*/ 409902 h 1608082"/>
              <a:gd name="connsiteX4" fmla="*/ 3026979 w 6621517"/>
              <a:gd name="connsiteY4" fmla="*/ 0 h 16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1517" h="1608082">
                <a:moveTo>
                  <a:pt x="3026979" y="0"/>
                </a:moveTo>
                <a:lnTo>
                  <a:pt x="0" y="851337"/>
                </a:lnTo>
                <a:lnTo>
                  <a:pt x="4209393" y="1608082"/>
                </a:lnTo>
                <a:lnTo>
                  <a:pt x="6621517" y="409902"/>
                </a:lnTo>
                <a:lnTo>
                  <a:pt x="3026979" y="0"/>
                </a:ln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71788" y="2027674"/>
            <a:ext cx="4086225" cy="6191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4994383" y="1797269"/>
            <a:ext cx="2490951" cy="10878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Oval 26"/>
          <p:cNvSpPr/>
          <p:nvPr/>
        </p:nvSpPr>
        <p:spPr bwMode="auto">
          <a:xfrm>
            <a:off x="1849057" y="2277451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868255" y="1421831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8470293" y="1833102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6057293" y="3031665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2751308" y="201634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824914" y="264768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8817821" y="1679252"/>
                <a:ext cx="4866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7821" y="1679252"/>
                <a:ext cx="486672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Oval 34"/>
          <p:cNvSpPr/>
          <p:nvPr/>
        </p:nvSpPr>
        <p:spPr bwMode="auto">
          <a:xfrm>
            <a:off x="5835407" y="2445536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8894680" y="4164949"/>
                <a:ext cx="4807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4680" y="4164949"/>
                <a:ext cx="48070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/>
          <p:cNvCxnSpPr/>
          <p:nvPr/>
        </p:nvCxnSpPr>
        <p:spPr bwMode="auto">
          <a:xfrm>
            <a:off x="5876777" y="2443647"/>
            <a:ext cx="32475" cy="256976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Oval 43"/>
          <p:cNvSpPr/>
          <p:nvPr/>
        </p:nvSpPr>
        <p:spPr bwMode="auto">
          <a:xfrm>
            <a:off x="5850918" y="4090527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>
            <a:off x="6038850" y="2581275"/>
            <a:ext cx="390525" cy="1447800"/>
          </a:xfrm>
          <a:custGeom>
            <a:avLst/>
            <a:gdLst>
              <a:gd name="connsiteX0" fmla="*/ 0 w 390525"/>
              <a:gd name="connsiteY0" fmla="*/ 0 h 1447800"/>
              <a:gd name="connsiteX1" fmla="*/ 209550 w 390525"/>
              <a:gd name="connsiteY1" fmla="*/ 200025 h 1447800"/>
              <a:gd name="connsiteX2" fmla="*/ 342900 w 390525"/>
              <a:gd name="connsiteY2" fmla="*/ 438150 h 1447800"/>
              <a:gd name="connsiteX3" fmla="*/ 390525 w 390525"/>
              <a:gd name="connsiteY3" fmla="*/ 704850 h 1447800"/>
              <a:gd name="connsiteX4" fmla="*/ 342900 w 390525"/>
              <a:gd name="connsiteY4" fmla="*/ 1038225 h 1447800"/>
              <a:gd name="connsiteX5" fmla="*/ 219075 w 390525"/>
              <a:gd name="connsiteY5" fmla="*/ 1323975 h 1447800"/>
              <a:gd name="connsiteX6" fmla="*/ 95250 w 390525"/>
              <a:gd name="connsiteY6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525" h="1447800">
                <a:moveTo>
                  <a:pt x="0" y="0"/>
                </a:moveTo>
                <a:cubicBezTo>
                  <a:pt x="76200" y="63500"/>
                  <a:pt x="152400" y="127000"/>
                  <a:pt x="209550" y="200025"/>
                </a:cubicBezTo>
                <a:cubicBezTo>
                  <a:pt x="266700" y="273050"/>
                  <a:pt x="312738" y="354013"/>
                  <a:pt x="342900" y="438150"/>
                </a:cubicBezTo>
                <a:cubicBezTo>
                  <a:pt x="373062" y="522287"/>
                  <a:pt x="390525" y="604838"/>
                  <a:pt x="390525" y="704850"/>
                </a:cubicBezTo>
                <a:cubicBezTo>
                  <a:pt x="390525" y="804862"/>
                  <a:pt x="371475" y="935038"/>
                  <a:pt x="342900" y="1038225"/>
                </a:cubicBezTo>
                <a:cubicBezTo>
                  <a:pt x="314325" y="1141412"/>
                  <a:pt x="260350" y="1255713"/>
                  <a:pt x="219075" y="1323975"/>
                </a:cubicBezTo>
                <a:cubicBezTo>
                  <a:pt x="177800" y="1392238"/>
                  <a:pt x="136525" y="1420019"/>
                  <a:pt x="95250" y="144780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Freeform 45"/>
          <p:cNvSpPr/>
          <p:nvPr/>
        </p:nvSpPr>
        <p:spPr bwMode="auto">
          <a:xfrm>
            <a:off x="6115050" y="4238625"/>
            <a:ext cx="200246" cy="733425"/>
          </a:xfrm>
          <a:custGeom>
            <a:avLst/>
            <a:gdLst>
              <a:gd name="connsiteX0" fmla="*/ 0 w 200246"/>
              <a:gd name="connsiteY0" fmla="*/ 733425 h 733425"/>
              <a:gd name="connsiteX1" fmla="*/ 161925 w 200246"/>
              <a:gd name="connsiteY1" fmla="*/ 542925 h 733425"/>
              <a:gd name="connsiteX2" fmla="*/ 200025 w 200246"/>
              <a:gd name="connsiteY2" fmla="*/ 371475 h 733425"/>
              <a:gd name="connsiteX3" fmla="*/ 152400 w 200246"/>
              <a:gd name="connsiteY3" fmla="*/ 161925 h 733425"/>
              <a:gd name="connsiteX4" fmla="*/ 38100 w 200246"/>
              <a:gd name="connsiteY4" fmla="*/ 0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46" h="733425">
                <a:moveTo>
                  <a:pt x="0" y="733425"/>
                </a:moveTo>
                <a:cubicBezTo>
                  <a:pt x="64293" y="668337"/>
                  <a:pt x="128587" y="603250"/>
                  <a:pt x="161925" y="542925"/>
                </a:cubicBezTo>
                <a:cubicBezTo>
                  <a:pt x="195263" y="482600"/>
                  <a:pt x="201612" y="434975"/>
                  <a:pt x="200025" y="371475"/>
                </a:cubicBezTo>
                <a:cubicBezTo>
                  <a:pt x="198438" y="307975"/>
                  <a:pt x="179387" y="223837"/>
                  <a:pt x="152400" y="161925"/>
                </a:cubicBezTo>
                <a:cubicBezTo>
                  <a:pt x="125413" y="100013"/>
                  <a:pt x="81756" y="50006"/>
                  <a:pt x="38100" y="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65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5288309" cy="3852000"/>
          </a:xfrm>
        </p:spPr>
        <p:txBody>
          <a:bodyPr/>
          <a:lstStyle/>
          <a:p>
            <a:r>
              <a:rPr lang="en-US" dirty="0" smtClean="0"/>
              <a:t>Interpolation across a discontinuity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and discontinuities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089" y="1665045"/>
            <a:ext cx="5600240" cy="437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8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5288309" cy="3852000"/>
          </a:xfrm>
        </p:spPr>
        <p:txBody>
          <a:bodyPr/>
          <a:lstStyle/>
          <a:p>
            <a:r>
              <a:rPr lang="en-US" dirty="0" smtClean="0"/>
              <a:t>Interpolation across a discontinuity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and discontinuities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089" y="1665045"/>
            <a:ext cx="5600239" cy="437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5288309" cy="3852000"/>
          </a:xfrm>
        </p:spPr>
        <p:txBody>
          <a:bodyPr/>
          <a:lstStyle/>
          <a:p>
            <a:r>
              <a:rPr lang="en-US" dirty="0" smtClean="0"/>
              <a:t>Interpolation across a discontinuity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and discontinuities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089" y="1665045"/>
            <a:ext cx="5600238" cy="437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5288309" cy="3852000"/>
          </a:xfrm>
        </p:spPr>
        <p:txBody>
          <a:bodyPr/>
          <a:lstStyle/>
          <a:p>
            <a:r>
              <a:rPr lang="en-US" dirty="0" smtClean="0"/>
              <a:t>Interpolation across a discontinuity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and discontinuities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202089" y="1663513"/>
            <a:ext cx="5600240" cy="437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5288309" cy="3852000"/>
          </a:xfrm>
        </p:spPr>
        <p:txBody>
          <a:bodyPr/>
          <a:lstStyle/>
          <a:p>
            <a:r>
              <a:rPr lang="en-US" dirty="0" smtClean="0"/>
              <a:t>Interpolation across a discontinuity</a:t>
            </a:r>
          </a:p>
          <a:p>
            <a:r>
              <a:rPr lang="en-US" dirty="0" smtClean="0"/>
              <a:t>The error will go zero with increasing sampling size, but much slower than if the function had a continuous first derivative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and discontinuities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202089" y="1663513"/>
            <a:ext cx="5600240" cy="437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2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 smtClean="0"/>
          </a:p>
          <a:p>
            <a:r>
              <a:rPr lang="en-US" dirty="0" smtClean="0"/>
              <a:t>Using a LUT with interpolation</a:t>
            </a:r>
          </a:p>
          <a:p>
            <a:r>
              <a:rPr lang="en-US" dirty="0" smtClean="0"/>
              <a:t>Interpolation over discontinuities</a:t>
            </a:r>
          </a:p>
          <a:p>
            <a:r>
              <a:rPr lang="en-US" dirty="0" smtClean="0"/>
              <a:t>Results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3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68" y="1800000"/>
            <a:ext cx="5571382" cy="3852000"/>
          </a:xfrm>
        </p:spPr>
        <p:txBody>
          <a:bodyPr/>
          <a:lstStyle/>
          <a:p>
            <a:r>
              <a:rPr lang="en-US" dirty="0" smtClean="0"/>
              <a:t>Figure out whether the true solution will clip or not as described </a:t>
            </a:r>
            <a:r>
              <a:rPr lang="en-US" dirty="0"/>
              <a:t>in </a:t>
            </a:r>
            <a:r>
              <a:rPr lang="en-US" dirty="0" smtClean="0"/>
              <a:t>JCTVC-X0036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31076" y="3895955"/>
                <a:ext cx="115403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800" i="1">
                          <a:latin typeface="Cambria Math"/>
                        </a:rPr>
                        <m:t>𝑌</m:t>
                      </m:r>
                      <m:r>
                        <a:rPr lang="sv-S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v-SE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sz="2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sv-SE" sz="2800" i="1">
                              <a:latin typeface="Cambria Math"/>
                            </a:rPr>
                            <m:t>𝑅</m:t>
                          </m:r>
                        </m:sub>
                      </m:sSub>
                      <m:r>
                        <a:rPr lang="sv-SE" sz="2800" i="1">
                          <a:latin typeface="Cambria Math"/>
                        </a:rPr>
                        <m:t>𝑡𝑓</m:t>
                      </m:r>
                      <m:d>
                        <m:dPr>
                          <m:ctrlPr>
                            <a:rPr lang="sv-SE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sv-SE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v-SE" sz="2800" i="1">
                                  <a:latin typeface="Cambria Math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sv-SE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13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𝐶𝑟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𝐺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𝑡𝑓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22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𝐶𝑏</m:t>
                          </m:r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23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𝐶𝑟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𝑡𝑓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32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𝐶𝑏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76" y="3895955"/>
                <a:ext cx="11540339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 bwMode="auto">
          <a:xfrm flipH="1" flipV="1">
            <a:off x="2893325" y="4558352"/>
            <a:ext cx="477672" cy="7779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70747" y="5390866"/>
                <a:ext cx="45190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Will the best Y’ make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𝐶𝑟</m:t>
                    </m:r>
                    <m:r>
                      <a:rPr lang="en-US" b="0" i="0" smtClean="0">
                        <a:latin typeface="Cambria Math"/>
                      </a:rPr>
                      <m:t>&gt;1</m:t>
                    </m:r>
                  </m:oMath>
                </a14:m>
                <a:r>
                  <a:rPr lang="en-US" dirty="0" smtClean="0"/>
                  <a:t> ?</a:t>
                </a:r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747" y="5390866"/>
                <a:ext cx="4519058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1484" t="-6061" r="-540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9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529168" y="1800000"/>
                <a:ext cx="5571382" cy="3852000"/>
              </a:xfrm>
            </p:spPr>
            <p:txBody>
              <a:bodyPr/>
              <a:lstStyle/>
              <a:p>
                <a:r>
                  <a:rPr lang="en-US" dirty="0" smtClean="0"/>
                  <a:t>Figure out whether the true solution will clip or not as described </a:t>
                </a:r>
                <a:r>
                  <a:rPr lang="en-US" dirty="0"/>
                  <a:t>in JCTVC-X0036</a:t>
                </a:r>
                <a:endParaRPr lang="en-US" dirty="0" smtClean="0"/>
              </a:p>
              <a:p>
                <a:r>
                  <a:rPr lang="en-US" dirty="0" smtClean="0"/>
                  <a:t>Use different functions to approximate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b="0" dirty="0" smtClean="0"/>
                  <a:t> when creating LUT</a:t>
                </a:r>
              </a:p>
              <a:p>
                <a:r>
                  <a:rPr lang="en-US" dirty="0" smtClean="0"/>
                  <a:t>No interpolation over discontinuity edges</a:t>
                </a:r>
              </a:p>
              <a:p>
                <a:r>
                  <a:rPr lang="en-US" dirty="0" smtClean="0"/>
                  <a:t>Tables can be very small with good interpolation performance.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9168" y="1800000"/>
                <a:ext cx="5571382" cy="3852000"/>
              </a:xfrm>
              <a:blipFill rotWithShape="1">
                <a:blip r:embed="rId3"/>
                <a:stretch>
                  <a:fillRect l="-1860" t="-2215" r="-1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047" y="832531"/>
            <a:ext cx="2682604" cy="209407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7983940" y="3343702"/>
            <a:ext cx="368490" cy="4913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9760423" y="3343702"/>
            <a:ext cx="368490" cy="4913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432" y="3969623"/>
            <a:ext cx="2682604" cy="1997776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270" y="3921474"/>
            <a:ext cx="2682604" cy="20940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78472" y="3343701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clip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65392" y="3332327"/>
            <a:ext cx="570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40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Seven tables, biggest 32x32x32 values, smallest 32x32x4.</a:t>
            </a:r>
          </a:p>
          <a:p>
            <a:r>
              <a:rPr lang="en-US" dirty="0" smtClean="0"/>
              <a:t>Number of values: 99200</a:t>
            </a:r>
          </a:p>
          <a:p>
            <a:r>
              <a:rPr lang="en-US" dirty="0" smtClean="0"/>
              <a:t>Accuracy</a:t>
            </a:r>
          </a:p>
          <a:p>
            <a:pPr lvl="1"/>
            <a:r>
              <a:rPr lang="en-US" dirty="0" smtClean="0"/>
              <a:t>Random sampling</a:t>
            </a:r>
          </a:p>
          <a:p>
            <a:pPr lvl="1"/>
            <a:r>
              <a:rPr lang="en-US" dirty="0" smtClean="0"/>
              <a:t>The worst case error is 2.4 of just noticeable difference (JND)</a:t>
            </a:r>
          </a:p>
          <a:p>
            <a:pPr lvl="1"/>
            <a:r>
              <a:rPr lang="en-US" dirty="0" smtClean="0"/>
              <a:t>(JND = luma changes one code value for a white pixel.)</a:t>
            </a:r>
          </a:p>
          <a:p>
            <a:pPr lvl="1"/>
            <a:r>
              <a:rPr lang="en-US" dirty="0" smtClean="0"/>
              <a:t>Average error (RMSE) is 0.31 JND</a:t>
            </a:r>
          </a:p>
          <a:p>
            <a:r>
              <a:rPr lang="en-US" dirty="0" smtClean="0"/>
              <a:t>When tried on Market: </a:t>
            </a:r>
          </a:p>
          <a:p>
            <a:pPr lvl="1"/>
            <a:r>
              <a:rPr lang="en-US" dirty="0" smtClean="0"/>
              <a:t>Average error in luma compared to iterative luma adjustment is smaller than 0.5 code levels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presented a LUT implementation of Luma Adjustment</a:t>
            </a:r>
          </a:p>
          <a:p>
            <a:r>
              <a:rPr lang="en-US" dirty="0" smtClean="0"/>
              <a:t>Worst case error is bounded to 2.4 JND</a:t>
            </a:r>
          </a:p>
          <a:p>
            <a:r>
              <a:rPr lang="en-US" dirty="0" smtClean="0"/>
              <a:t>Average error is 0.31 JND</a:t>
            </a:r>
          </a:p>
          <a:p>
            <a:r>
              <a:rPr lang="en-US" dirty="0" smtClean="0"/>
              <a:t>Size of LUT data much smaller than 1 MB makes it possible to implement efficiently in hardware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ChapterSlide_Wide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032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4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1" y="0"/>
            <a:ext cx="12192000" cy="6857999"/>
          </a:xfrm>
          <a:prstGeom prst="rect">
            <a:avLst/>
          </a:prstGeom>
          <a:solidFill>
            <a:srgbClr val="0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Artifacts were found with anchor 1.0 chain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Artifacts could be mitigated using luma adjustment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Background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Z:\ejacstr\Documents\octave\investigateZ\bilder_prislapp\origLDR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b="35428"/>
          <a:stretch/>
        </p:blipFill>
        <p:spPr bwMode="auto">
          <a:xfrm>
            <a:off x="1156116" y="3439105"/>
            <a:ext cx="2995087" cy="2107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Z:\ejacstr\Documents\octave\investigateZ\bilder_prislapp\anchorLDR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b="35428"/>
          <a:stretch/>
        </p:blipFill>
        <p:spPr bwMode="auto">
          <a:xfrm>
            <a:off x="4182793" y="3439105"/>
            <a:ext cx="2995087" cy="21079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030947" y="5687130"/>
            <a:ext cx="1287696" cy="3014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riginal 4:4:4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8443" y="5687130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Anchor 1.0	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Z:\ejacstr\Documents\octave\investigateZ\bilder_prislapp\anchor_plus_ajustyLDR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5" b="35428"/>
          <a:stretch/>
        </p:blipFill>
        <p:spPr bwMode="auto">
          <a:xfrm>
            <a:off x="7209471" y="3439105"/>
            <a:ext cx="2995087" cy="210793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686850" y="5687130"/>
            <a:ext cx="2164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Luma Adjustment</a:t>
            </a:r>
          </a:p>
        </p:txBody>
      </p:sp>
    </p:spTree>
    <p:extLst>
      <p:ext uri="{BB962C8B-B14F-4D97-AF65-F5344CB8AC3E}">
        <p14:creationId xmlns:p14="http://schemas.microsoft.com/office/powerpoint/2010/main" val="312913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b="0" dirty="0" smtClean="0"/>
              </a:p>
              <a:p>
                <a:endParaRPr lang="en-US" dirty="0"/>
              </a:p>
              <a:p>
                <a:endParaRPr lang="en-US" b="0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Find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  <m:r>
                      <a:rPr lang="en-US" i="1" dirty="0" smtClean="0">
                        <a:latin typeface="Cambria Math"/>
                      </a:rPr>
                      <m:t>’</m:t>
                    </m:r>
                  </m:oMath>
                </a14:m>
                <a:r>
                  <a:rPr lang="en-US" dirty="0" smtClean="0"/>
                  <a:t> so that we reach a particular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:		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𝑌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𝐶𝑏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𝐶𝑟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Interval </a:t>
                </a:r>
                <a:r>
                  <a:rPr lang="en-US" dirty="0"/>
                  <a:t>halving (</a:t>
                </a:r>
                <a:r>
                  <a:rPr lang="en-US" dirty="0" smtClean="0"/>
                  <a:t>m36184)</a:t>
                </a:r>
              </a:p>
              <a:p>
                <a:pPr lvl="1"/>
                <a:r>
                  <a:rPr lang="en-US" dirty="0"/>
                  <a:t>Linearization </a:t>
                </a:r>
                <a:r>
                  <a:rPr lang="en-US" dirty="0" smtClean="0"/>
                  <a:t>(Netflix JCTVC-W0107)</a:t>
                </a:r>
              </a:p>
              <a:p>
                <a:pPr lvl="1"/>
                <a:r>
                  <a:rPr lang="en-US" dirty="0"/>
                  <a:t>LUT </a:t>
                </a:r>
                <a:r>
                  <a:rPr lang="en-US" dirty="0" smtClean="0"/>
                  <a:t>(Canon JCTVC-W0056)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Luma adjustment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1076" y="1876087"/>
                <a:ext cx="115403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800" i="1">
                          <a:latin typeface="Cambria Math"/>
                        </a:rPr>
                        <m:t>𝑌</m:t>
                      </m:r>
                      <m:r>
                        <a:rPr lang="sv-S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v-SE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sz="2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sv-SE" sz="2800" i="1">
                              <a:latin typeface="Cambria Math"/>
                            </a:rPr>
                            <m:t>𝑅</m:t>
                          </m:r>
                        </m:sub>
                      </m:sSub>
                      <m:r>
                        <a:rPr lang="sv-SE" sz="2800" i="1">
                          <a:latin typeface="Cambria Math"/>
                        </a:rPr>
                        <m:t>𝑡𝑓</m:t>
                      </m:r>
                      <m:d>
                        <m:dPr>
                          <m:ctrlPr>
                            <a:rPr lang="sv-SE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sv-SE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v-SE" sz="2800" i="1">
                                  <a:latin typeface="Cambria Math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sv-SE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13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𝐶𝑟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𝐺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𝑡𝑓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22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𝐶𝑏</m:t>
                          </m:r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23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𝐶𝑟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𝑡𝑓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32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𝐶𝑏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76" y="1876087"/>
                <a:ext cx="11540339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 bwMode="auto">
          <a:xfrm flipH="1" flipV="1">
            <a:off x="662152" y="2380583"/>
            <a:ext cx="141889" cy="4729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62607" y="2979673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luminance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2412126" y="2412114"/>
            <a:ext cx="3058508" cy="7094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5423339" y="2427881"/>
            <a:ext cx="551792" cy="4887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700345" y="2506708"/>
            <a:ext cx="3058510" cy="5675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817476" y="2979674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9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amount of computation </a:t>
            </a:r>
          </a:p>
          <a:p>
            <a:r>
              <a:rPr lang="en-US" dirty="0" smtClean="0"/>
              <a:t>Bounded worst-case error</a:t>
            </a:r>
          </a:p>
          <a:p>
            <a:r>
              <a:rPr lang="en-US" dirty="0" smtClean="0"/>
              <a:t>Small enough to be implemented in hardware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3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Brute force: make a 3D table of the function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𝑌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𝑓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𝑌</m:t>
                    </m:r>
                    <m:r>
                      <a:rPr lang="en-US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𝐶𝑏</m:t>
                    </m:r>
                    <m:r>
                      <a:rPr lang="en-US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𝐶𝑟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err="1" smtClean="0"/>
                  <a:t>Cb</a:t>
                </a:r>
                <a:r>
                  <a:rPr lang="en-US" dirty="0" smtClean="0"/>
                  <a:t> and Cr can be 10 bits</a:t>
                </a:r>
              </a:p>
              <a:p>
                <a:pPr lvl="1"/>
                <a:r>
                  <a:rPr lang="en-US" dirty="0" smtClean="0"/>
                  <a:t>Y can be 10 bits if we 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dirty="0" smtClean="0"/>
                  <a:t> instead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However, the LUT size becomes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10+10+10</m:t>
                        </m:r>
                      </m:sup>
                    </m:sSup>
                  </m:oMath>
                </a14:m>
                <a:r>
                  <a:rPr lang="en-US" dirty="0" smtClean="0"/>
                  <a:t> values or 1.3 GB for 10 bit values</a:t>
                </a:r>
              </a:p>
              <a:p>
                <a:r>
                  <a:rPr lang="en-US" dirty="0" smtClean="0"/>
                  <a:t> </a:t>
                </a:r>
                <a:r>
                  <a:rPr lang="en-US" dirty="0"/>
                  <a:t>Canon </a:t>
                </a:r>
                <a:r>
                  <a:rPr lang="en-US" dirty="0" smtClean="0"/>
                  <a:t>(JCTVC-W0056) uses a divide-and conquer technique</a:t>
                </a:r>
              </a:p>
              <a:p>
                <a:pPr lvl="1"/>
                <a:r>
                  <a:rPr lang="en-US" dirty="0" smtClean="0"/>
                  <a:t>3D space is subdivided until an error criterion is met</a:t>
                </a:r>
              </a:p>
              <a:p>
                <a:r>
                  <a:rPr lang="en-US" dirty="0" smtClean="0"/>
                  <a:t>We try another approach – interpolation between values</a:t>
                </a:r>
              </a:p>
              <a:p>
                <a:pPr lvl="1"/>
                <a:r>
                  <a:rPr lang="en-US" dirty="0" smtClean="0"/>
                  <a:t>Idea: by interpolating, the resolution of the LUT can be decreased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30" t="-2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interpolation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 bwMode="auto">
          <a:xfrm flipV="1">
            <a:off x="1986455" y="3736428"/>
            <a:ext cx="2932386" cy="10720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val 35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649931" y="5187836"/>
                <a:ext cx="5509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31" y="5187836"/>
                <a:ext cx="55098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/>
          <p:nvPr/>
        </p:nvCxnSpPr>
        <p:spPr bwMode="auto">
          <a:xfrm flipH="1" flipV="1">
            <a:off x="3289465" y="4536374"/>
            <a:ext cx="498764" cy="534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489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interpolation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 bwMode="auto">
          <a:xfrm flipV="1">
            <a:off x="1986455" y="3736428"/>
            <a:ext cx="2932386" cy="10720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val 35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649931" y="5187836"/>
                <a:ext cx="5509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31" y="5187836"/>
                <a:ext cx="55098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/>
          <p:nvPr/>
        </p:nvCxnSpPr>
        <p:spPr bwMode="auto">
          <a:xfrm flipH="1" flipV="1">
            <a:off x="3289465" y="4536374"/>
            <a:ext cx="498764" cy="534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79963" y="4109160"/>
                <a:ext cx="1022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𝑓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963" y="4109160"/>
                <a:ext cx="1022331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94948" y="3085907"/>
                <a:ext cx="1022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𝑓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948" y="3085907"/>
                <a:ext cx="1022331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interpolation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858" y="4940433"/>
                <a:ext cx="662168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 bwMode="auto">
          <a:xfrm flipV="1">
            <a:off x="1986455" y="3736428"/>
            <a:ext cx="2932386" cy="10720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val 35"/>
          <p:cNvSpPr/>
          <p:nvPr/>
        </p:nvSpPr>
        <p:spPr bwMode="auto">
          <a:xfrm>
            <a:off x="1936431" y="4757973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865142" y="3681799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119669" y="4311134"/>
            <a:ext cx="110359" cy="11035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339" y="3798423"/>
                <a:ext cx="66216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649931" y="5187836"/>
                <a:ext cx="29895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31" y="5187836"/>
                <a:ext cx="2989536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/>
          <p:nvPr/>
        </p:nvCxnSpPr>
        <p:spPr bwMode="auto">
          <a:xfrm flipH="1" flipV="1">
            <a:off x="3289465" y="4536374"/>
            <a:ext cx="498764" cy="534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979963" y="4109160"/>
                <a:ext cx="1022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𝑓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963" y="4109160"/>
                <a:ext cx="1022331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694948" y="3085907"/>
                <a:ext cx="1022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𝑓</m:t>
                      </m:r>
                      <m:r>
                        <a:rPr lang="en-US" b="0" i="1" dirty="0" smtClean="0">
                          <a:latin typeface="Cambria Math"/>
                        </a:rPr>
                        <m:t>(</m:t>
                      </m:r>
                      <m:r>
                        <a:rPr lang="en-US" b="0" i="1" dirty="0" smtClean="0">
                          <a:latin typeface="Cambria Math"/>
                        </a:rPr>
                        <m:t>𝐶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948" y="3085907"/>
                <a:ext cx="1022331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34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21587</TotalTime>
  <Words>874</Words>
  <Application>Microsoft Office PowerPoint</Application>
  <PresentationFormat>Custom</PresentationFormat>
  <Paragraphs>210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Ericsson Capital TT</vt:lpstr>
      <vt:lpstr>Cambria Math</vt:lpstr>
      <vt:lpstr>1_PresentationTemplate2011</vt:lpstr>
      <vt:lpstr>Y0030: Multi-LUT Luma Adjustment Implementation</vt:lpstr>
      <vt:lpstr>Outline</vt:lpstr>
      <vt:lpstr>Background</vt:lpstr>
      <vt:lpstr>Luma adjustment</vt:lpstr>
      <vt:lpstr>Goal</vt:lpstr>
      <vt:lpstr>approaches</vt:lpstr>
      <vt:lpstr>linear interpolation</vt:lpstr>
      <vt:lpstr>linear interpolation</vt:lpstr>
      <vt:lpstr>linear interpolation</vt:lpstr>
      <vt:lpstr>linear interpolation</vt:lpstr>
      <vt:lpstr>bilinear interpolation</vt:lpstr>
      <vt:lpstr>bilinear interpolation</vt:lpstr>
      <vt:lpstr>bilinear interpolation</vt:lpstr>
      <vt:lpstr>trilinear interpolation</vt:lpstr>
      <vt:lpstr>Interpolation and discontinuities</vt:lpstr>
      <vt:lpstr>Interpolation and discontinuities</vt:lpstr>
      <vt:lpstr>Interpolation and discontinuities</vt:lpstr>
      <vt:lpstr>Interpolation and discontinuities</vt:lpstr>
      <vt:lpstr>Interpolation and discontinuities</vt:lpstr>
      <vt:lpstr>Main idea</vt:lpstr>
      <vt:lpstr>Main idea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3GPP - Beyond the TS ?</dc:title>
  <dc:creator>EAB/OVM Frédéric Gabin</dc:creator>
  <dc:description>Rev PA1</dc:description>
  <cp:lastModifiedBy>Jacob Ström</cp:lastModifiedBy>
  <cp:revision>390</cp:revision>
  <cp:lastPrinted>2015-06-12T10:49:57Z</cp:lastPrinted>
  <dcterms:created xsi:type="dcterms:W3CDTF">2011-05-24T09:22:48Z</dcterms:created>
  <dcterms:modified xsi:type="dcterms:W3CDTF">2016-10-14T09:13:03Z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R3A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Public</vt:lpwstr>
  </property>
  <property fmtid="{D5CDD505-2E9C-101B-9397-08002B2CF9AE}" pid="15" name="txtConfLabel">
    <vt:lpwstr>Public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false</vt:bool>
  </property>
  <property fmtid="{D5CDD505-2E9C-101B-9397-08002B2CF9AE}" pid="19" name="optFooterCVLCopyright">
    <vt:bool>false</vt:bool>
  </property>
  <property fmtid="{D5CDD505-2E9C-101B-9397-08002B2CF9AE}" pid="20" name="optEnterText1">
    <vt:bool>true</vt:bool>
  </property>
  <property fmtid="{D5CDD505-2E9C-101B-9397-08002B2CF9AE}" pid="21" name="optFooterCVLConfLabel">
    <vt:bool>false</vt:bool>
  </property>
  <property fmtid="{D5CDD505-2E9C-101B-9397-08002B2CF9AE}" pid="22" name="optEnterText2">
    <vt:bool>true</vt:bool>
  </property>
  <property fmtid="{D5CDD505-2E9C-101B-9397-08002B2CF9AE}" pid="23" name="optFooterCVLTitle">
    <vt:bool>false</vt:bool>
  </property>
  <property fmtid="{D5CDD505-2E9C-101B-9397-08002B2CF9AE}" pid="24" name="optFooterCVLPrep">
    <vt:bool>false</vt:bool>
  </property>
  <property fmtid="{D5CDD505-2E9C-101B-9397-08002B2CF9AE}" pid="25" name="optEnterText3">
    <vt:bool>true</vt:bool>
  </property>
  <property fmtid="{D5CDD505-2E9C-101B-9397-08002B2CF9AE}" pid="26" name="optFooterCVLDate">
    <vt:bool>false</vt:bool>
  </property>
  <property fmtid="{D5CDD505-2E9C-101B-9397-08002B2CF9AE}" pid="27" name="optEnterText4">
    <vt:bool>true</vt:bool>
  </property>
  <property fmtid="{D5CDD505-2E9C-101B-9397-08002B2CF9AE}" pid="28" name="LeftFooterField">
    <vt:lpwstr/>
  </property>
  <property fmtid="{D5CDD505-2E9C-101B-9397-08002B2CF9AE}" pid="29" name="MiddleFooterField">
    <vt:lpwstr/>
  </property>
  <property fmtid="{D5CDD505-2E9C-101B-9397-08002B2CF9AE}" pid="30" name="RightFooterField">
    <vt:lpwstr/>
  </property>
  <property fmtid="{D5CDD505-2E9C-101B-9397-08002B2CF9AE}" pid="31" name="RightFooterField2">
    <vt:lpwstr/>
  </property>
  <property fmtid="{D5CDD505-2E9C-101B-9397-08002B2CF9AE}" pid="32" name="TotalNumb">
    <vt:bool>false</vt:bool>
  </property>
  <property fmtid="{D5CDD505-2E9C-101B-9397-08002B2CF9AE}" pid="33" name="Pages">
    <vt:bool>true</vt:bool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>EAB/OVM Frédéric Gabin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>PRESENTATION TO DVB</vt:lpwstr>
  </property>
  <property fmtid="{D5CDD505-2E9C-101B-9397-08002B2CF9AE}" pid="43" name="Title">
    <vt:lpwstr>3GPP - Beyond the TS ?</vt:lpwstr>
  </property>
  <property fmtid="{D5CDD505-2E9C-101B-9397-08002B2CF9AE}" pid="44" name="Date">
    <vt:lpwstr>2015-05-13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