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75" r:id="rId4"/>
    <p:sldId id="265" r:id="rId5"/>
    <p:sldId id="266" r:id="rId6"/>
    <p:sldId id="261" r:id="rId7"/>
    <p:sldId id="269" r:id="rId8"/>
    <p:sldId id="270" r:id="rId9"/>
    <p:sldId id="274" r:id="rId10"/>
    <p:sldId id="272" r:id="rId11"/>
    <p:sldId id="273" r:id="rId12"/>
    <p:sldId id="264" r:id="rId13"/>
    <p:sldId id="271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 latinLnBrk="0">
              <a:defRPr sz="4500" b="1" i="0" baseline="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821068"/>
            <a:ext cx="6858000" cy="1436732"/>
          </a:xfrm>
        </p:spPr>
        <p:txBody>
          <a:bodyPr/>
          <a:lstStyle>
            <a:lvl1pPr marL="0" indent="0" algn="ctr" latinLnBrk="0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42999" y="3509241"/>
            <a:ext cx="6858001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199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29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78965"/>
            <a:ext cx="7886700" cy="4897998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61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 latinLnBrk="0">
              <a:defRPr sz="4500" b="1" i="0" cap="small" baseline="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 latinLnBrk="0">
              <a:buNone/>
              <a:defRPr sz="1800" cap="sm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23888" y="4516757"/>
            <a:ext cx="7886700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9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410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12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34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78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30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366405"/>
            <a:ext cx="7886700" cy="481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024022" y="6356351"/>
            <a:ext cx="911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BFD11-E74D-45A4-8422-59AE7449A451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09987" y="6356351"/>
            <a:ext cx="1847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03614" y="6356351"/>
            <a:ext cx="936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6" b="14878"/>
          <a:stretch/>
        </p:blipFill>
        <p:spPr>
          <a:xfrm>
            <a:off x="8722519" y="6400803"/>
            <a:ext cx="297195" cy="35004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7440" y="6489030"/>
            <a:ext cx="321620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1200" b="1" strike="noStrike" cap="all" spc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IMAGE PROCESSING</a:t>
            </a:r>
            <a:r>
              <a:rPr lang="en-US" altLang="ko-KR" sz="1200" b="1" strike="noStrike" cap="all" spc="0" baseline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SYSTEMS LABORATORY</a:t>
            </a:r>
            <a:endParaRPr lang="ko-KR" altLang="en-US" sz="12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117227" y="-34358"/>
            <a:ext cx="2026773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latinLnBrk="0"/>
            <a:r>
              <a:rPr lang="en-US" altLang="ko-KR" sz="1600" b="1" strike="noStrike" cap="small" spc="0" baseline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K</a:t>
            </a:r>
            <a:r>
              <a:rPr lang="en-US" altLang="ko-KR" sz="1400" b="1" strike="noStrike" cap="small" spc="0" baseline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wangwoon</a:t>
            </a:r>
            <a:r>
              <a:rPr lang="en-US" altLang="ko-KR" sz="1600" b="1" strike="noStrike" cap="small" spc="0" baseline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U</a:t>
            </a:r>
            <a:r>
              <a:rPr lang="en-US" altLang="ko-KR" sz="1400" b="1" strike="noStrike" cap="small" spc="0" baseline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niversity</a:t>
            </a:r>
            <a:endParaRPr lang="ko-KR" altLang="en-US" sz="1400" b="1" strike="noStrike" cap="small" spc="0" baseline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892428" y="6298824"/>
            <a:ext cx="928459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3000" b="1" strike="noStrike" cap="all" spc="0" dirty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IPSL</a:t>
            </a:r>
            <a:endParaRPr lang="ko-KR" altLang="en-US" sz="30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2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맑은 고딕" panose="020B0503020000020004" pitchFamily="50" charset="-127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marL="0" marR="0" algn="l" hangingPunct="0">
              <a:spcBef>
                <a:spcPts val="300"/>
              </a:spcBef>
              <a:spcAft>
                <a:spcPts val="30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3200" dirty="0"/>
              <a:t>[JCTVC-Y0026]</a:t>
            </a:r>
            <a:br>
              <a:rPr lang="en-US" altLang="ko-KR" sz="3200" dirty="0"/>
            </a:br>
            <a:r>
              <a:rPr lang="en-CA" sz="3200" dirty="0"/>
              <a:t>Tile-Level Rate Control for Multi-core Platform on HM</a:t>
            </a:r>
            <a:endParaRPr lang="en-US" sz="32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31653" y="3821068"/>
            <a:ext cx="7349705" cy="1436732"/>
          </a:xfrm>
        </p:spPr>
        <p:txBody>
          <a:bodyPr/>
          <a:lstStyle/>
          <a:p>
            <a:r>
              <a:rPr lang="en-US" altLang="ko-KR" b="1" dirty="0"/>
              <a:t>Ismail Marzuki, </a:t>
            </a:r>
            <a:r>
              <a:rPr lang="en-US" altLang="ko-KR" dirty="0"/>
              <a:t>Yong-Jo Ahn, Wahyu Wiratama, and Donggyu Sim</a:t>
            </a:r>
          </a:p>
          <a:p>
            <a:r>
              <a:rPr lang="en-US" altLang="ko-KR" b="1" dirty="0"/>
              <a:t>KWU (Kwangwoon University)</a:t>
            </a:r>
          </a:p>
        </p:txBody>
      </p:sp>
    </p:spTree>
    <p:extLst>
      <p:ext uri="{BB962C8B-B14F-4D97-AF65-F5344CB8AC3E}">
        <p14:creationId xmlns:p14="http://schemas.microsoft.com/office/powerpoint/2010/main" val="136202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755" y="1509782"/>
            <a:ext cx="6218446" cy="471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20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69676" y="1535350"/>
            <a:ext cx="7280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200" b="1" dirty="0"/>
              <a:t>Table 3 </a:t>
            </a:r>
            <a:r>
              <a:rPr lang="en-GB" sz="1200" b="1" dirty="0"/>
              <a:t>Rate control accuracy of the proposed Tile-level rate control algorithm</a:t>
            </a:r>
            <a:endParaRPr lang="en-US" sz="1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63217"/>
              </p:ext>
            </p:extLst>
          </p:nvPr>
        </p:nvGraphicFramePr>
        <p:xfrm>
          <a:off x="1308100" y="1851660"/>
          <a:ext cx="6527800" cy="38404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10310">
                  <a:extLst>
                    <a:ext uri="{9D8B030D-6E8A-4147-A177-3AD203B41FA5}">
                      <a16:colId xmlns:a16="http://schemas.microsoft.com/office/drawing/2014/main" val="432928971"/>
                    </a:ext>
                  </a:extLst>
                </a:gridCol>
                <a:gridCol w="1210310">
                  <a:extLst>
                    <a:ext uri="{9D8B030D-6E8A-4147-A177-3AD203B41FA5}">
                      <a16:colId xmlns:a16="http://schemas.microsoft.com/office/drawing/2014/main" val="910753793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4252569179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508585397"/>
                    </a:ext>
                  </a:extLst>
                </a:gridCol>
                <a:gridCol w="1050290">
                  <a:extLst>
                    <a:ext uri="{9D8B030D-6E8A-4147-A177-3AD203B41FA5}">
                      <a16:colId xmlns:a16="http://schemas.microsoft.com/office/drawing/2014/main" val="3455779990"/>
                    </a:ext>
                  </a:extLst>
                </a:gridCol>
                <a:gridCol w="1050290">
                  <a:extLst>
                    <a:ext uri="{9D8B030D-6E8A-4147-A177-3AD203B41FA5}">
                      <a16:colId xmlns:a16="http://schemas.microsoft.com/office/drawing/2014/main" val="239494881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Test case/ </a:t>
                      </a:r>
                      <a:endParaRPr lang="en-GB" sz="1100" b="1" dirty="0">
                        <a:effectLst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Tile partition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Sequence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effectLst/>
                        </a:rPr>
                        <a:t>Average of bitrate accuracy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Delta bitrate 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accuracy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Y-PSNR 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improvement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6834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RC in HM-16.12 without tile-level RC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Proposed tile-level RC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51906"/>
                  </a:ext>
                </a:extLst>
              </a:tr>
              <a:tr h="4445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RA-Main/ 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0.54%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0.19%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0.00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14752126"/>
                  </a:ext>
                </a:extLst>
              </a:tr>
              <a:tr h="444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1.05%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0.27%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0.12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09312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0.36%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0.60%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0.11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0169512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0.59%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0.82%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0.23%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0.08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656673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RA-Main/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Class 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0.56%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0.17%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0.01 dB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35757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0.79%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1.06%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0.27%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0.12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29666371"/>
                  </a:ext>
                </a:extLst>
              </a:tr>
              <a:tr h="654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0.36%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0.61%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0.11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98461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0.59%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0.82%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0.23%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0.09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75768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RA-Main/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0.55%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0.20%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0.02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6730479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0.78%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1.07%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0.29%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0.12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87217863"/>
                  </a:ext>
                </a:extLst>
              </a:tr>
              <a:tr h="1358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0.36%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0.61%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0.11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419870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0.58%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0.83%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0.25%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0.08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183966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LB-Main/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4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0.12%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0.03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623833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0.04%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0.02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037387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0.24%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-0.05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8746900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0.10%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0.15%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0.04%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0.03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876266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LB-Main/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6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0.07%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0.13%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0.05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3177856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0.02%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0.01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656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0.66%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0.66%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0.06%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0.06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32658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0.24%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effectLst/>
                        </a:rPr>
                        <a:t>0.28%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effectLst/>
                        </a:rPr>
                        <a:t>0.04%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0.03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75581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LB-Main/</a:t>
                      </a:r>
                      <a:endParaRPr lang="en-GB" sz="11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8 Tiles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0.07%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0.13%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0.06%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0.05 dB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7992493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0.15%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0.18%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0.01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20993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Class 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0.24%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0.29%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0.03%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-0.05 dB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0776169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Average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0.10%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0.15%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0.05%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0.03 dB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256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197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ko-KR" dirty="0"/>
              <a:t>This contribution proposes a tile-level bit allocation of rate control to favour multi-core platform in HM</a:t>
            </a:r>
          </a:p>
          <a:p>
            <a:endParaRPr lang="en-GB" altLang="ko-KR" dirty="0"/>
          </a:p>
          <a:p>
            <a:r>
              <a:rPr lang="en-GB" altLang="ko-KR" dirty="0"/>
              <a:t>It is reported that the proposed tile-level rate control model can achieve:</a:t>
            </a:r>
          </a:p>
          <a:p>
            <a:pPr lvl="1"/>
            <a:r>
              <a:rPr lang="en-GB" altLang="ko-KR" dirty="0"/>
              <a:t>Coding gain, visual quality, and bitrate accuracy improvements in both random-access and low-delay configurations with negligible encoding time increased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0047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End of Presentation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Q&amp;A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50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HEVC is introduced to significantly improve coding efficiency for higher video quality (FHD and UHD video contents)</a:t>
            </a:r>
          </a:p>
          <a:p>
            <a:pPr lvl="1"/>
            <a:r>
              <a:rPr lang="en-US" altLang="ko-KR" dirty="0"/>
              <a:t>To meet this goal:</a:t>
            </a:r>
          </a:p>
          <a:p>
            <a:pPr lvl="2"/>
            <a:r>
              <a:rPr lang="en-US" altLang="ko-KR" dirty="0"/>
              <a:t>HEVC has been developed with high computation load and memory requirements compared with H.264/AVC</a:t>
            </a:r>
          </a:p>
          <a:p>
            <a:pPr lvl="2"/>
            <a:endParaRPr lang="en-US" altLang="ko-KR" dirty="0"/>
          </a:p>
          <a:p>
            <a:pPr lvl="1"/>
            <a:r>
              <a:rPr lang="en-US" altLang="ko-KR" dirty="0"/>
              <a:t>To cover the complexity issues:</a:t>
            </a:r>
          </a:p>
          <a:p>
            <a:pPr lvl="2"/>
            <a:r>
              <a:rPr lang="en-US" altLang="ko-KR" dirty="0"/>
              <a:t>Tile-level parallelism has been widely considered to accelerate HEVC system, especially for real-time video applications</a:t>
            </a:r>
          </a:p>
          <a:p>
            <a:pPr lvl="2"/>
            <a:r>
              <a:rPr lang="en-US" altLang="ko-KR" dirty="0"/>
              <a:t>However, </a:t>
            </a:r>
            <a:r>
              <a:rPr lang="en-GB" altLang="ko-KR" dirty="0"/>
              <a:t>tile partition defined in the entire sequence breaks all the dependencies </a:t>
            </a:r>
            <a:endParaRPr lang="en-US" altLang="ko-KR" dirty="0"/>
          </a:p>
          <a:p>
            <a:pPr lvl="3"/>
            <a:r>
              <a:rPr lang="en-GB" altLang="ko-KR" dirty="0">
                <a:solidFill>
                  <a:schemeClr val="accent1"/>
                </a:solidFill>
              </a:rPr>
              <a:t>Degrade the visual quality</a:t>
            </a:r>
            <a:r>
              <a:rPr lang="en-GB" altLang="ko-KR" dirty="0"/>
              <a:t>: Solved by in-loop filtering</a:t>
            </a:r>
          </a:p>
          <a:p>
            <a:pPr lvl="3"/>
            <a:r>
              <a:rPr lang="en-GB" altLang="ko-KR" dirty="0">
                <a:solidFill>
                  <a:schemeClr val="accent1"/>
                </a:solidFill>
              </a:rPr>
              <a:t>Degrade the compression rate</a:t>
            </a:r>
            <a:r>
              <a:rPr lang="en-GB" altLang="ko-KR" dirty="0"/>
              <a:t>: None</a:t>
            </a:r>
          </a:p>
          <a:p>
            <a:pPr lvl="2"/>
            <a:r>
              <a:rPr lang="en-GB" altLang="ko-KR" dirty="0"/>
              <a:t>In the tile-level multi-core platform case:</a:t>
            </a:r>
          </a:p>
          <a:p>
            <a:pPr lvl="3"/>
            <a:r>
              <a:rPr lang="en-GB" altLang="ko-KR" dirty="0"/>
              <a:t>Each tile must be independently encoded in different cores</a:t>
            </a:r>
          </a:p>
          <a:p>
            <a:pPr lvl="3"/>
            <a:r>
              <a:rPr lang="en-GB" altLang="ko-KR" dirty="0"/>
              <a:t>Rate control must also be separately executed on each core</a:t>
            </a:r>
          </a:p>
          <a:p>
            <a:pPr lvl="3"/>
            <a:r>
              <a:rPr lang="en-GB" altLang="ko-KR" dirty="0"/>
              <a:t>The total bits generated from each core must be taken into consideration to satisfy transmission environment constraints on the bitrate and video quality</a:t>
            </a:r>
          </a:p>
          <a:p>
            <a:pPr marL="1028700" lvl="3" indent="0">
              <a:buNone/>
            </a:pPr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324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R-</a:t>
            </a:r>
            <a:r>
              <a:rPr lang="el-GR" altLang="ko-KR" dirty="0"/>
              <a:t>λ</a:t>
            </a:r>
            <a:r>
              <a:rPr lang="en-US" altLang="ko-KR" dirty="0"/>
              <a:t> model has been defined as the current rate control framework for HM</a:t>
            </a:r>
          </a:p>
          <a:p>
            <a:pPr lvl="1"/>
            <a:r>
              <a:rPr lang="en-US" altLang="ko-KR" dirty="0"/>
              <a:t>However, this rate control model does not benefit the tile partition effects in losing coding efficiency </a:t>
            </a:r>
          </a:p>
          <a:p>
            <a:pPr lvl="1"/>
            <a:r>
              <a:rPr lang="en-US" altLang="ko-KR" dirty="0"/>
              <a:t>R-</a:t>
            </a:r>
            <a:r>
              <a:rPr lang="el-GR" altLang="ko-KR" dirty="0"/>
              <a:t>λ</a:t>
            </a:r>
            <a:r>
              <a:rPr lang="en-GB" altLang="ko-KR" dirty="0"/>
              <a:t> model rate control cannot facilitate tile-level parallelism fashion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en-US" altLang="ko-KR" dirty="0"/>
              <a:t>This contribution proposes a tile level rate control for HM on multi-core platform</a:t>
            </a:r>
          </a:p>
          <a:p>
            <a:pPr lvl="1"/>
            <a:r>
              <a:rPr lang="en-GB" altLang="ko-KR" dirty="0"/>
              <a:t>To maximize compression performance (i.e., better coding efficiency and/or better visual quality), </a:t>
            </a:r>
          </a:p>
          <a:p>
            <a:pPr lvl="1"/>
            <a:r>
              <a:rPr lang="en-GB" altLang="ko-KR" dirty="0"/>
              <a:t>It is important to consider tile-level rate control to control encoding processes for each tile</a:t>
            </a:r>
          </a:p>
          <a:p>
            <a:pPr lvl="1"/>
            <a:r>
              <a:rPr lang="en-US" altLang="ko-KR" dirty="0"/>
              <a:t>Integrated with the current R-</a:t>
            </a:r>
            <a:r>
              <a:rPr lang="el-GR" altLang="ko-KR" dirty="0"/>
              <a:t>λ</a:t>
            </a:r>
            <a:r>
              <a:rPr lang="en-US" altLang="ko-KR" dirty="0"/>
              <a:t> model rate control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700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Rate control of HEVC reference model (HM)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Multi-level bit allocation for rate control of HM</a:t>
            </a:r>
          </a:p>
          <a:p>
            <a:pPr lvl="1"/>
            <a:r>
              <a:rPr lang="en-US" altLang="ko-KR" dirty="0"/>
              <a:t>GOP-level, Picture-level, CTU-level</a:t>
            </a:r>
          </a:p>
          <a:p>
            <a:pPr lvl="1"/>
            <a:r>
              <a:rPr lang="en-US" altLang="ko-KR" dirty="0"/>
              <a:t>In each level, model parameters are updated after encoding</a:t>
            </a:r>
            <a:endParaRPr lang="ko-KR" altLang="en-US" dirty="0"/>
          </a:p>
          <a:p>
            <a:endParaRPr lang="ko-KR" alt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512" y="2533191"/>
            <a:ext cx="6340415" cy="372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96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Block-diagram of the proposed method</a:t>
            </a:r>
            <a:endParaRPr lang="ko-KR" alt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68" y="1557336"/>
            <a:ext cx="7518925" cy="4658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40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algorithm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For GOP, picture, and CTU level bit allocation</a:t>
            </a:r>
          </a:p>
          <a:p>
            <a:pPr lvl="1"/>
            <a:r>
              <a:rPr lang="en-US" altLang="ko-KR" dirty="0"/>
              <a:t>They are kept the same as the current rate control framework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For the proposed tile level bit allocation:</a:t>
            </a:r>
          </a:p>
          <a:p>
            <a:pPr lvl="1"/>
            <a:r>
              <a:rPr lang="en-US" altLang="ko-KR" dirty="0"/>
              <a:t>The bits allocation of each tile is designed </a:t>
            </a:r>
            <a:r>
              <a:rPr lang="en-GB" altLang="ko-KR" dirty="0"/>
              <a:t>based on the R-Lambda model rate control of HM 16.12</a:t>
            </a:r>
          </a:p>
          <a:p>
            <a:pPr lvl="1"/>
            <a:r>
              <a:rPr lang="en-US" altLang="ko-KR" dirty="0"/>
              <a:t>Both Intra and Inter Picture are treated with different manners:</a:t>
            </a:r>
          </a:p>
          <a:p>
            <a:pPr lvl="2"/>
            <a:r>
              <a:rPr lang="en-US" altLang="ko-KR" b="1" dirty="0"/>
              <a:t>Intra picture: </a:t>
            </a:r>
          </a:p>
          <a:p>
            <a:pPr lvl="3"/>
            <a:r>
              <a:rPr lang="en-US" altLang="ko-KR" dirty="0"/>
              <a:t>we </a:t>
            </a:r>
            <a:r>
              <a:rPr lang="en-GB" altLang="ko-KR" dirty="0"/>
              <a:t>consider sum of SATD values of all CTUs in tile as tile complexity to adjust the number of bits</a:t>
            </a:r>
          </a:p>
          <a:p>
            <a:pPr lvl="2"/>
            <a:r>
              <a:rPr lang="en-US" altLang="ko-KR" b="1" dirty="0"/>
              <a:t>Inter picture: </a:t>
            </a:r>
          </a:p>
          <a:p>
            <a:pPr lvl="3"/>
            <a:r>
              <a:rPr lang="en-GB" altLang="ko-KR" dirty="0"/>
              <a:t>tile-level bit allocation organizes bits for the tiles based on a weight ratio of the bits derived at the picture level. </a:t>
            </a:r>
          </a:p>
          <a:p>
            <a:pPr lvl="3"/>
            <a:r>
              <a:rPr lang="en-GB" altLang="ko-KR" dirty="0"/>
              <a:t>we also employ the actual generated bit of collocated tiles in the recently coded pictures (under random access configuration) when allocating bits for the current tile of the inter pictures.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40168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Details of the Proposed Algorithm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/>
              <a:t>For intra picture:</a:t>
            </a:r>
          </a:p>
          <a:p>
            <a:pPr lvl="1"/>
            <a:r>
              <a:rPr lang="en-US" altLang="ko-KR" dirty="0"/>
              <a:t>Each tile allocation bit is budgeted according to ratio of complexity measure and total remaining bits      :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Complexity ratio    is calculated based on SATD of CTUs within a tile: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079033"/>
              </p:ext>
            </p:extLst>
          </p:nvPr>
        </p:nvGraphicFramePr>
        <p:xfrm>
          <a:off x="1801813" y="4338638"/>
          <a:ext cx="3025775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5" name="Equation" r:id="rId3" imgW="3200400" imgH="2070000" progId="Equation.3">
                  <p:embed/>
                </p:oleObj>
              </mc:Choice>
              <mc:Fallback>
                <p:oleObj name="Equation" r:id="rId3" imgW="3200400" imgH="20700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1813" y="4338638"/>
                        <a:ext cx="3025775" cy="195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950417"/>
              </p:ext>
            </p:extLst>
          </p:nvPr>
        </p:nvGraphicFramePr>
        <p:xfrm>
          <a:off x="1684338" y="2151063"/>
          <a:ext cx="3903662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6" name="Equation" r:id="rId5" imgW="3479760" imgH="1447560" progId="Equation.3">
                  <p:embed/>
                </p:oleObj>
              </mc:Choice>
              <mc:Fallback>
                <p:oleObj name="Equation" r:id="rId5" imgW="3479760" imgH="144756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4338" y="2151063"/>
                        <a:ext cx="3903662" cy="161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924487"/>
              </p:ext>
            </p:extLst>
          </p:nvPr>
        </p:nvGraphicFramePr>
        <p:xfrm>
          <a:off x="4747115" y="1932999"/>
          <a:ext cx="4064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7" name="Equation" r:id="rId7" imgW="406080" imgH="253800" progId="Equation.3">
                  <p:embed/>
                </p:oleObj>
              </mc:Choice>
              <mc:Fallback>
                <p:oleObj name="Equation" r:id="rId7" imgW="4060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7115" y="1932999"/>
                        <a:ext cx="4064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07369"/>
              </p:ext>
            </p:extLst>
          </p:nvPr>
        </p:nvGraphicFramePr>
        <p:xfrm>
          <a:off x="2978150" y="3941763"/>
          <a:ext cx="2413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" name="Equation" r:id="rId9" imgW="241200" imgH="279360" progId="Equation.3">
                  <p:embed/>
                </p:oleObj>
              </mc:Choice>
              <mc:Fallback>
                <p:oleObj name="Equation" r:id="rId9" imgW="24120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78150" y="3941763"/>
                        <a:ext cx="2413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4"/>
          <p:cNvSpPr>
            <a:spLocks noChangeArrowheads="1"/>
          </p:cNvSpPr>
          <p:nvPr/>
        </p:nvSpPr>
        <p:spPr bwMode="auto">
          <a:xfrm>
            <a:off x="6417128" y="2498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18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Details of the Proposed Algorithm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/>
              <a:t>For inter picture:</a:t>
            </a:r>
          </a:p>
          <a:p>
            <a:pPr lvl="1"/>
            <a:r>
              <a:rPr lang="en-US" altLang="ko-KR" dirty="0"/>
              <a:t>Allocation bit for each tile in inter picture is estimated based on predefined weighting factor     and      :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      is priory estimated according to parameters of picture level rate control: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885023"/>
              </p:ext>
            </p:extLst>
          </p:nvPr>
        </p:nvGraphicFramePr>
        <p:xfrm>
          <a:off x="2155825" y="4801161"/>
          <a:ext cx="4089400" cy="200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" name="Equation" r:id="rId3" imgW="4076640" imgH="1993680" progId="Equation.3">
                  <p:embed/>
                </p:oleObj>
              </mc:Choice>
              <mc:Fallback>
                <p:oleObj name="Equation" r:id="rId3" imgW="4076640" imgH="199368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5825" y="4801161"/>
                        <a:ext cx="4089400" cy="2001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052290"/>
              </p:ext>
            </p:extLst>
          </p:nvPr>
        </p:nvGraphicFramePr>
        <p:xfrm>
          <a:off x="1870075" y="2160588"/>
          <a:ext cx="3189288" cy="217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" name="Equation" r:id="rId5" imgW="3403440" imgH="2323800" progId="Equation.3">
                  <p:embed/>
                </p:oleObj>
              </mc:Choice>
              <mc:Fallback>
                <p:oleObj name="Equation" r:id="rId5" imgW="3403440" imgH="232380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70075" y="2160588"/>
                        <a:ext cx="3189288" cy="217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859056"/>
              </p:ext>
            </p:extLst>
          </p:nvPr>
        </p:nvGraphicFramePr>
        <p:xfrm>
          <a:off x="4200525" y="1892300"/>
          <a:ext cx="2413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" name="Equation" r:id="rId7" imgW="241200" imgH="279360" progId="Equation.3">
                  <p:embed/>
                </p:oleObj>
              </mc:Choice>
              <mc:Fallback>
                <p:oleObj name="Equation" r:id="rId7" imgW="24120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00525" y="1892300"/>
                        <a:ext cx="2413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394364"/>
              </p:ext>
            </p:extLst>
          </p:nvPr>
        </p:nvGraphicFramePr>
        <p:xfrm>
          <a:off x="4949825" y="1905000"/>
          <a:ext cx="431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" name="Equation" r:id="rId9" imgW="431640" imgH="253800" progId="Equation.3">
                  <p:embed/>
                </p:oleObj>
              </mc:Choice>
              <mc:Fallback>
                <p:oleObj name="Equation" r:id="rId9" imgW="431640" imgH="2538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49825" y="1905000"/>
                        <a:ext cx="4318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088833"/>
              </p:ext>
            </p:extLst>
          </p:nvPr>
        </p:nvGraphicFramePr>
        <p:xfrm>
          <a:off x="1250798" y="4572000"/>
          <a:ext cx="4572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" name="Equation" r:id="rId11" imgW="457200" imgH="253800" progId="Equation.3">
                  <p:embed/>
                </p:oleObj>
              </mc:Choice>
              <mc:Fallback>
                <p:oleObj name="Equation" r:id="rId11" imgW="457200" imgH="253800" progId="Equation.3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50798" y="4572000"/>
                        <a:ext cx="4572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4296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Experimental conditions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Based on HM-16.12</a:t>
            </a:r>
          </a:p>
          <a:p>
            <a:r>
              <a:rPr lang="en-US" altLang="ko-KR" dirty="0"/>
              <a:t>Anchor: HM-16.12 without Tile-level rate control</a:t>
            </a:r>
          </a:p>
          <a:p>
            <a:r>
              <a:rPr lang="en-US" altLang="ko-KR" dirty="0"/>
              <a:t>Follow the common test condition of HM-16.12</a:t>
            </a:r>
          </a:p>
          <a:p>
            <a:pPr lvl="1"/>
            <a:r>
              <a:rPr lang="en-US" altLang="ko-KR" dirty="0"/>
              <a:t>Use three tile configurations (4, 6, and 8 tile partitions)</a:t>
            </a:r>
          </a:p>
          <a:p>
            <a:pPr lvl="1"/>
            <a:r>
              <a:rPr lang="en-US" altLang="ko-KR" dirty="0"/>
              <a:t>Tile configurations are set uniformly</a:t>
            </a:r>
          </a:p>
          <a:p>
            <a:pPr lvl="1"/>
            <a:r>
              <a:rPr lang="en-US" altLang="ko-KR" dirty="0"/>
              <a:t>Class D is excluded</a:t>
            </a:r>
          </a:p>
          <a:p>
            <a:pPr lvl="1"/>
            <a:r>
              <a:rPr lang="en-US" altLang="ko-KR" dirty="0"/>
              <a:t>Hierarchical bit is set adaptive for ratio bit allocation</a:t>
            </a:r>
          </a:p>
          <a:p>
            <a:pPr lvl="1"/>
            <a:r>
              <a:rPr lang="en-US" altLang="ko-KR" dirty="0"/>
              <a:t>Configuration test: Random access and Low delay B</a:t>
            </a:r>
          </a:p>
        </p:txBody>
      </p:sp>
    </p:spTree>
    <p:extLst>
      <p:ext uri="{BB962C8B-B14F-4D97-AF65-F5344CB8AC3E}">
        <p14:creationId xmlns:p14="http://schemas.microsoft.com/office/powerpoint/2010/main" val="413390060"/>
      </p:ext>
    </p:extLst>
  </p:cSld>
  <p:clrMapOvr>
    <a:masterClrMapping/>
  </p:clrMapOvr>
</p:sld>
</file>

<file path=ppt/theme/theme1.xml><?xml version="1.0" encoding="utf-8"?>
<a:theme xmlns:a="http://schemas.openxmlformats.org/drawingml/2006/main" name="IPS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SL" id="{D516594D-7D3C-431C-ADCD-BE8DFB60D6EC}" vid="{7CC22B68-203D-4B38-9FF5-3FEA450F67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</Template>
  <TotalTime>12158</TotalTime>
  <Words>923</Words>
  <Application>Microsoft Office PowerPoint</Application>
  <PresentationFormat>On-screen Show (4:3)</PresentationFormat>
  <Paragraphs>227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맑은 고딕</vt:lpstr>
      <vt:lpstr>맑은 고딕</vt:lpstr>
      <vt:lpstr>Arial</vt:lpstr>
      <vt:lpstr>Times New Roman</vt:lpstr>
      <vt:lpstr>Trebuchet MS</vt:lpstr>
      <vt:lpstr>Wingdings</vt:lpstr>
      <vt:lpstr>IPSL</vt:lpstr>
      <vt:lpstr>Equation</vt:lpstr>
      <vt:lpstr>[JCTVC-Y0026] Tile-Level Rate Control for Multi-core Platform on HM</vt:lpstr>
      <vt:lpstr>Introduction</vt:lpstr>
      <vt:lpstr>Motivation</vt:lpstr>
      <vt:lpstr>Rate control of HEVC reference model (HM)</vt:lpstr>
      <vt:lpstr>Block-diagram of the proposed method</vt:lpstr>
      <vt:lpstr>Proposed algorithm</vt:lpstr>
      <vt:lpstr>Details of the Proposed Algorithm</vt:lpstr>
      <vt:lpstr>Details of the Proposed Algorithm</vt:lpstr>
      <vt:lpstr>Experimental conditions</vt:lpstr>
      <vt:lpstr>Experimental results</vt:lpstr>
      <vt:lpstr>Experimental results</vt:lpstr>
      <vt:lpstr>Conclusion</vt:lpstr>
      <vt:lpstr>End of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[JCTVC-V000]</dc:title>
  <dc:creator>Yongjo Ahn</dc:creator>
  <cp:lastModifiedBy>Ismail M</cp:lastModifiedBy>
  <cp:revision>118</cp:revision>
  <cp:lastPrinted>2016-03-10T07:48:58Z</cp:lastPrinted>
  <dcterms:created xsi:type="dcterms:W3CDTF">2015-10-08T01:54:42Z</dcterms:created>
  <dcterms:modified xsi:type="dcterms:W3CDTF">2016-10-05T06:05:19Z</dcterms:modified>
</cp:coreProperties>
</file>