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3" r:id="rId3"/>
    <p:sldId id="257" r:id="rId4"/>
    <p:sldId id="266" r:id="rId5"/>
    <p:sldId id="265" r:id="rId6"/>
    <p:sldId id="264" r:id="rId7"/>
    <p:sldId id="260" r:id="rId8"/>
    <p:sldId id="261" r:id="rId9"/>
    <p:sldId id="262" r:id="rId10"/>
    <p:sldId id="267" r:id="rId11"/>
    <p:sldId id="258" r:id="rId12"/>
    <p:sldId id="25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029"/>
    <p:restoredTop sz="94697"/>
  </p:normalViewPr>
  <p:slideViewPr>
    <p:cSldViewPr snapToGrid="0" snapToObjects="1">
      <p:cViewPr>
        <p:scale>
          <a:sx n="105" d="100"/>
          <a:sy n="105" d="100"/>
        </p:scale>
        <p:origin x="440" y="-5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42319-01CC-CA4A-8DE0-EB264FDE7145}" type="datetimeFigureOut">
              <a:rPr lang="en-US" smtClean="0"/>
              <a:t>10/20/16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6CBA9-D2D9-1B48-BC31-26BDEC249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651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42319-01CC-CA4A-8DE0-EB264FDE7145}" type="datetimeFigureOut">
              <a:rPr lang="en-US" smtClean="0"/>
              <a:t>10/20/16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6CBA9-D2D9-1B48-BC31-26BDEC249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529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42319-01CC-CA4A-8DE0-EB264FDE7145}" type="datetimeFigureOut">
              <a:rPr lang="en-US" smtClean="0"/>
              <a:t>10/20/16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6CBA9-D2D9-1B48-BC31-26BDEC249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92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42319-01CC-CA4A-8DE0-EB264FDE7145}" type="datetimeFigureOut">
              <a:rPr lang="en-US" smtClean="0"/>
              <a:t>10/20/16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6CBA9-D2D9-1B48-BC31-26BDEC249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528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42319-01CC-CA4A-8DE0-EB264FDE7145}" type="datetimeFigureOut">
              <a:rPr lang="en-US" smtClean="0"/>
              <a:t>10/20/16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6CBA9-D2D9-1B48-BC31-26BDEC249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560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42319-01CC-CA4A-8DE0-EB264FDE7145}" type="datetimeFigureOut">
              <a:rPr lang="en-US" smtClean="0"/>
              <a:t>10/20/16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6CBA9-D2D9-1B48-BC31-26BDEC249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602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42319-01CC-CA4A-8DE0-EB264FDE7145}" type="datetimeFigureOut">
              <a:rPr lang="en-US" smtClean="0"/>
              <a:t>10/20/16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6CBA9-D2D9-1B48-BC31-26BDEC249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256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42319-01CC-CA4A-8DE0-EB264FDE7145}" type="datetimeFigureOut">
              <a:rPr lang="en-US" smtClean="0"/>
              <a:t>10/20/16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6CBA9-D2D9-1B48-BC31-26BDEC249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864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42319-01CC-CA4A-8DE0-EB264FDE7145}" type="datetimeFigureOut">
              <a:rPr lang="en-US" smtClean="0"/>
              <a:t>10/20/16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6CBA9-D2D9-1B48-BC31-26BDEC249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119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42319-01CC-CA4A-8DE0-EB264FDE7145}" type="datetimeFigureOut">
              <a:rPr lang="en-US" smtClean="0"/>
              <a:t>10/20/16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6CBA9-D2D9-1B48-BC31-26BDEC249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153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42319-01CC-CA4A-8DE0-EB264FDE7145}" type="datetimeFigureOut">
              <a:rPr lang="en-US" smtClean="0"/>
              <a:t>10/20/16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6CBA9-D2D9-1B48-BC31-26BDEC249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048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542319-01CC-CA4A-8DE0-EB264FDE7145}" type="datetimeFigureOut">
              <a:rPr lang="en-US" smtClean="0"/>
              <a:t>10/20/16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F6CBA9-D2D9-1B48-BC31-26BDEC249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16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phenix.int-evry.fr/jct/doc_end_user/current_document.php?id=10580" TargetMode="External"/><Relationship Id="rId3" Type="http://schemas.openxmlformats.org/officeDocument/2006/relationships/hyperlink" Target="http://phenix.int-evry.fr/mpeg/doc_end_user/current_document.php?id=56032&amp;id_meeting=168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Relationship Id="rId3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Essential Omni-directional/360° video indication for AVC, HEVC elementary bitstreams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616451"/>
            <a:ext cx="9144000" cy="1655762"/>
          </a:xfrm>
        </p:spPr>
        <p:txBody>
          <a:bodyPr/>
          <a:lstStyle/>
          <a:p>
            <a:r>
              <a:rPr lang="en-US" dirty="0" smtClean="0"/>
              <a:t>JCTVC-</a:t>
            </a:r>
            <a:r>
              <a:rPr lang="en-US" dirty="0" smtClean="0">
                <a:hlinkClick r:id="rId2"/>
              </a:rPr>
              <a:t>Y0023</a:t>
            </a:r>
            <a:r>
              <a:rPr lang="en-US" dirty="0" smtClean="0"/>
              <a:t> / MPEG </a:t>
            </a:r>
            <a:r>
              <a:rPr lang="cs-CZ" dirty="0">
                <a:hlinkClick r:id="rId3"/>
              </a:rPr>
              <a:t>m38965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5111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 smtClean="0"/>
              <a:t>Converting sample coordinates to spherical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25562"/>
            <a:ext cx="10515600" cy="54409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dirty="0" smtClean="0"/>
              <a:t>Compute conformance window size</a:t>
            </a:r>
            <a:r>
              <a:rPr lang="en-CA" dirty="0" smtClean="0"/>
              <a:t>:</a:t>
            </a:r>
          </a:p>
          <a:p>
            <a:pPr marL="0" indent="0">
              <a:buNone/>
            </a:pPr>
            <a:endParaRPr lang="en-CA" dirty="0" smtClean="0"/>
          </a:p>
          <a:p>
            <a:pPr marL="457200" lvl="1" indent="0">
              <a:buNone/>
            </a:pPr>
            <a:r>
              <a:rPr lang="en-CA" sz="1800" dirty="0" err="1" smtClean="0"/>
              <a:t>croppedWidth</a:t>
            </a:r>
            <a:r>
              <a:rPr lang="en-CA" sz="1800" dirty="0" smtClean="0"/>
              <a:t> </a:t>
            </a:r>
            <a:r>
              <a:rPr lang="en-CA" sz="1800" dirty="0"/>
              <a:t>= </a:t>
            </a:r>
            <a:r>
              <a:rPr lang="en-CA" sz="1800" dirty="0" err="1"/>
              <a:t>pic_width_in_luma_samples</a:t>
            </a:r>
            <a:r>
              <a:rPr lang="en-CA" sz="1800" dirty="0"/>
              <a:t> −</a:t>
            </a:r>
            <a:br>
              <a:rPr lang="en-CA" sz="1800" dirty="0"/>
            </a:br>
            <a:r>
              <a:rPr lang="en-CA" sz="1800" dirty="0"/>
              <a:t>		</a:t>
            </a:r>
            <a:r>
              <a:rPr lang="en-CA" sz="1800" dirty="0" err="1"/>
              <a:t>SubWidthC</a:t>
            </a:r>
            <a:r>
              <a:rPr lang="en-CA" sz="1800" dirty="0"/>
              <a:t> * ( </a:t>
            </a:r>
            <a:r>
              <a:rPr lang="en-CA" sz="1800" dirty="0" err="1"/>
              <a:t>conf_win_right_offset</a:t>
            </a:r>
            <a:r>
              <a:rPr lang="en-CA" sz="1800" dirty="0"/>
              <a:t> + </a:t>
            </a:r>
            <a:r>
              <a:rPr lang="en-CA" sz="1800" dirty="0" err="1"/>
              <a:t>conf_win_left_offset</a:t>
            </a:r>
            <a:r>
              <a:rPr lang="en-CA" sz="1800" dirty="0"/>
              <a:t> )</a:t>
            </a:r>
            <a:r>
              <a:rPr lang="en-US" sz="1800" dirty="0"/>
              <a:t> </a:t>
            </a:r>
            <a:r>
              <a:rPr lang="en-US" sz="1800" dirty="0" smtClean="0"/>
              <a:t>	</a:t>
            </a:r>
            <a:r>
              <a:rPr lang="en-US" dirty="0" smtClean="0"/>
              <a:t> </a:t>
            </a:r>
            <a:r>
              <a:rPr lang="en-US" dirty="0" smtClean="0"/>
              <a:t>	</a:t>
            </a:r>
            <a:r>
              <a:rPr lang="en-US" sz="1000" dirty="0" smtClean="0"/>
              <a:t> </a:t>
            </a:r>
            <a:r>
              <a:rPr lang="en-US" sz="1000" dirty="0" smtClean="0"/>
              <a:t>[HEVC spec. eq. D-28]</a:t>
            </a:r>
            <a:br>
              <a:rPr lang="en-US" sz="1000" dirty="0" smtClean="0"/>
            </a:br>
            <a:endParaRPr lang="en-US" sz="1000" dirty="0" smtClean="0"/>
          </a:p>
          <a:p>
            <a:pPr marL="457200" lvl="1" indent="0">
              <a:buNone/>
            </a:pPr>
            <a:r>
              <a:rPr lang="en-CA" sz="1800" dirty="0" err="1"/>
              <a:t>croppedHeight</a:t>
            </a:r>
            <a:r>
              <a:rPr lang="en-CA" sz="1800" dirty="0"/>
              <a:t> = </a:t>
            </a:r>
            <a:r>
              <a:rPr lang="en-CA" sz="1800" dirty="0" err="1"/>
              <a:t>pic_height_in_luma_samples</a:t>
            </a:r>
            <a:r>
              <a:rPr lang="en-CA" sz="1800" dirty="0"/>
              <a:t> −</a:t>
            </a:r>
            <a:br>
              <a:rPr lang="en-CA" sz="1800" dirty="0"/>
            </a:br>
            <a:r>
              <a:rPr lang="en-CA" sz="1800" dirty="0"/>
              <a:t>		</a:t>
            </a:r>
            <a:r>
              <a:rPr lang="en-CA" sz="1800" dirty="0" err="1"/>
              <a:t>SubHeightC</a:t>
            </a:r>
            <a:r>
              <a:rPr lang="en-CA" sz="1800" dirty="0"/>
              <a:t> * ( </a:t>
            </a:r>
            <a:r>
              <a:rPr lang="en-CA" sz="1800" dirty="0" err="1"/>
              <a:t>conf_win_bottom_offset</a:t>
            </a:r>
            <a:r>
              <a:rPr lang="en-CA" sz="1800" dirty="0"/>
              <a:t> + </a:t>
            </a:r>
            <a:r>
              <a:rPr lang="en-CA" sz="1800" dirty="0" err="1"/>
              <a:t>conf_win_top_offset</a:t>
            </a:r>
            <a:r>
              <a:rPr lang="en-CA" sz="1800" dirty="0"/>
              <a:t> )</a:t>
            </a:r>
            <a:r>
              <a:rPr lang="en-US" sz="1800" dirty="0"/>
              <a:t> </a:t>
            </a:r>
            <a:r>
              <a:rPr lang="en-US" sz="1800" dirty="0" smtClean="0"/>
              <a:t>	</a:t>
            </a:r>
            <a:r>
              <a:rPr lang="en-US" sz="1800" dirty="0" smtClean="0"/>
              <a:t>	</a:t>
            </a:r>
            <a:r>
              <a:rPr lang="en-US" sz="1000" dirty="0" smtClean="0"/>
              <a:t> </a:t>
            </a:r>
            <a:r>
              <a:rPr lang="en-US" sz="1000" dirty="0" smtClean="0"/>
              <a:t>[HEVC spec. </a:t>
            </a:r>
            <a:r>
              <a:rPr lang="en-US" sz="1000" dirty="0" smtClean="0"/>
              <a:t>eq. </a:t>
            </a:r>
            <a:r>
              <a:rPr lang="en-US" sz="1000" dirty="0" smtClean="0"/>
              <a:t>D-29</a:t>
            </a:r>
            <a:r>
              <a:rPr lang="en-US" sz="1000" dirty="0" smtClean="0"/>
              <a:t>]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To calculate </a:t>
            </a:r>
            <a:r>
              <a:rPr lang="en-US" dirty="0" smtClean="0"/>
              <a:t>the projected radian-unit longitude (</a:t>
            </a:r>
            <a:r>
              <a:rPr lang="en-US" dirty="0" smtClean="0"/>
              <a:t>α) and </a:t>
            </a:r>
            <a:r>
              <a:rPr lang="en-US" dirty="0" smtClean="0"/>
              <a:t>latitude </a:t>
            </a:r>
            <a:r>
              <a:rPr lang="en-US" dirty="0"/>
              <a:t>(</a:t>
            </a:r>
            <a:r>
              <a:rPr lang="en-US" dirty="0" smtClean="0"/>
              <a:t>β) </a:t>
            </a:r>
            <a:r>
              <a:rPr lang="en-US" dirty="0"/>
              <a:t>of </a:t>
            </a:r>
            <a:r>
              <a:rPr lang="en-US" dirty="0" smtClean="0"/>
              <a:t>sample location </a:t>
            </a:r>
            <a:r>
              <a:rPr lang="en-US" dirty="0" err="1" smtClean="0"/>
              <a:t>x,y</a:t>
            </a:r>
            <a:r>
              <a:rPr lang="en-US" dirty="0" smtClean="0"/>
              <a:t> in the decoded picture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sz="1800" dirty="0"/>
              <a:t>α</a:t>
            </a:r>
            <a:r>
              <a:rPr lang="en-US" sz="1800" dirty="0" smtClean="0"/>
              <a:t> </a:t>
            </a:r>
            <a:r>
              <a:rPr lang="en-US" sz="1800" dirty="0"/>
              <a:t>= ((x - </a:t>
            </a:r>
            <a:r>
              <a:rPr lang="en-US" sz="1800" dirty="0" err="1"/>
              <a:t>SubWidthC</a:t>
            </a:r>
            <a:r>
              <a:rPr lang="en-US" sz="1800" dirty="0"/>
              <a:t> * </a:t>
            </a:r>
            <a:r>
              <a:rPr lang="en-US" sz="1800" dirty="0" err="1"/>
              <a:t>conf_win_left_offset</a:t>
            </a:r>
            <a:r>
              <a:rPr lang="en-US" sz="1800" dirty="0"/>
              <a:t>)/</a:t>
            </a:r>
            <a:r>
              <a:rPr lang="en-US" sz="1800" dirty="0" err="1"/>
              <a:t>croppedWidth</a:t>
            </a:r>
            <a:r>
              <a:rPr lang="en-US" sz="1800" dirty="0"/>
              <a:t> - 0.5)*</a:t>
            </a:r>
            <a:r>
              <a:rPr lang="en-US" sz="1800" dirty="0" smtClean="0"/>
              <a:t>2*</a:t>
            </a:r>
            <a:r>
              <a:rPr lang="en-US" sz="1800" dirty="0"/>
              <a:t>π</a:t>
            </a:r>
            <a:r>
              <a:rPr lang="en-US" sz="1800" dirty="0" smtClean="0"/>
              <a:t>;</a:t>
            </a:r>
            <a:br>
              <a:rPr lang="en-US" sz="1800" dirty="0" smtClean="0"/>
            </a:br>
            <a:endParaRPr lang="en-US" sz="1800" dirty="0"/>
          </a:p>
          <a:p>
            <a:pPr marL="457200" lvl="1" indent="0">
              <a:buNone/>
            </a:pPr>
            <a:r>
              <a:rPr lang="en-US" sz="1800" dirty="0" smtClean="0"/>
              <a:t>β </a:t>
            </a:r>
            <a:r>
              <a:rPr lang="en-US" sz="1800" dirty="0"/>
              <a:t>= ((y - </a:t>
            </a:r>
            <a:r>
              <a:rPr lang="en-US" sz="1800" dirty="0" err="1"/>
              <a:t>SubHeightC</a:t>
            </a:r>
            <a:r>
              <a:rPr lang="en-US" sz="1800" dirty="0"/>
              <a:t> * </a:t>
            </a:r>
            <a:r>
              <a:rPr lang="en-US" sz="1800" dirty="0" err="1"/>
              <a:t>conf_win_top_offset</a:t>
            </a:r>
            <a:r>
              <a:rPr lang="en-US" sz="1800" dirty="0"/>
              <a:t>)/</a:t>
            </a:r>
            <a:r>
              <a:rPr lang="en-US" sz="1800" dirty="0" err="1"/>
              <a:t>croppedHeight</a:t>
            </a:r>
            <a:r>
              <a:rPr lang="en-US" sz="1800" dirty="0"/>
              <a:t> - 0.5</a:t>
            </a:r>
            <a:r>
              <a:rPr lang="en-US" sz="1800" dirty="0" smtClean="0"/>
              <a:t>)*</a:t>
            </a:r>
            <a:r>
              <a:rPr lang="en-US" sz="1800" dirty="0"/>
              <a:t>π</a:t>
            </a:r>
            <a:r>
              <a:rPr lang="en-US" sz="1800" dirty="0" smtClean="0"/>
              <a:t>;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2687079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solutions</a:t>
            </a:r>
            <a:r>
              <a:rPr lang="mr-IN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Registered user data </a:t>
            </a:r>
          </a:p>
          <a:p>
            <a:endParaRPr lang="en-US" dirty="0" smtClean="0"/>
          </a:p>
          <a:p>
            <a:r>
              <a:rPr lang="en-US" dirty="0" smtClean="0"/>
              <a:t>new SEI, carry entries from CICP (Codec Independent Code Points)  / OMAF (Omni-Directional Application Format),</a:t>
            </a:r>
          </a:p>
          <a:p>
            <a:pPr lvl="1"/>
            <a:r>
              <a:rPr lang="en-US" dirty="0" smtClean="0"/>
              <a:t>Define entry now with basic ERP entry now to close open issue with existing applications.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Extend existing structure (VUI or SEI)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817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168275"/>
            <a:ext cx="10515600" cy="1325563"/>
          </a:xfrm>
        </p:spPr>
        <p:txBody>
          <a:bodyPr/>
          <a:lstStyle/>
          <a:p>
            <a:r>
              <a:rPr lang="en-US" dirty="0" smtClean="0"/>
              <a:t>Equi-rectangular projection (ERP)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286" y="968375"/>
            <a:ext cx="11320463" cy="5700711"/>
          </a:xfrm>
        </p:spPr>
        <p:txBody>
          <a:bodyPr>
            <a:normAutofit fontScale="70000" lnSpcReduction="20000"/>
          </a:bodyPr>
          <a:lstStyle/>
          <a:p>
            <a:r>
              <a:rPr lang="en-US" sz="2600" dirty="0" smtClean="0"/>
              <a:t>invented by </a:t>
            </a:r>
            <a:r>
              <a:rPr lang="en-US" sz="2600" dirty="0" err="1" smtClean="0"/>
              <a:t>Marinus</a:t>
            </a:r>
            <a:r>
              <a:rPr lang="en-US" sz="2600" dirty="0" smtClean="0"/>
              <a:t> of </a:t>
            </a:r>
            <a:r>
              <a:rPr lang="en-US" sz="2600" dirty="0" err="1" smtClean="0"/>
              <a:t>Tyre</a:t>
            </a:r>
            <a:r>
              <a:rPr lang="en-US" sz="2600" dirty="0" smtClean="0"/>
              <a:t> ~AD 100. (*)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r>
              <a:rPr lang="en-US" sz="2600" dirty="0" smtClean="0"/>
              <a:t>(*):  document number unavailable due </a:t>
            </a:r>
            <a:r>
              <a:rPr lang="en-US" sz="2600" dirty="0" smtClean="0"/>
              <a:t>library fire in </a:t>
            </a:r>
            <a:r>
              <a:rPr lang="en-US" sz="2600" dirty="0" smtClean="0"/>
              <a:t>Alexandria</a:t>
            </a:r>
            <a:r>
              <a:rPr lang="en-US" sz="2600" dirty="0" smtClean="0"/>
              <a:t>. Referred in [1</a:t>
            </a:r>
            <a:r>
              <a:rPr lang="en-US" sz="2600" dirty="0" smtClean="0"/>
              <a:t>]. </a:t>
            </a:r>
          </a:p>
          <a:p>
            <a:pPr marL="0" indent="0">
              <a:buNone/>
            </a:pPr>
            <a:r>
              <a:rPr lang="en-US" sz="2600" dirty="0" smtClean="0"/>
              <a:t>Based on spherical </a:t>
            </a:r>
            <a:r>
              <a:rPr lang="en-US" sz="2600" dirty="0" smtClean="0"/>
              <a:t>to cube coordinate </a:t>
            </a:r>
            <a:r>
              <a:rPr lang="en-US" sz="2600" dirty="0"/>
              <a:t>t</a:t>
            </a:r>
            <a:r>
              <a:rPr lang="en-US" sz="2600" dirty="0" smtClean="0"/>
              <a:t>rigonometry  [2]</a:t>
            </a:r>
            <a:endParaRPr lang="en-US" sz="2600" dirty="0" smtClean="0"/>
          </a:p>
          <a:p>
            <a:pPr marL="0" indent="0">
              <a:buNone/>
            </a:pPr>
            <a:r>
              <a:rPr lang="en-US" sz="2600" dirty="0" smtClean="0"/>
              <a:t>-----------------------------------------------------------------</a:t>
            </a:r>
          </a:p>
          <a:p>
            <a:pPr marL="0" indent="0">
              <a:buNone/>
            </a:pPr>
            <a:r>
              <a:rPr lang="en-US" sz="2600" dirty="0" smtClean="0"/>
              <a:t>References</a:t>
            </a:r>
          </a:p>
          <a:p>
            <a:pPr marL="0" indent="0">
              <a:buNone/>
            </a:pPr>
            <a:r>
              <a:rPr lang="en-US" sz="2600" dirty="0" smtClean="0"/>
              <a:t>[1] </a:t>
            </a:r>
            <a:r>
              <a:rPr lang="en-US" sz="2600" dirty="0" err="1" smtClean="0"/>
              <a:t>Cladius</a:t>
            </a:r>
            <a:r>
              <a:rPr lang="en-US" sz="2600" dirty="0" smtClean="0"/>
              <a:t> </a:t>
            </a:r>
            <a:r>
              <a:rPr lang="en-US" sz="2600" dirty="0" err="1" smtClean="0"/>
              <a:t>Ptolmey</a:t>
            </a:r>
            <a:r>
              <a:rPr lang="en-US" sz="2600" dirty="0" smtClean="0"/>
              <a:t>, </a:t>
            </a:r>
            <a:r>
              <a:rPr lang="en-US" sz="2600" i="1" dirty="0" smtClean="0"/>
              <a:t>Geography</a:t>
            </a:r>
            <a:r>
              <a:rPr lang="en-US" sz="2600" dirty="0" smtClean="0"/>
              <a:t>, AD 150. </a:t>
            </a:r>
            <a:endParaRPr lang="en-US" sz="2600" dirty="0" smtClean="0"/>
          </a:p>
          <a:p>
            <a:pPr marL="0" indent="0">
              <a:buNone/>
            </a:pPr>
            <a:r>
              <a:rPr lang="en-US" sz="2600" dirty="0" smtClean="0"/>
              <a:t>[2] </a:t>
            </a:r>
            <a:r>
              <a:rPr lang="en-US" sz="2600" dirty="0"/>
              <a:t>Archimedes of S</a:t>
            </a:r>
            <a:r>
              <a:rPr lang="en-US" sz="2600" dirty="0" smtClean="0"/>
              <a:t>.., “Liaison statement to Babylonian royal court of standards.”, </a:t>
            </a:r>
            <a:r>
              <a:rPr lang="en-US" sz="2600" dirty="0"/>
              <a:t>Doc. </a:t>
            </a:r>
            <a:r>
              <a:rPr lang="en-US" sz="2600" dirty="0" smtClean="0"/>
              <a:t>MCMXCVIII.</a:t>
            </a:r>
            <a:endParaRPr lang="en-US" sz="26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7832" y="1475232"/>
            <a:ext cx="5434551" cy="271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83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use of Omni/360 video in AVC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Possible oversight:  Unlike 3D/stereo-vision, currently no means to indicate that the coded video stream is intended for </a:t>
            </a:r>
            <a:r>
              <a:rPr lang="en-US" dirty="0" err="1" smtClean="0"/>
              <a:t>omni</a:t>
            </a:r>
            <a:r>
              <a:rPr lang="en-US" dirty="0" smtClean="0"/>
              <a:t>/360 presentation</a:t>
            </a:r>
          </a:p>
          <a:p>
            <a:r>
              <a:rPr lang="en-US" dirty="0" smtClean="0"/>
              <a:t>Current </a:t>
            </a:r>
            <a:r>
              <a:rPr lang="en-US" dirty="0" err="1" smtClean="0"/>
              <a:t>omni</a:t>
            </a:r>
            <a:r>
              <a:rPr lang="en-US" dirty="0" smtClean="0"/>
              <a:t>/360 video applications apply AVC to code equi-rectangular (ERP) and cubic (CMP) video. </a:t>
            </a:r>
          </a:p>
          <a:p>
            <a:r>
              <a:rPr lang="en-US" dirty="0" smtClean="0"/>
              <a:t>Most products assume ERP. </a:t>
            </a:r>
          </a:p>
          <a:p>
            <a:r>
              <a:rPr lang="en-US" dirty="0" smtClean="0"/>
              <a:t>No metadata required for ERP in current applications other than what is already provided in sequence, VUI, and </a:t>
            </a:r>
            <a:r>
              <a:rPr lang="en-US" dirty="0" err="1" smtClean="0"/>
              <a:t>user_data</a:t>
            </a:r>
            <a:r>
              <a:rPr lang="en-US" dirty="0" smtClean="0"/>
              <a:t> bar data.</a:t>
            </a:r>
          </a:p>
          <a:p>
            <a:r>
              <a:rPr lang="en-US" dirty="0" smtClean="0"/>
              <a:t>Demonstrations of </a:t>
            </a:r>
            <a:r>
              <a:rPr lang="en-US" dirty="0" err="1" smtClean="0"/>
              <a:t>omni</a:t>
            </a:r>
            <a:r>
              <a:rPr lang="en-US" dirty="0" smtClean="0"/>
              <a:t>/360 HEVC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755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42889"/>
            <a:ext cx="12058649" cy="1690688"/>
          </a:xfrm>
        </p:spPr>
        <p:txBody>
          <a:bodyPr>
            <a:normAutofit fontScale="90000"/>
          </a:bodyPr>
          <a:lstStyle/>
          <a:p>
            <a:r>
              <a:rPr lang="en-US" smtClean="0"/>
              <a:t>Example current </a:t>
            </a:r>
            <a:r>
              <a:rPr lang="en-US" dirty="0" smtClean="0"/>
              <a:t>devices that understand equi-rectangular projection (ERP) for 360-degree video playback</a:t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7971680"/>
              </p:ext>
            </p:extLst>
          </p:nvPr>
        </p:nvGraphicFramePr>
        <p:xfrm>
          <a:off x="1023937" y="2397125"/>
          <a:ext cx="9877425" cy="35979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61033"/>
                <a:gridCol w="1816425"/>
                <a:gridCol w="619996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Platform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Since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How to engage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335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Sony </a:t>
                      </a:r>
                      <a:r>
                        <a:rPr lang="en-US" sz="2400" dirty="0" err="1" smtClean="0"/>
                        <a:t>Playstation</a:t>
                      </a:r>
                      <a:r>
                        <a:rPr lang="en-US" sz="2400" baseline="0" dirty="0" smtClean="0"/>
                        <a:t> 4 (PS4) 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14</a:t>
                      </a:r>
                      <a:r>
                        <a:rPr lang="en-US" sz="2400" baseline="0" dirty="0" smtClean="0"/>
                        <a:t> Oct 2016 firmware update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User</a:t>
                      </a:r>
                      <a:r>
                        <a:rPr lang="en-US" sz="2400" baseline="0" dirty="0" smtClean="0"/>
                        <a:t> selects </a:t>
                      </a:r>
                      <a:r>
                        <a:rPr lang="en-US" sz="2400" dirty="0" smtClean="0"/>
                        <a:t>“VR mode” in Media Player.</a:t>
                      </a:r>
                      <a:r>
                        <a:rPr lang="en-US" sz="2400" baseline="0" dirty="0" smtClean="0"/>
                        <a:t> File formats supported for ERP: </a:t>
                      </a:r>
                      <a:r>
                        <a:rPr lang="en-US" sz="2400" dirty="0" smtClean="0"/>
                        <a:t>.</a:t>
                      </a:r>
                      <a:r>
                        <a:rPr lang="en-US" sz="2400" dirty="0" err="1" smtClean="0"/>
                        <a:t>mkv</a:t>
                      </a:r>
                      <a:r>
                        <a:rPr lang="en-US" sz="2400" dirty="0" smtClean="0"/>
                        <a:t>,</a:t>
                      </a:r>
                      <a:r>
                        <a:rPr lang="en-US" sz="2400" baseline="0" dirty="0" smtClean="0"/>
                        <a:t> .</a:t>
                      </a:r>
                      <a:r>
                        <a:rPr lang="en-US" sz="2400" baseline="0" dirty="0" err="1" smtClean="0"/>
                        <a:t>avi</a:t>
                      </a:r>
                      <a:r>
                        <a:rPr lang="en-US" sz="2400" baseline="0" dirty="0" smtClean="0"/>
                        <a:t>, .mp4, .m2ps, .m2ts, AVCHD, JPEG, BMP, PNG</a:t>
                      </a:r>
                      <a:endParaRPr lang="en-US" sz="24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GoPro player</a:t>
                      </a:r>
                    </a:p>
                    <a:p>
                      <a:r>
                        <a:rPr lang="en-US" sz="2400" dirty="0" smtClean="0"/>
                        <a:t>(JVET-D0177)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2016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Manual</a:t>
                      </a:r>
                      <a:r>
                        <a:rPr lang="en-US" sz="2400" baseline="0" dirty="0" smtClean="0"/>
                        <a:t> selection of VR type.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FaceBook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2016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Player under control of </a:t>
                      </a:r>
                      <a:r>
                        <a:rPr lang="en-US" sz="2400" dirty="0" err="1" smtClean="0"/>
                        <a:t>FaceBook</a:t>
                      </a:r>
                      <a:r>
                        <a:rPr lang="en-US" sz="2400" dirty="0" smtClean="0"/>
                        <a:t>.</a:t>
                      </a:r>
                      <a:r>
                        <a:rPr lang="en-US" sz="2400" baseline="0" dirty="0" smtClean="0"/>
                        <a:t> No metadata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YouTube</a:t>
                      </a:r>
                      <a:r>
                        <a:rPr lang="en-US" sz="2400" baseline="0" dirty="0" smtClean="0"/>
                        <a:t> VR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2015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Player under control of Google. </a:t>
                      </a:r>
                      <a:r>
                        <a:rPr lang="en-US" sz="2400" baseline="0" dirty="0" smtClean="0"/>
                        <a:t> No metadata</a:t>
                      </a:r>
                      <a:endParaRPr lang="en-US" sz="24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0908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2D Frame (rectangle) to sphere</a:t>
            </a:r>
            <a:r>
              <a:rPr lang="mr-IN" dirty="0" smtClean="0"/>
              <a:t>…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2808" y="1485378"/>
            <a:ext cx="6502400" cy="4876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951257" y="6071364"/>
            <a:ext cx="37408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..project to equally spaced </a:t>
            </a:r>
            <a:r>
              <a:rPr lang="en-US" smtClean="0"/>
              <a:t>spherical longitude lines only </a:t>
            </a:r>
            <a:r>
              <a:rPr lang="en-US" dirty="0" smtClean="0"/>
              <a:t>on the equator.</a:t>
            </a:r>
            <a:endParaRPr lang="en-US" dirty="0"/>
          </a:p>
        </p:txBody>
      </p:sp>
      <p:grpSp>
        <p:nvGrpSpPr>
          <p:cNvPr id="38" name="Group 37"/>
          <p:cNvGrpSpPr/>
          <p:nvPr/>
        </p:nvGrpSpPr>
        <p:grpSpPr>
          <a:xfrm>
            <a:off x="0" y="1750782"/>
            <a:ext cx="7342186" cy="4876800"/>
            <a:chOff x="389997" y="1550080"/>
            <a:chExt cx="7342186" cy="48768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29783" y="1550080"/>
              <a:ext cx="6502400" cy="4876800"/>
            </a:xfrm>
            <a:prstGeom prst="rect">
              <a:avLst/>
            </a:prstGeom>
          </p:spPr>
        </p:pic>
        <p:grpSp>
          <p:nvGrpSpPr>
            <p:cNvPr id="33" name="Group 32"/>
            <p:cNvGrpSpPr/>
            <p:nvPr/>
          </p:nvGrpSpPr>
          <p:grpSpPr>
            <a:xfrm>
              <a:off x="1569535" y="2178757"/>
              <a:ext cx="5627132" cy="3649852"/>
              <a:chOff x="468868" y="2093411"/>
              <a:chExt cx="5627132" cy="3649852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1111251" y="5096932"/>
                <a:ext cx="498474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By classic map definition: longitude and latitude lines are equally spaced on the 2D rectangle.</a:t>
                </a:r>
                <a:endParaRPr lang="en-US" dirty="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2963863" y="2093411"/>
                <a:ext cx="149119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mtClean="0"/>
                  <a:t>Longitude (α)</a:t>
                </a:r>
                <a:endParaRPr lang="en-US"/>
              </a:p>
            </p:txBody>
          </p:sp>
          <p:cxnSp>
            <p:nvCxnSpPr>
              <p:cNvPr id="11" name="Straight Arrow Connector 10"/>
              <p:cNvCxnSpPr/>
              <p:nvPr/>
            </p:nvCxnSpPr>
            <p:spPr>
              <a:xfrm>
                <a:off x="4422775" y="2302933"/>
                <a:ext cx="1673225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/>
              <p:nvPr/>
            </p:nvCxnSpPr>
            <p:spPr>
              <a:xfrm flipH="1" flipV="1">
                <a:off x="1111251" y="2284399"/>
                <a:ext cx="1787525" cy="1853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/>
              <p:nvPr/>
            </p:nvCxnSpPr>
            <p:spPr>
              <a:xfrm flipV="1">
                <a:off x="838200" y="2469065"/>
                <a:ext cx="0" cy="11856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/>
              <p:cNvCxnSpPr/>
              <p:nvPr/>
            </p:nvCxnSpPr>
            <p:spPr>
              <a:xfrm flipH="1">
                <a:off x="838200" y="4017665"/>
                <a:ext cx="25400" cy="1079267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20"/>
              <p:cNvSpPr txBox="1"/>
              <p:nvPr/>
            </p:nvSpPr>
            <p:spPr>
              <a:xfrm rot="16200000">
                <a:off x="18534" y="3512243"/>
                <a:ext cx="1270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Latitude (</a:t>
                </a:r>
                <a:r>
                  <a:rPr lang="en-US" dirty="0"/>
                  <a:t>β</a:t>
                </a:r>
                <a:r>
                  <a:rPr lang="en-US" dirty="0" smtClean="0"/>
                  <a:t>)</a:t>
                </a:r>
                <a:endParaRPr lang="en-US" dirty="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4070350" y="3565012"/>
                <a:ext cx="1016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β</a:t>
                </a:r>
                <a:r>
                  <a:rPr lang="el-GR" dirty="0" smtClean="0"/>
                  <a:t> </a:t>
                </a:r>
                <a:r>
                  <a:rPr lang="en-US" dirty="0" smtClean="0"/>
                  <a:t>=0</a:t>
                </a:r>
                <a:endParaRPr lang="en-US" dirty="0"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3603625" y="2625708"/>
                <a:ext cx="0" cy="2427421"/>
              </a:xfrm>
              <a:prstGeom prst="line">
                <a:avLst/>
              </a:prstGeom>
              <a:ln w="5715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>
                <a:off x="1043011" y="3890942"/>
                <a:ext cx="4984749" cy="0"/>
              </a:xfrm>
              <a:prstGeom prst="line">
                <a:avLst/>
              </a:prstGeom>
              <a:ln w="5715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30"/>
              <p:cNvSpPr txBox="1"/>
              <p:nvPr/>
            </p:nvSpPr>
            <p:spPr>
              <a:xfrm>
                <a:off x="3594101" y="2968114"/>
                <a:ext cx="1016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α=0</a:t>
                </a:r>
                <a:endParaRPr lang="en-US" dirty="0"/>
              </a:p>
            </p:txBody>
          </p:sp>
        </p:grpSp>
        <p:sp>
          <p:nvSpPr>
            <p:cNvPr id="32" name="TextBox 31"/>
            <p:cNvSpPr txBox="1"/>
            <p:nvPr/>
          </p:nvSpPr>
          <p:spPr>
            <a:xfrm>
              <a:off x="389997" y="2593986"/>
              <a:ext cx="157427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+90° </a:t>
              </a:r>
            </a:p>
            <a:p>
              <a:r>
                <a:rPr lang="en-US" dirty="0" smtClean="0"/>
                <a:t>(+π/2 radians)</a:t>
              </a:r>
              <a:endParaRPr lang="en-US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89997" y="4825433"/>
              <a:ext cx="14732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-</a:t>
              </a:r>
              <a:r>
                <a:rPr lang="en-US" dirty="0" smtClean="0"/>
                <a:t>90°</a:t>
              </a:r>
            </a:p>
            <a:p>
              <a:r>
                <a:rPr lang="en-US" dirty="0" smtClean="0"/>
                <a:t>(-π/2 radians)</a:t>
              </a:r>
              <a:endParaRPr lang="en-US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728260" y="1953458"/>
              <a:ext cx="14033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-180°  (-π)</a:t>
              </a:r>
              <a:endParaRPr lang="en-US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6163734" y="1918254"/>
              <a:ext cx="14033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+</a:t>
              </a:r>
              <a:r>
                <a:rPr lang="en-US" dirty="0" smtClean="0"/>
                <a:t>180°  (+π)</a:t>
              </a:r>
              <a:endParaRPr lang="en-US" dirty="0"/>
            </a:p>
          </p:txBody>
        </p:sp>
      </p:grpSp>
      <p:sp>
        <p:nvSpPr>
          <p:cNvPr id="39" name="Left-Right Arrow 38"/>
          <p:cNvSpPr/>
          <p:nvPr/>
        </p:nvSpPr>
        <p:spPr>
          <a:xfrm>
            <a:off x="6937563" y="4035726"/>
            <a:ext cx="637985" cy="314244"/>
          </a:xfrm>
          <a:prstGeom prst="left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6816627" y="4366675"/>
            <a:ext cx="12024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>
                <a:solidFill>
                  <a:srgbClr val="FF0000"/>
                </a:solidFill>
              </a:rPr>
              <a:t>Projection 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mapping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47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0466" y="0"/>
            <a:ext cx="10515600" cy="1325563"/>
          </a:xfrm>
        </p:spPr>
        <p:txBody>
          <a:bodyPr/>
          <a:lstStyle/>
          <a:p>
            <a:r>
              <a:rPr lang="en-US" dirty="0" smtClean="0"/>
              <a:t>Why </a:t>
            </a:r>
            <a:r>
              <a:rPr lang="en-US" dirty="0" smtClean="0"/>
              <a:t>does 2:1 </a:t>
            </a:r>
            <a:r>
              <a:rPr lang="en-US" dirty="0" smtClean="0"/>
              <a:t>aspect ratio?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67850" y="1675580"/>
            <a:ext cx="40131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It’s the ratio between the circumference (along equator) and the half-circumference (pole-to-pole).</a:t>
            </a:r>
            <a:endParaRPr lang="en-US" sz="2400" i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3344" y="158496"/>
            <a:ext cx="845936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478136" y="662781"/>
            <a:ext cx="2820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Sphere: radius = </a:t>
            </a:r>
            <a:r>
              <a:rPr lang="en-US" smtClean="0"/>
              <a:t>1 radian</a:t>
            </a:r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/>
              <p:cNvSpPr/>
              <p:nvPr/>
            </p:nvSpPr>
            <p:spPr>
              <a:xfrm>
                <a:off x="1819215" y="4372438"/>
                <a:ext cx="2579489" cy="42774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charset="0"/>
                        </a:rPr>
                        <m:t>𝑟</m:t>
                      </m:r>
                      <m:r>
                        <a:rPr lang="en-US" i="0">
                          <a:latin typeface="Cambria Math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i="1">
                              <a:latin typeface="Cambria Math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0"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0">
                              <a:latin typeface="Cambria Math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US" i="0"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0">
                              <a:latin typeface="Cambria Math" charset="0"/>
                            </a:rPr>
                            <m:t>+ 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charset="0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i="0"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n-US" i="0">
                          <a:latin typeface="Cambria Math" charset="0"/>
                        </a:rPr>
                        <m:t>=1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9215" y="4372438"/>
                <a:ext cx="2579489" cy="427746"/>
              </a:xfrm>
              <a:prstGeom prst="rect">
                <a:avLst/>
              </a:prstGeom>
              <a:blipFill rotWithShape="0">
                <a:blip r:embed="rId3"/>
                <a:stretch>
                  <a:fillRect t="-68571" b="-105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/>
              <p:cNvSpPr/>
              <p:nvPr/>
            </p:nvSpPr>
            <p:spPr>
              <a:xfrm>
                <a:off x="2079711" y="5170670"/>
                <a:ext cx="162313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charset="0"/>
                        </a:rPr>
                        <m:t>𝛼</m:t>
                      </m:r>
                      <m:r>
                        <a:rPr lang="en-US" i="0">
                          <a:latin typeface="Cambria Math" charset="0"/>
                        </a:rPr>
                        <m:t>=</m:t>
                      </m:r>
                      <m:func>
                        <m:funcPr>
                          <m:ctrlPr>
                            <a:rPr lang="en-US" i="1">
                              <a:latin typeface="Cambria Math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i="0">
                              <a:latin typeface="Cambria Math" charset="0"/>
                            </a:rPr>
                            <m:t>arccos</m:t>
                          </m:r>
                        </m:fName>
                        <m:e>
                          <m:d>
                            <m:dPr>
                              <m:ctrlPr>
                                <a:rPr lang="en-US" i="1">
                                  <a:latin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charset="0"/>
                                </a:rPr>
                                <m:t>𝑧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9711" y="5170670"/>
                <a:ext cx="1623137" cy="3693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/>
              <p:cNvSpPr/>
              <p:nvPr/>
            </p:nvSpPr>
            <p:spPr>
              <a:xfrm>
                <a:off x="2160270" y="5864768"/>
                <a:ext cx="189737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charset="0"/>
                        </a:rPr>
                        <m:t>𝛽</m:t>
                      </m:r>
                      <m:r>
                        <a:rPr lang="en-US" i="0">
                          <a:latin typeface="Cambria Math" charset="0"/>
                        </a:rPr>
                        <m:t>=</m:t>
                      </m:r>
                      <m:func>
                        <m:funcPr>
                          <m:ctrlPr>
                            <a:rPr lang="en-US" i="1">
                              <a:latin typeface="Cambria Math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i="0">
                              <a:latin typeface="Cambria Math" charset="0"/>
                            </a:rPr>
                            <m:t>arctan</m:t>
                          </m:r>
                        </m:fName>
                        <m:e>
                          <m:d>
                            <m:dPr>
                              <m:ctrlPr>
                                <a:rPr lang="en-US" i="1">
                                  <a:latin typeface="Cambria Math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lin"/>
                                  <m:ctrlPr>
                                    <a:rPr lang="en-US" i="1">
                                      <a:latin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charset="0"/>
                                    </a:rPr>
                                    <m:t>𝑦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 charset="0"/>
                                    </a:rPr>
                                    <m:t>𝑥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0270" y="5864768"/>
                <a:ext cx="1897378" cy="369332"/>
              </a:xfrm>
              <a:prstGeom prst="rect">
                <a:avLst/>
              </a:prstGeom>
              <a:blipFill rotWithShape="0">
                <a:blip r:embed="rId5"/>
                <a:stretch>
                  <a:fillRect t="-119672" r="-20833" b="-1836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436443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650066" y="765392"/>
            <a:ext cx="6832601" cy="6090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400" dirty="0" smtClean="0">
                <a:solidFill>
                  <a:srgbClr val="353535"/>
                </a:solidFill>
                <a:latin typeface="AppleSystemUIFont" charset="0"/>
              </a:rPr>
              <a:t>void </a:t>
            </a:r>
            <a:r>
              <a:rPr lang="en-US" sz="1400" dirty="0" err="1" smtClean="0">
                <a:solidFill>
                  <a:srgbClr val="353535"/>
                </a:solidFill>
                <a:latin typeface="AppleSystemUIFont" charset="0"/>
              </a:rPr>
              <a:t>cart_to_sph</a:t>
            </a:r>
            <a:r>
              <a:rPr lang="en-US" sz="1400" dirty="0" smtClean="0">
                <a:solidFill>
                  <a:srgbClr val="353535"/>
                </a:solidFill>
                <a:latin typeface="AppleSystemUIFont" charset="0"/>
              </a:rPr>
              <a:t>(double x, double y, double z, S360_SPH_COORD  * </a:t>
            </a:r>
            <a:r>
              <a:rPr lang="en-US" sz="1400" dirty="0" err="1" smtClean="0">
                <a:solidFill>
                  <a:srgbClr val="353535"/>
                </a:solidFill>
                <a:latin typeface="AppleSystemUIFont" charset="0"/>
              </a:rPr>
              <a:t>coord</a:t>
            </a:r>
            <a:r>
              <a:rPr lang="en-US" sz="1400" dirty="0" smtClean="0">
                <a:solidFill>
                  <a:srgbClr val="353535"/>
                </a:solidFill>
                <a:latin typeface="AppleSystemUIFont" charset="0"/>
              </a:rPr>
              <a:t>){</a:t>
            </a:r>
          </a:p>
          <a:p>
            <a:pPr marL="0" indent="0">
              <a:buNone/>
            </a:pPr>
            <a:r>
              <a:rPr lang="en-US" sz="1400" dirty="0" smtClean="0">
                <a:solidFill>
                  <a:srgbClr val="353535"/>
                </a:solidFill>
                <a:latin typeface="AppleSystemUIFont" charset="0"/>
              </a:rPr>
              <a:t>	</a:t>
            </a:r>
            <a:r>
              <a:rPr lang="en-US" sz="1400" dirty="0" err="1" smtClean="0">
                <a:solidFill>
                  <a:srgbClr val="353535"/>
                </a:solidFill>
                <a:latin typeface="AppleSystemUIFont" charset="0"/>
              </a:rPr>
              <a:t>coord</a:t>
            </a:r>
            <a:r>
              <a:rPr lang="en-US" sz="1400" dirty="0" smtClean="0">
                <a:solidFill>
                  <a:srgbClr val="353535"/>
                </a:solidFill>
                <a:latin typeface="AppleSystemUIFont" charset="0"/>
              </a:rPr>
              <a:t>-&gt;</a:t>
            </a:r>
            <a:r>
              <a:rPr lang="en-US" sz="1400" dirty="0" err="1" smtClean="0">
                <a:solidFill>
                  <a:srgbClr val="353535"/>
                </a:solidFill>
                <a:latin typeface="AppleSystemUIFont" charset="0"/>
              </a:rPr>
              <a:t>lat</a:t>
            </a:r>
            <a:r>
              <a:rPr lang="en-US" sz="1400" dirty="0" smtClean="0">
                <a:solidFill>
                  <a:srgbClr val="353535"/>
                </a:solidFill>
                <a:latin typeface="AppleSystemUIFont" charset="0"/>
              </a:rPr>
              <a:t> = (float)RAD2DEG(</a:t>
            </a:r>
            <a:r>
              <a:rPr lang="en-US" sz="1400" dirty="0" err="1" smtClean="0">
                <a:solidFill>
                  <a:srgbClr val="353535"/>
                </a:solidFill>
                <a:latin typeface="AppleSystemUIFont" charset="0"/>
              </a:rPr>
              <a:t>acos</a:t>
            </a:r>
            <a:r>
              <a:rPr lang="en-US" sz="1400" dirty="0" smtClean="0">
                <a:solidFill>
                  <a:srgbClr val="353535"/>
                </a:solidFill>
                <a:latin typeface="AppleSystemUIFont" charset="0"/>
              </a:rPr>
              <a:t>(z));</a:t>
            </a:r>
          </a:p>
          <a:p>
            <a:pPr marL="0" indent="0">
              <a:buNone/>
            </a:pPr>
            <a:r>
              <a:rPr lang="nl-NL" sz="1400" dirty="0" smtClean="0">
                <a:solidFill>
                  <a:srgbClr val="353535"/>
                </a:solidFill>
                <a:latin typeface="AppleSystemUIFont" charset="0"/>
              </a:rPr>
              <a:t>	</a:t>
            </a:r>
            <a:r>
              <a:rPr lang="nl-NL" sz="1400" dirty="0" err="1" smtClean="0">
                <a:solidFill>
                  <a:srgbClr val="353535"/>
                </a:solidFill>
                <a:latin typeface="AppleSystemUIFont" charset="0"/>
              </a:rPr>
              <a:t>if</a:t>
            </a:r>
            <a:r>
              <a:rPr lang="nl-NL" sz="1400" dirty="0" smtClean="0">
                <a:solidFill>
                  <a:srgbClr val="353535"/>
                </a:solidFill>
                <a:latin typeface="AppleSystemUIFont" charset="0"/>
              </a:rPr>
              <a:t> (</a:t>
            </a:r>
            <a:r>
              <a:rPr lang="nl-NL" sz="1400" dirty="0" err="1" smtClean="0">
                <a:solidFill>
                  <a:srgbClr val="353535"/>
                </a:solidFill>
                <a:latin typeface="AppleSystemUIFont" charset="0"/>
              </a:rPr>
              <a:t>coord</a:t>
            </a:r>
            <a:r>
              <a:rPr lang="nl-NL" sz="1400" dirty="0" smtClean="0">
                <a:solidFill>
                  <a:srgbClr val="353535"/>
                </a:solidFill>
                <a:latin typeface="AppleSystemUIFont" charset="0"/>
              </a:rPr>
              <a:t>-&gt;lat &gt; 180) </a:t>
            </a:r>
            <a:r>
              <a:rPr lang="nl-NL" sz="1400" dirty="0" err="1" smtClean="0">
                <a:solidFill>
                  <a:srgbClr val="353535"/>
                </a:solidFill>
                <a:latin typeface="AppleSystemUIFont" charset="0"/>
              </a:rPr>
              <a:t>coord</a:t>
            </a:r>
            <a:r>
              <a:rPr lang="nl-NL" sz="1400" dirty="0" smtClean="0">
                <a:solidFill>
                  <a:srgbClr val="353535"/>
                </a:solidFill>
                <a:latin typeface="AppleSystemUIFont" charset="0"/>
              </a:rPr>
              <a:t>-&gt;lat = 180;</a:t>
            </a:r>
          </a:p>
          <a:p>
            <a:pPr marL="0" indent="0">
              <a:buNone/>
            </a:pPr>
            <a:r>
              <a:rPr lang="mr-IN" sz="1400" dirty="0" smtClean="0">
                <a:solidFill>
                  <a:srgbClr val="353535"/>
                </a:solidFill>
                <a:latin typeface="AppleSystemUIFont" charset="0"/>
              </a:rPr>
              <a:t>	</a:t>
            </a:r>
            <a:r>
              <a:rPr lang="mr-IN" sz="1400" dirty="0" err="1" smtClean="0">
                <a:solidFill>
                  <a:srgbClr val="353535"/>
                </a:solidFill>
                <a:latin typeface="AppleSystemUIFont" charset="0"/>
              </a:rPr>
              <a:t>if</a:t>
            </a:r>
            <a:r>
              <a:rPr lang="mr-IN" sz="1400" dirty="0" smtClean="0">
                <a:solidFill>
                  <a:srgbClr val="353535"/>
                </a:solidFill>
                <a:latin typeface="AppleSystemUIFont" charset="0"/>
              </a:rPr>
              <a:t> (</a:t>
            </a:r>
            <a:r>
              <a:rPr lang="mr-IN" sz="1400" dirty="0" err="1" smtClean="0">
                <a:solidFill>
                  <a:srgbClr val="353535"/>
                </a:solidFill>
                <a:latin typeface="AppleSystemUIFont" charset="0"/>
              </a:rPr>
              <a:t>x</a:t>
            </a:r>
            <a:r>
              <a:rPr lang="mr-IN" sz="1400" dirty="0" smtClean="0">
                <a:solidFill>
                  <a:srgbClr val="353535"/>
                </a:solidFill>
                <a:latin typeface="AppleSystemUIFont" charset="0"/>
              </a:rPr>
              <a:t> &lt; 0)</a:t>
            </a:r>
          </a:p>
          <a:p>
            <a:pPr marL="0" indent="0">
              <a:buNone/>
            </a:pPr>
            <a:r>
              <a:rPr lang="mr-IN" sz="1400" dirty="0" smtClean="0">
                <a:solidFill>
                  <a:srgbClr val="353535"/>
                </a:solidFill>
                <a:latin typeface="AppleSystemUIFont" charset="0"/>
              </a:rPr>
              <a:t>		</a:t>
            </a:r>
            <a:r>
              <a:rPr lang="mr-IN" sz="1400" dirty="0" err="1" smtClean="0">
                <a:solidFill>
                  <a:srgbClr val="353535"/>
                </a:solidFill>
                <a:latin typeface="AppleSystemUIFont" charset="0"/>
              </a:rPr>
              <a:t>coord</a:t>
            </a:r>
            <a:r>
              <a:rPr lang="mr-IN" sz="1400" dirty="0" smtClean="0">
                <a:solidFill>
                  <a:srgbClr val="353535"/>
                </a:solidFill>
                <a:latin typeface="AppleSystemUIFont" charset="0"/>
              </a:rPr>
              <a:t>-&gt;</a:t>
            </a:r>
            <a:r>
              <a:rPr lang="mr-IN" sz="1400" dirty="0" err="1" smtClean="0">
                <a:solidFill>
                  <a:srgbClr val="353535"/>
                </a:solidFill>
                <a:latin typeface="AppleSystemUIFont" charset="0"/>
              </a:rPr>
              <a:t>lng</a:t>
            </a:r>
            <a:r>
              <a:rPr lang="mr-IN" sz="1400" dirty="0" smtClean="0">
                <a:solidFill>
                  <a:srgbClr val="353535"/>
                </a:solidFill>
                <a:latin typeface="AppleSystemUIFont" charset="0"/>
              </a:rPr>
              <a:t> = 180.0f - (</a:t>
            </a:r>
            <a:r>
              <a:rPr lang="mr-IN" sz="1400" dirty="0" err="1" smtClean="0">
                <a:solidFill>
                  <a:srgbClr val="353535"/>
                </a:solidFill>
                <a:latin typeface="AppleSystemUIFont" charset="0"/>
              </a:rPr>
              <a:t>float</a:t>
            </a:r>
            <a:r>
              <a:rPr lang="mr-IN" sz="1400" dirty="0" smtClean="0">
                <a:solidFill>
                  <a:srgbClr val="353535"/>
                </a:solidFill>
                <a:latin typeface="AppleSystemUIFont" charset="0"/>
              </a:rPr>
              <a:t>)RAD2DEG(-</a:t>
            </a:r>
            <a:r>
              <a:rPr lang="mr-IN" sz="1400" dirty="0" err="1" smtClean="0">
                <a:solidFill>
                  <a:srgbClr val="353535"/>
                </a:solidFill>
                <a:latin typeface="AppleSystemUIFont" charset="0"/>
              </a:rPr>
              <a:t>atan</a:t>
            </a:r>
            <a:r>
              <a:rPr lang="mr-IN" sz="1400" dirty="0" smtClean="0">
                <a:solidFill>
                  <a:srgbClr val="353535"/>
                </a:solidFill>
                <a:latin typeface="AppleSystemUIFont" charset="0"/>
              </a:rPr>
              <a:t>(</a:t>
            </a:r>
            <a:r>
              <a:rPr lang="mr-IN" sz="1400" dirty="0" err="1" smtClean="0">
                <a:solidFill>
                  <a:srgbClr val="353535"/>
                </a:solidFill>
                <a:latin typeface="AppleSystemUIFont" charset="0"/>
              </a:rPr>
              <a:t>y</a:t>
            </a:r>
            <a:r>
              <a:rPr lang="mr-IN" sz="1400" dirty="0" smtClean="0">
                <a:solidFill>
                  <a:srgbClr val="353535"/>
                </a:solidFill>
                <a:latin typeface="AppleSystemUIFont" charset="0"/>
              </a:rPr>
              <a:t> / </a:t>
            </a:r>
            <a:r>
              <a:rPr lang="mr-IN" sz="1400" dirty="0" err="1" smtClean="0">
                <a:solidFill>
                  <a:srgbClr val="353535"/>
                </a:solidFill>
                <a:latin typeface="AppleSystemUIFont" charset="0"/>
              </a:rPr>
              <a:t>x</a:t>
            </a:r>
            <a:r>
              <a:rPr lang="mr-IN" sz="1400" dirty="0" smtClean="0">
                <a:solidFill>
                  <a:srgbClr val="353535"/>
                </a:solidFill>
                <a:latin typeface="AppleSystemUIFont" charset="0"/>
              </a:rPr>
              <a:t>));</a:t>
            </a:r>
          </a:p>
          <a:p>
            <a:pPr marL="0" indent="0">
              <a:buNone/>
            </a:pPr>
            <a:r>
              <a:rPr lang="en-US" sz="1400" dirty="0" smtClean="0">
                <a:solidFill>
                  <a:srgbClr val="353535"/>
                </a:solidFill>
                <a:latin typeface="AppleSystemUIFont" charset="0"/>
              </a:rPr>
              <a:t>	else if (x == 0){</a:t>
            </a:r>
          </a:p>
          <a:p>
            <a:pPr marL="0" indent="0">
              <a:buNone/>
            </a:pPr>
            <a:r>
              <a:rPr lang="mr-IN" sz="1400" dirty="0" smtClean="0">
                <a:solidFill>
                  <a:srgbClr val="353535"/>
                </a:solidFill>
                <a:latin typeface="AppleSystemUIFont" charset="0"/>
              </a:rPr>
              <a:t>		</a:t>
            </a:r>
            <a:r>
              <a:rPr lang="mr-IN" sz="1400" dirty="0" err="1" smtClean="0">
                <a:solidFill>
                  <a:srgbClr val="353535"/>
                </a:solidFill>
                <a:latin typeface="AppleSystemUIFont" charset="0"/>
              </a:rPr>
              <a:t>if</a:t>
            </a:r>
            <a:r>
              <a:rPr lang="mr-IN" sz="1400" dirty="0" smtClean="0">
                <a:solidFill>
                  <a:srgbClr val="353535"/>
                </a:solidFill>
                <a:latin typeface="AppleSystemUIFont" charset="0"/>
              </a:rPr>
              <a:t> (</a:t>
            </a:r>
            <a:r>
              <a:rPr lang="mr-IN" sz="1400" dirty="0" err="1" smtClean="0">
                <a:solidFill>
                  <a:srgbClr val="353535"/>
                </a:solidFill>
                <a:latin typeface="AppleSystemUIFont" charset="0"/>
              </a:rPr>
              <a:t>y</a:t>
            </a:r>
            <a:r>
              <a:rPr lang="mr-IN" sz="1400" dirty="0" smtClean="0">
                <a:solidFill>
                  <a:srgbClr val="353535"/>
                </a:solidFill>
                <a:latin typeface="AppleSystemUIFont" charset="0"/>
              </a:rPr>
              <a:t> &lt; 0)</a:t>
            </a:r>
          </a:p>
          <a:p>
            <a:pPr marL="0" indent="0">
              <a:buNone/>
            </a:pPr>
            <a:r>
              <a:rPr lang="nl-NL" sz="1400" dirty="0" smtClean="0">
                <a:solidFill>
                  <a:srgbClr val="353535"/>
                </a:solidFill>
                <a:latin typeface="AppleSystemUIFont" charset="0"/>
              </a:rPr>
              <a:t>			</a:t>
            </a:r>
            <a:r>
              <a:rPr lang="nl-NL" sz="1400" dirty="0" err="1" smtClean="0">
                <a:solidFill>
                  <a:srgbClr val="353535"/>
                </a:solidFill>
                <a:latin typeface="AppleSystemUIFont" charset="0"/>
              </a:rPr>
              <a:t>coord</a:t>
            </a:r>
            <a:r>
              <a:rPr lang="nl-NL" sz="1400" dirty="0" smtClean="0">
                <a:solidFill>
                  <a:srgbClr val="353535"/>
                </a:solidFill>
                <a:latin typeface="AppleSystemUIFont" charset="0"/>
              </a:rPr>
              <a:t>-&gt;</a:t>
            </a:r>
            <a:r>
              <a:rPr lang="nl-NL" sz="1400" dirty="0" err="1" smtClean="0">
                <a:solidFill>
                  <a:srgbClr val="353535"/>
                </a:solidFill>
                <a:latin typeface="AppleSystemUIFont" charset="0"/>
              </a:rPr>
              <a:t>lng</a:t>
            </a:r>
            <a:r>
              <a:rPr lang="nl-NL" sz="1400" dirty="0" smtClean="0">
                <a:solidFill>
                  <a:srgbClr val="353535"/>
                </a:solidFill>
                <a:latin typeface="AppleSystemUIFont" charset="0"/>
              </a:rPr>
              <a:t> = 270;</a:t>
            </a:r>
          </a:p>
          <a:p>
            <a:pPr marL="0" indent="0">
              <a:buNone/>
            </a:pPr>
            <a:r>
              <a:rPr lang="en-US" sz="1400" dirty="0" smtClean="0">
                <a:solidFill>
                  <a:srgbClr val="353535"/>
                </a:solidFill>
                <a:latin typeface="AppleSystemUIFont" charset="0"/>
              </a:rPr>
              <a:t>		else if (y == 0)</a:t>
            </a:r>
          </a:p>
          <a:p>
            <a:pPr marL="0" indent="0">
              <a:buNone/>
            </a:pPr>
            <a:r>
              <a:rPr lang="mr-IN" sz="1400" dirty="0" smtClean="0">
                <a:solidFill>
                  <a:srgbClr val="353535"/>
                </a:solidFill>
                <a:latin typeface="AppleSystemUIFont" charset="0"/>
              </a:rPr>
              <a:t>			</a:t>
            </a:r>
            <a:r>
              <a:rPr lang="mr-IN" sz="1400" dirty="0" err="1" smtClean="0">
                <a:solidFill>
                  <a:srgbClr val="353535"/>
                </a:solidFill>
                <a:latin typeface="AppleSystemUIFont" charset="0"/>
              </a:rPr>
              <a:t>coord</a:t>
            </a:r>
            <a:r>
              <a:rPr lang="mr-IN" sz="1400" dirty="0" smtClean="0">
                <a:solidFill>
                  <a:srgbClr val="353535"/>
                </a:solidFill>
                <a:latin typeface="AppleSystemUIFont" charset="0"/>
              </a:rPr>
              <a:t>-&gt;</a:t>
            </a:r>
            <a:r>
              <a:rPr lang="mr-IN" sz="1400" dirty="0" err="1" smtClean="0">
                <a:solidFill>
                  <a:srgbClr val="353535"/>
                </a:solidFill>
                <a:latin typeface="AppleSystemUIFont" charset="0"/>
              </a:rPr>
              <a:t>lng</a:t>
            </a:r>
            <a:r>
              <a:rPr lang="mr-IN" sz="1400" dirty="0" smtClean="0">
                <a:solidFill>
                  <a:srgbClr val="353535"/>
                </a:solidFill>
                <a:latin typeface="AppleSystemUIFont" charset="0"/>
              </a:rPr>
              <a:t> = (</a:t>
            </a:r>
            <a:r>
              <a:rPr lang="mr-IN" sz="1400" dirty="0" err="1" smtClean="0">
                <a:solidFill>
                  <a:srgbClr val="353535"/>
                </a:solidFill>
                <a:latin typeface="AppleSystemUIFont" charset="0"/>
              </a:rPr>
              <a:t>z</a:t>
            </a:r>
            <a:r>
              <a:rPr lang="mr-IN" sz="1400" dirty="0" smtClean="0">
                <a:solidFill>
                  <a:srgbClr val="353535"/>
                </a:solidFill>
                <a:latin typeface="AppleSystemUIFont" charset="0"/>
              </a:rPr>
              <a:t> &lt; 0 ? 270.0f : 90.0f);</a:t>
            </a:r>
          </a:p>
          <a:p>
            <a:pPr marL="0" indent="0">
              <a:buNone/>
            </a:pPr>
            <a:r>
              <a:rPr lang="en-US" sz="1400" dirty="0" smtClean="0">
                <a:solidFill>
                  <a:srgbClr val="353535"/>
                </a:solidFill>
                <a:latin typeface="AppleSystemUIFont" charset="0"/>
              </a:rPr>
              <a:t>		else</a:t>
            </a:r>
          </a:p>
          <a:p>
            <a:pPr marL="0" indent="0">
              <a:buNone/>
            </a:pPr>
            <a:r>
              <a:rPr lang="mr-IN" sz="1400" dirty="0" smtClean="0">
                <a:solidFill>
                  <a:srgbClr val="353535"/>
                </a:solidFill>
                <a:latin typeface="AppleSystemUIFont" charset="0"/>
              </a:rPr>
              <a:t>		</a:t>
            </a:r>
            <a:r>
              <a:rPr lang="en-US" sz="1400" dirty="0" smtClean="0">
                <a:solidFill>
                  <a:srgbClr val="353535"/>
                </a:solidFill>
                <a:latin typeface="AppleSystemUIFont" charset="0"/>
              </a:rPr>
              <a:t>	</a:t>
            </a:r>
            <a:r>
              <a:rPr lang="mr-IN" sz="1400" dirty="0" err="1" smtClean="0">
                <a:solidFill>
                  <a:srgbClr val="353535"/>
                </a:solidFill>
                <a:latin typeface="AppleSystemUIFont" charset="0"/>
              </a:rPr>
              <a:t>coord</a:t>
            </a:r>
            <a:r>
              <a:rPr lang="mr-IN" sz="1400" dirty="0" smtClean="0">
                <a:solidFill>
                  <a:srgbClr val="353535"/>
                </a:solidFill>
                <a:latin typeface="AppleSystemUIFont" charset="0"/>
              </a:rPr>
              <a:t>-&gt;</a:t>
            </a:r>
            <a:r>
              <a:rPr lang="mr-IN" sz="1400" dirty="0" err="1" smtClean="0">
                <a:solidFill>
                  <a:srgbClr val="353535"/>
                </a:solidFill>
                <a:latin typeface="AppleSystemUIFont" charset="0"/>
              </a:rPr>
              <a:t>lng</a:t>
            </a:r>
            <a:r>
              <a:rPr lang="mr-IN" sz="1400" dirty="0" smtClean="0">
                <a:solidFill>
                  <a:srgbClr val="353535"/>
                </a:solidFill>
                <a:latin typeface="AppleSystemUIFont" charset="0"/>
              </a:rPr>
              <a:t> = 90;</a:t>
            </a:r>
          </a:p>
          <a:p>
            <a:pPr marL="0" indent="0">
              <a:buNone/>
            </a:pPr>
            <a:r>
              <a:rPr lang="mr-IN" sz="1400" dirty="0" smtClean="0">
                <a:solidFill>
                  <a:srgbClr val="353535"/>
                </a:solidFill>
                <a:latin typeface="AppleSystemUIFont" charset="0"/>
              </a:rPr>
              <a:t>	} </a:t>
            </a:r>
            <a:r>
              <a:rPr lang="mr-IN" sz="1400" dirty="0" err="1" smtClean="0">
                <a:solidFill>
                  <a:srgbClr val="353535"/>
                </a:solidFill>
                <a:latin typeface="AppleSystemUIFont" charset="0"/>
              </a:rPr>
              <a:t>else</a:t>
            </a:r>
            <a:r>
              <a:rPr lang="mr-IN" sz="1400" dirty="0" smtClean="0">
                <a:solidFill>
                  <a:srgbClr val="353535"/>
                </a:solidFill>
                <a:latin typeface="AppleSystemUIFont" charset="0"/>
              </a:rPr>
              <a:t> /* </a:t>
            </a:r>
            <a:r>
              <a:rPr lang="mr-IN" sz="1400" dirty="0" err="1" smtClean="0">
                <a:solidFill>
                  <a:srgbClr val="353535"/>
                </a:solidFill>
                <a:latin typeface="AppleSystemUIFont" charset="0"/>
              </a:rPr>
              <a:t>x</a:t>
            </a:r>
            <a:r>
              <a:rPr lang="mr-IN" sz="1400" dirty="0" smtClean="0">
                <a:solidFill>
                  <a:srgbClr val="353535"/>
                </a:solidFill>
                <a:latin typeface="AppleSystemUIFont" charset="0"/>
              </a:rPr>
              <a:t>&gt;0 */ {</a:t>
            </a:r>
          </a:p>
          <a:p>
            <a:pPr marL="0" indent="0">
              <a:buNone/>
            </a:pPr>
            <a:r>
              <a:rPr lang="en-US" sz="1400" dirty="0" smtClean="0">
                <a:solidFill>
                  <a:srgbClr val="353535"/>
                </a:solidFill>
                <a:latin typeface="AppleSystemUIFont" charset="0"/>
              </a:rPr>
              <a:t>		</a:t>
            </a:r>
            <a:r>
              <a:rPr lang="en-US" sz="1400" dirty="0" err="1" smtClean="0">
                <a:solidFill>
                  <a:srgbClr val="353535"/>
                </a:solidFill>
                <a:latin typeface="AppleSystemUIFont" charset="0"/>
              </a:rPr>
              <a:t>coord</a:t>
            </a:r>
            <a:r>
              <a:rPr lang="en-US" sz="1400" dirty="0" smtClean="0">
                <a:solidFill>
                  <a:srgbClr val="353535"/>
                </a:solidFill>
                <a:latin typeface="AppleSystemUIFont" charset="0"/>
              </a:rPr>
              <a:t>-&gt;</a:t>
            </a:r>
            <a:r>
              <a:rPr lang="en-US" sz="1400" dirty="0" err="1" smtClean="0">
                <a:solidFill>
                  <a:srgbClr val="353535"/>
                </a:solidFill>
                <a:latin typeface="AppleSystemUIFont" charset="0"/>
              </a:rPr>
              <a:t>lng</a:t>
            </a:r>
            <a:r>
              <a:rPr lang="en-US" sz="1400" dirty="0" smtClean="0">
                <a:solidFill>
                  <a:srgbClr val="353535"/>
                </a:solidFill>
                <a:latin typeface="AppleSystemUIFont" charset="0"/>
              </a:rPr>
              <a:t> = (float)RAD2DEG(</a:t>
            </a:r>
            <a:r>
              <a:rPr lang="en-US" sz="1400" dirty="0" err="1" smtClean="0">
                <a:solidFill>
                  <a:srgbClr val="353535"/>
                </a:solidFill>
                <a:latin typeface="AppleSystemUIFont" charset="0"/>
              </a:rPr>
              <a:t>atan</a:t>
            </a:r>
            <a:r>
              <a:rPr lang="en-US" sz="1400" dirty="0" smtClean="0">
                <a:solidFill>
                  <a:srgbClr val="353535"/>
                </a:solidFill>
                <a:latin typeface="AppleSystemUIFont" charset="0"/>
              </a:rPr>
              <a:t>(y / x));</a:t>
            </a:r>
          </a:p>
          <a:p>
            <a:pPr marL="0" indent="0">
              <a:buNone/>
            </a:pPr>
            <a:r>
              <a:rPr lang="mr-IN" sz="1400" dirty="0" smtClean="0">
                <a:solidFill>
                  <a:srgbClr val="353535"/>
                </a:solidFill>
                <a:latin typeface="AppleSystemUIFont" charset="0"/>
              </a:rPr>
              <a:t>		</a:t>
            </a:r>
            <a:r>
              <a:rPr lang="mr-IN" sz="1400" dirty="0" err="1" smtClean="0">
                <a:solidFill>
                  <a:srgbClr val="353535"/>
                </a:solidFill>
                <a:latin typeface="AppleSystemUIFont" charset="0"/>
              </a:rPr>
              <a:t>if</a:t>
            </a:r>
            <a:r>
              <a:rPr lang="mr-IN" sz="1400" dirty="0" smtClean="0">
                <a:solidFill>
                  <a:srgbClr val="353535"/>
                </a:solidFill>
                <a:latin typeface="AppleSystemUIFont" charset="0"/>
              </a:rPr>
              <a:t> (</a:t>
            </a:r>
            <a:r>
              <a:rPr lang="mr-IN" sz="1400" dirty="0" err="1" smtClean="0">
                <a:solidFill>
                  <a:srgbClr val="353535"/>
                </a:solidFill>
                <a:latin typeface="AppleSystemUIFont" charset="0"/>
              </a:rPr>
              <a:t>coord</a:t>
            </a:r>
            <a:r>
              <a:rPr lang="mr-IN" sz="1400" dirty="0" smtClean="0">
                <a:solidFill>
                  <a:srgbClr val="353535"/>
                </a:solidFill>
                <a:latin typeface="AppleSystemUIFont" charset="0"/>
              </a:rPr>
              <a:t>-&gt;</a:t>
            </a:r>
            <a:r>
              <a:rPr lang="mr-IN" sz="1400" dirty="0" err="1" smtClean="0">
                <a:solidFill>
                  <a:srgbClr val="353535"/>
                </a:solidFill>
                <a:latin typeface="AppleSystemUIFont" charset="0"/>
              </a:rPr>
              <a:t>lng</a:t>
            </a:r>
            <a:r>
              <a:rPr lang="mr-IN" sz="1400" dirty="0" smtClean="0">
                <a:solidFill>
                  <a:srgbClr val="353535"/>
                </a:solidFill>
                <a:latin typeface="AppleSystemUIFont" charset="0"/>
              </a:rPr>
              <a:t> &lt; 0) </a:t>
            </a:r>
            <a:r>
              <a:rPr lang="mr-IN" sz="1400" dirty="0" err="1" smtClean="0">
                <a:solidFill>
                  <a:srgbClr val="353535"/>
                </a:solidFill>
                <a:latin typeface="AppleSystemUIFont" charset="0"/>
              </a:rPr>
              <a:t>coord</a:t>
            </a:r>
            <a:r>
              <a:rPr lang="mr-IN" sz="1400" dirty="0" smtClean="0">
                <a:solidFill>
                  <a:srgbClr val="353535"/>
                </a:solidFill>
                <a:latin typeface="AppleSystemUIFont" charset="0"/>
              </a:rPr>
              <a:t>-&gt;</a:t>
            </a:r>
            <a:r>
              <a:rPr lang="mr-IN" sz="1400" dirty="0" err="1" smtClean="0">
                <a:solidFill>
                  <a:srgbClr val="353535"/>
                </a:solidFill>
                <a:latin typeface="AppleSystemUIFont" charset="0"/>
              </a:rPr>
              <a:t>lng</a:t>
            </a:r>
            <a:r>
              <a:rPr lang="mr-IN" sz="1400" dirty="0" smtClean="0">
                <a:solidFill>
                  <a:srgbClr val="353535"/>
                </a:solidFill>
                <a:latin typeface="AppleSystemUIFont" charset="0"/>
              </a:rPr>
              <a:t> += 360;</a:t>
            </a:r>
          </a:p>
          <a:p>
            <a:pPr marL="0" indent="0">
              <a:buNone/>
            </a:pPr>
            <a:r>
              <a:rPr lang="mr-IN" sz="1400" dirty="0" smtClean="0">
                <a:solidFill>
                  <a:srgbClr val="353535"/>
                </a:solidFill>
                <a:latin typeface="AppleSystemUIFont" charset="0"/>
              </a:rPr>
              <a:t>	}</a:t>
            </a:r>
          </a:p>
          <a:p>
            <a:pPr marL="0" indent="0">
              <a:buNone/>
            </a:pPr>
            <a:r>
              <a:rPr lang="mr-IN" sz="1400" dirty="0" smtClean="0">
                <a:solidFill>
                  <a:srgbClr val="353535"/>
                </a:solidFill>
                <a:latin typeface="AppleSystemUIFont" charset="0"/>
              </a:rPr>
              <a:t>	</a:t>
            </a:r>
            <a:r>
              <a:rPr lang="mr-IN" sz="1400" dirty="0" err="1" smtClean="0">
                <a:solidFill>
                  <a:srgbClr val="353535"/>
                </a:solidFill>
                <a:latin typeface="AppleSystemUIFont" charset="0"/>
              </a:rPr>
              <a:t>if</a:t>
            </a:r>
            <a:r>
              <a:rPr lang="mr-IN" sz="1400" dirty="0" smtClean="0">
                <a:solidFill>
                  <a:srgbClr val="353535"/>
                </a:solidFill>
                <a:latin typeface="AppleSystemUIFont" charset="0"/>
              </a:rPr>
              <a:t> (</a:t>
            </a:r>
            <a:r>
              <a:rPr lang="mr-IN" sz="1400" dirty="0" err="1" smtClean="0">
                <a:solidFill>
                  <a:srgbClr val="353535"/>
                </a:solidFill>
                <a:latin typeface="AppleSystemUIFont" charset="0"/>
              </a:rPr>
              <a:t>coord</a:t>
            </a:r>
            <a:r>
              <a:rPr lang="mr-IN" sz="1400" dirty="0" smtClean="0">
                <a:solidFill>
                  <a:srgbClr val="353535"/>
                </a:solidFill>
                <a:latin typeface="AppleSystemUIFont" charset="0"/>
              </a:rPr>
              <a:t>-&gt;</a:t>
            </a:r>
            <a:r>
              <a:rPr lang="mr-IN" sz="1400" dirty="0" err="1" smtClean="0">
                <a:solidFill>
                  <a:srgbClr val="353535"/>
                </a:solidFill>
                <a:latin typeface="AppleSystemUIFont" charset="0"/>
              </a:rPr>
              <a:t>lng</a:t>
            </a:r>
            <a:r>
              <a:rPr lang="mr-IN" sz="1400" dirty="0" smtClean="0">
                <a:solidFill>
                  <a:srgbClr val="353535"/>
                </a:solidFill>
                <a:latin typeface="AppleSystemUIFont" charset="0"/>
              </a:rPr>
              <a:t> == 0) </a:t>
            </a:r>
            <a:r>
              <a:rPr lang="mr-IN" sz="1400" dirty="0" err="1" smtClean="0">
                <a:solidFill>
                  <a:srgbClr val="353535"/>
                </a:solidFill>
                <a:latin typeface="AppleSystemUIFont" charset="0"/>
              </a:rPr>
              <a:t>coord</a:t>
            </a:r>
            <a:r>
              <a:rPr lang="mr-IN" sz="1400" dirty="0" smtClean="0">
                <a:solidFill>
                  <a:srgbClr val="353535"/>
                </a:solidFill>
                <a:latin typeface="AppleSystemUIFont" charset="0"/>
              </a:rPr>
              <a:t>-&gt;</a:t>
            </a:r>
            <a:r>
              <a:rPr lang="mr-IN" sz="1400" dirty="0" err="1" smtClean="0">
                <a:solidFill>
                  <a:srgbClr val="353535"/>
                </a:solidFill>
                <a:latin typeface="AppleSystemUIFont" charset="0"/>
              </a:rPr>
              <a:t>lng</a:t>
            </a:r>
            <a:r>
              <a:rPr lang="mr-IN" sz="1400" dirty="0" smtClean="0">
                <a:solidFill>
                  <a:srgbClr val="353535"/>
                </a:solidFill>
                <a:latin typeface="AppleSystemUIFont" charset="0"/>
              </a:rPr>
              <a:t> = 0.01f;</a:t>
            </a:r>
          </a:p>
          <a:p>
            <a:pPr marL="0" indent="0">
              <a:buNone/>
            </a:pPr>
            <a:r>
              <a:rPr lang="mr-IN" sz="1400" dirty="0" smtClean="0">
                <a:solidFill>
                  <a:srgbClr val="353535"/>
                </a:solidFill>
                <a:latin typeface="AppleSystemUIFont" charset="0"/>
              </a:rPr>
              <a:t>	</a:t>
            </a:r>
            <a:r>
              <a:rPr lang="mr-IN" sz="1400" dirty="0" err="1" smtClean="0">
                <a:solidFill>
                  <a:srgbClr val="353535"/>
                </a:solidFill>
                <a:latin typeface="AppleSystemUIFont" charset="0"/>
              </a:rPr>
              <a:t>if</a:t>
            </a:r>
            <a:r>
              <a:rPr lang="mr-IN" sz="1400" dirty="0" smtClean="0">
                <a:solidFill>
                  <a:srgbClr val="353535"/>
                </a:solidFill>
                <a:latin typeface="AppleSystemUIFont" charset="0"/>
              </a:rPr>
              <a:t> (</a:t>
            </a:r>
            <a:r>
              <a:rPr lang="mr-IN" sz="1400" dirty="0" err="1" smtClean="0">
                <a:solidFill>
                  <a:srgbClr val="353535"/>
                </a:solidFill>
                <a:latin typeface="AppleSystemUIFont" charset="0"/>
              </a:rPr>
              <a:t>coord</a:t>
            </a:r>
            <a:r>
              <a:rPr lang="mr-IN" sz="1400" dirty="0" smtClean="0">
                <a:solidFill>
                  <a:srgbClr val="353535"/>
                </a:solidFill>
                <a:latin typeface="AppleSystemUIFont" charset="0"/>
              </a:rPr>
              <a:t>-&gt;</a:t>
            </a:r>
            <a:r>
              <a:rPr lang="mr-IN" sz="1400" dirty="0" err="1" smtClean="0">
                <a:solidFill>
                  <a:srgbClr val="353535"/>
                </a:solidFill>
                <a:latin typeface="AppleSystemUIFont" charset="0"/>
              </a:rPr>
              <a:t>lng</a:t>
            </a:r>
            <a:r>
              <a:rPr lang="mr-IN" sz="1400" dirty="0" smtClean="0">
                <a:solidFill>
                  <a:srgbClr val="353535"/>
                </a:solidFill>
                <a:latin typeface="AppleSystemUIFont" charset="0"/>
              </a:rPr>
              <a:t> == 360) </a:t>
            </a:r>
            <a:r>
              <a:rPr lang="mr-IN" sz="1400" dirty="0" err="1" smtClean="0">
                <a:solidFill>
                  <a:srgbClr val="353535"/>
                </a:solidFill>
                <a:latin typeface="AppleSystemUIFont" charset="0"/>
              </a:rPr>
              <a:t>coord</a:t>
            </a:r>
            <a:r>
              <a:rPr lang="mr-IN" sz="1400" dirty="0" smtClean="0">
                <a:solidFill>
                  <a:srgbClr val="353535"/>
                </a:solidFill>
                <a:latin typeface="AppleSystemUIFont" charset="0"/>
              </a:rPr>
              <a:t>-&gt;</a:t>
            </a:r>
            <a:r>
              <a:rPr lang="mr-IN" sz="1400" dirty="0" err="1" smtClean="0">
                <a:solidFill>
                  <a:srgbClr val="353535"/>
                </a:solidFill>
                <a:latin typeface="AppleSystemUIFont" charset="0"/>
              </a:rPr>
              <a:t>lng</a:t>
            </a:r>
            <a:r>
              <a:rPr lang="mr-IN" sz="1400" dirty="0" smtClean="0">
                <a:solidFill>
                  <a:srgbClr val="353535"/>
                </a:solidFill>
                <a:latin typeface="AppleSystemUIFont" charset="0"/>
              </a:rPr>
              <a:t> = 359.99f;</a:t>
            </a:r>
          </a:p>
          <a:p>
            <a:pPr marL="0" indent="0">
              <a:buNone/>
            </a:pPr>
            <a:r>
              <a:rPr lang="mr-IN" sz="1400" dirty="0" smtClean="0">
                <a:solidFill>
                  <a:srgbClr val="353535"/>
                </a:solidFill>
                <a:latin typeface="AppleSystemUIFont" charset="0"/>
              </a:rPr>
              <a:t>}</a:t>
            </a:r>
            <a:endParaRPr lang="en-US" sz="1400" dirty="0"/>
          </a:p>
        </p:txBody>
      </p:sp>
      <p:sp>
        <p:nvSpPr>
          <p:cNvPr id="5" name="Rectangle 4"/>
          <p:cNvSpPr/>
          <p:nvPr/>
        </p:nvSpPr>
        <p:spPr>
          <a:xfrm>
            <a:off x="380999" y="214677"/>
            <a:ext cx="704426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https://</a:t>
            </a:r>
            <a:r>
              <a:rPr lang="en-US" sz="1400" dirty="0" err="1"/>
              <a:t>github.com</a:t>
            </a:r>
            <a:r>
              <a:rPr lang="en-US" sz="1400" dirty="0"/>
              <a:t>/Samsung/360tools/blob/master/</a:t>
            </a:r>
            <a:r>
              <a:rPr lang="en-US" sz="1400" dirty="0" err="1"/>
              <a:t>src</a:t>
            </a:r>
            <a:r>
              <a:rPr lang="en-US" sz="1400" dirty="0"/>
              <a:t>/360tools.c</a:t>
            </a:r>
          </a:p>
        </p:txBody>
      </p:sp>
    </p:spTree>
    <p:extLst>
      <p:ext uri="{BB962C8B-B14F-4D97-AF65-F5344CB8AC3E}">
        <p14:creationId xmlns:p14="http://schemas.microsoft.com/office/powerpoint/2010/main" val="9557553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SEI syntax: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AVC, HEVC static indicator for 360 degree video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6503114"/>
              </p:ext>
            </p:extLst>
          </p:nvPr>
        </p:nvGraphicFramePr>
        <p:xfrm>
          <a:off x="1468438" y="2854895"/>
          <a:ext cx="8678694" cy="11233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222365"/>
                <a:gridCol w="2456329"/>
              </a:tblGrid>
              <a:tr h="39186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2400" dirty="0" err="1">
                          <a:effectLst/>
                        </a:rPr>
                        <a:t>vr_info</a:t>
                      </a:r>
                      <a:r>
                        <a:rPr lang="en-US" sz="2400" dirty="0">
                          <a:effectLst/>
                        </a:rPr>
                        <a:t> (</a:t>
                      </a:r>
                      <a:r>
                        <a:rPr lang="en-US" sz="2400" dirty="0" err="1">
                          <a:effectLst/>
                        </a:rPr>
                        <a:t>payloadSize</a:t>
                      </a:r>
                      <a:r>
                        <a:rPr lang="en-US" sz="2400" dirty="0">
                          <a:effectLst/>
                        </a:rPr>
                        <a:t>) {</a:t>
                      </a:r>
                      <a:endParaRPr lang="en-US" sz="24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Descriptor</a:t>
                      </a:r>
                      <a:endParaRPr lang="en-US" sz="24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2400" dirty="0">
                          <a:effectLst/>
                        </a:rPr>
                        <a:t>		</a:t>
                      </a:r>
                      <a:r>
                        <a:rPr lang="en-US" sz="2400" dirty="0" err="1" smtClean="0">
                          <a:effectLst/>
                        </a:rPr>
                        <a:t>vr_info_type</a:t>
                      </a:r>
                      <a:endParaRPr lang="en-US" sz="24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ue(v)</a:t>
                      </a:r>
                      <a:endParaRPr lang="en-US" sz="24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2400" dirty="0">
                          <a:effectLst/>
                        </a:rPr>
                        <a:t>}</a:t>
                      </a:r>
                      <a:endParaRPr lang="en-US" sz="24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225800" y="374967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15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 smtClean="0"/>
              <a:t>SEI semantics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9524697"/>
              </p:ext>
            </p:extLst>
          </p:nvPr>
        </p:nvGraphicFramePr>
        <p:xfrm>
          <a:off x="2398394" y="1552887"/>
          <a:ext cx="6374131" cy="1463040"/>
        </p:xfrm>
        <a:graphic>
          <a:graphicData uri="http://schemas.openxmlformats.org/drawingml/2006/table">
            <a:tbl>
              <a:tblPr firstRow="1" firstCol="1" bandRow="1">
                <a:tableStyleId>{F2DE63D5-997A-4646-A377-4702673A728D}</a:tableStyleId>
              </a:tblPr>
              <a:tblGrid>
                <a:gridCol w="1966182"/>
                <a:gridCol w="4407949"/>
              </a:tblGrid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 dirty="0" err="1">
                          <a:effectLst/>
                        </a:rPr>
                        <a:t>vr_info_type</a:t>
                      </a:r>
                      <a:endParaRPr lang="en-US" sz="24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 dirty="0">
                          <a:effectLst/>
                        </a:rPr>
                        <a:t>Projection map format</a:t>
                      </a:r>
                      <a:endParaRPr lang="en-US" sz="24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>
                          <a:effectLst/>
                        </a:rPr>
                        <a:t>0</a:t>
                      </a:r>
                      <a:endParaRPr lang="en-US" sz="24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 dirty="0">
                          <a:effectLst/>
                        </a:rPr>
                        <a:t>undefined</a:t>
                      </a:r>
                      <a:endParaRPr lang="en-US" sz="24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>
                          <a:effectLst/>
                        </a:rPr>
                        <a:t>1</a:t>
                      </a:r>
                      <a:endParaRPr lang="en-US" sz="24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 dirty="0">
                          <a:effectLst/>
                        </a:rPr>
                        <a:t>Equi-rectangular: Legacy</a:t>
                      </a:r>
                      <a:endParaRPr lang="en-US" sz="24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 dirty="0">
                          <a:effectLst/>
                        </a:rPr>
                        <a:t>2</a:t>
                      </a:r>
                      <a:r>
                        <a:rPr lang="en-CA" sz="2400" dirty="0" smtClean="0">
                          <a:effectLst/>
                        </a:rPr>
                        <a:t>..</a:t>
                      </a:r>
                      <a:endParaRPr lang="en-US" sz="24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400" dirty="0">
                          <a:effectLst/>
                        </a:rPr>
                        <a:t>Reserved</a:t>
                      </a:r>
                      <a:endParaRPr lang="en-US" sz="24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54763" y="3335584"/>
            <a:ext cx="10882473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This SEI message identifies the virtual reality projection mapping of the pictures of the CLVS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vr_info_type</a:t>
            </a:r>
            <a:r>
              <a:rPr kumimoji="0" lang="en-US" altLang="en-US" sz="2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, when not equal to 0, indicates the virtual reality projection mapping of the coded pictures of the CLVS</a:t>
            </a:r>
            <a:r>
              <a:rPr kumimoji="0" lang="en-US" alt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NOTE: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The presence of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frame_packing_arrangement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 SEI and other indicators in the bitstream provide information for 3D (stereo view) presentation.</a:t>
            </a:r>
          </a:p>
        </p:txBody>
      </p:sp>
    </p:spTree>
    <p:extLst>
      <p:ext uri="{BB962C8B-B14F-4D97-AF65-F5344CB8AC3E}">
        <p14:creationId xmlns:p14="http://schemas.microsoft.com/office/powerpoint/2010/main" val="532753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1727600" y="5109017"/>
            <a:ext cx="7955279" cy="52705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720394" y="798512"/>
            <a:ext cx="7955279" cy="4895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432" y="-304715"/>
            <a:ext cx="10515600" cy="1325563"/>
          </a:xfrm>
        </p:spPr>
        <p:txBody>
          <a:bodyPr/>
          <a:lstStyle/>
          <a:p>
            <a:r>
              <a:rPr lang="en-US" dirty="0" smtClean="0"/>
              <a:t>SEI semantics continued</a:t>
            </a:r>
            <a:r>
              <a:rPr lang="mr-IN" dirty="0" smtClean="0"/>
              <a:t>…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305623" y="780089"/>
            <a:ext cx="8370050" cy="4855871"/>
            <a:chOff x="1485149" y="1195016"/>
            <a:chExt cx="8370050" cy="4855871"/>
          </a:xfrm>
        </p:grpSpPr>
        <p:grpSp>
          <p:nvGrpSpPr>
            <p:cNvPr id="9" name="Group 8"/>
            <p:cNvGrpSpPr/>
            <p:nvPr/>
          </p:nvGrpSpPr>
          <p:grpSpPr>
            <a:xfrm>
              <a:off x="1899920" y="1213439"/>
              <a:ext cx="7955279" cy="4837448"/>
              <a:chOff x="1899920" y="1213439"/>
              <a:chExt cx="7955279" cy="4837448"/>
            </a:xfrm>
          </p:grpSpPr>
          <p:grpSp>
            <p:nvGrpSpPr>
              <p:cNvPr id="25" name="Group 24"/>
              <p:cNvGrpSpPr/>
              <p:nvPr/>
            </p:nvGrpSpPr>
            <p:grpSpPr>
              <a:xfrm>
                <a:off x="1899920" y="1213439"/>
                <a:ext cx="7955279" cy="4837448"/>
                <a:chOff x="2281582" y="2155956"/>
                <a:chExt cx="7955279" cy="4837448"/>
              </a:xfrm>
            </p:grpSpPr>
            <p:sp>
              <p:nvSpPr>
                <p:cNvPr id="28" name="Rectangle 27"/>
                <p:cNvSpPr/>
                <p:nvPr/>
              </p:nvSpPr>
              <p:spPr>
                <a:xfrm>
                  <a:off x="2281582" y="2155956"/>
                  <a:ext cx="7955279" cy="4837448"/>
                </a:xfrm>
                <a:prstGeom prst="rect">
                  <a:avLst/>
                </a:prstGeom>
                <a:noFill/>
                <a:ln w="57150" cmpd="sng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Rectangle 28"/>
                <p:cNvSpPr/>
                <p:nvPr/>
              </p:nvSpPr>
              <p:spPr>
                <a:xfrm>
                  <a:off x="2405628" y="2787687"/>
                  <a:ext cx="7721600" cy="3491664"/>
                </a:xfrm>
                <a:prstGeom prst="rect">
                  <a:avLst/>
                </a:prstGeom>
                <a:noFill/>
                <a:ln w="38100" cmpd="sng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6" name="TextBox 25"/>
              <p:cNvSpPr txBox="1"/>
              <p:nvPr/>
            </p:nvSpPr>
            <p:spPr>
              <a:xfrm>
                <a:off x="4026343" y="1874960"/>
                <a:ext cx="1655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A" dirty="0" smtClean="0"/>
                  <a:t>croppedWidth</a:t>
                </a:r>
                <a:endParaRPr lang="en-US" i="1" dirty="0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 rot="5400000">
                <a:off x="1616739" y="3460210"/>
                <a:ext cx="17141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A" dirty="0"/>
                  <a:t>croppedHeight </a:t>
                </a:r>
                <a:endParaRPr lang="en-US" i="1" dirty="0">
                  <a:solidFill>
                    <a:srgbClr val="00B050"/>
                  </a:solidFill>
                </a:endParaRPr>
              </a:p>
            </p:txBody>
          </p:sp>
        </p:grpSp>
        <p:cxnSp>
          <p:nvCxnSpPr>
            <p:cNvPr id="10" name="Straight Arrow Connector 9"/>
            <p:cNvCxnSpPr/>
            <p:nvPr/>
          </p:nvCxnSpPr>
          <p:spPr>
            <a:xfrm flipH="1">
              <a:off x="2023966" y="2028039"/>
              <a:ext cx="2002377" cy="5927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flipV="1">
              <a:off x="5775960" y="2059626"/>
              <a:ext cx="3969606" cy="403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2289153" y="3927527"/>
              <a:ext cx="0" cy="1390867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V="1">
              <a:off x="2289155" y="1845170"/>
              <a:ext cx="1" cy="1367253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H="1">
              <a:off x="1899921" y="1498045"/>
              <a:ext cx="2605240" cy="852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7433766" y="1498045"/>
              <a:ext cx="2421433" cy="1518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H="1" flipV="1">
              <a:off x="1590441" y="1195016"/>
              <a:ext cx="4970" cy="86461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1590441" y="5192466"/>
              <a:ext cx="4970" cy="83725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/>
            <p:cNvSpPr/>
            <p:nvPr/>
          </p:nvSpPr>
          <p:spPr>
            <a:xfrm>
              <a:off x="4660715" y="1213439"/>
              <a:ext cx="289213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CA" dirty="0" err="1" smtClean="0">
                  <a:latin typeface="Times New Roman" charset="0"/>
                  <a:ea typeface="Malgun Gothic" charset="-127"/>
                </a:rPr>
                <a:t>pic_width_in_luma_samples</a:t>
              </a:r>
              <a:r>
                <a:rPr lang="en-US" dirty="0" smtClean="0"/>
                <a:t> </a:t>
              </a:r>
              <a:endParaRPr lang="en-US" dirty="0"/>
            </a:p>
          </p:txBody>
        </p:sp>
        <p:sp>
          <p:nvSpPr>
            <p:cNvPr id="19" name="Rectangle 18"/>
            <p:cNvSpPr/>
            <p:nvPr/>
          </p:nvSpPr>
          <p:spPr>
            <a:xfrm rot="5400000">
              <a:off x="198098" y="3428779"/>
              <a:ext cx="294343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CA" dirty="0" err="1">
                  <a:latin typeface="Times New Roman" charset="0"/>
                  <a:ea typeface="Malgun Gothic" charset="-127"/>
                </a:rPr>
                <a:t>pic_height_in_luma_samples</a:t>
              </a:r>
              <a:r>
                <a:rPr lang="en-US" dirty="0"/>
                <a:t> </a:t>
              </a:r>
            </a:p>
          </p:txBody>
        </p:sp>
        <p:sp>
          <p:nvSpPr>
            <p:cNvPr id="20" name="Cross 19"/>
            <p:cNvSpPr/>
            <p:nvPr/>
          </p:nvSpPr>
          <p:spPr>
            <a:xfrm>
              <a:off x="5681375" y="3408218"/>
              <a:ext cx="497752" cy="519309"/>
            </a:xfrm>
            <a:prstGeom prst="plus">
              <a:avLst>
                <a:gd name="adj" fmla="val 4726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955306" y="4246353"/>
              <a:ext cx="18772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0</a:t>
              </a:r>
              <a:r>
                <a:rPr lang="en-US" smtClean="0">
                  <a:solidFill>
                    <a:srgbClr val="0070C0"/>
                  </a:solidFill>
                </a:rPr>
                <a:t>° horizontal</a:t>
              </a:r>
              <a:endParaRPr lang="en-US">
                <a:solidFill>
                  <a:srgbClr val="0070C0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822117" y="3339642"/>
              <a:ext cx="18772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0° vertical</a:t>
              </a:r>
              <a:endParaRPr lang="en-US" dirty="0">
                <a:solidFill>
                  <a:srgbClr val="0070C0"/>
                </a:solidFill>
              </a:endParaRPr>
            </a:p>
          </p:txBody>
        </p:sp>
        <p:cxnSp>
          <p:nvCxnSpPr>
            <p:cNvPr id="23" name="Straight Connector 22"/>
            <p:cNvCxnSpPr/>
            <p:nvPr/>
          </p:nvCxnSpPr>
          <p:spPr>
            <a:xfrm>
              <a:off x="5919629" y="1740490"/>
              <a:ext cx="0" cy="374591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1899920" y="3651426"/>
              <a:ext cx="7955279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Rectangle 4"/>
          <p:cNvSpPr/>
          <p:nvPr/>
        </p:nvSpPr>
        <p:spPr>
          <a:xfrm>
            <a:off x="541443" y="5881117"/>
            <a:ext cx="109163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>
              <a:spcBef>
                <a:spcPts val="680"/>
              </a:spcBef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CA" dirty="0" smtClean="0">
                <a:effectLst/>
                <a:latin typeface="Times New Roman" charset="0"/>
                <a:ea typeface="Times New Roman" charset="0"/>
              </a:rPr>
              <a:t>The output frame is centered at the </a:t>
            </a:r>
            <a:r>
              <a:rPr lang="en-CA" dirty="0" smtClean="0">
                <a:effectLst/>
                <a:latin typeface="Times New Roman" charset="0"/>
                <a:ea typeface="Times New Roman" charset="0"/>
              </a:rPr>
              <a:t>0-degree  horizontal (</a:t>
            </a:r>
            <a:r>
              <a:rPr lang="en-US" dirty="0" smtClean="0"/>
              <a:t>α)</a:t>
            </a:r>
            <a:r>
              <a:rPr lang="en-CA" dirty="0" smtClean="0">
                <a:effectLst/>
                <a:latin typeface="Times New Roman" charset="0"/>
                <a:ea typeface="Times New Roman" charset="0"/>
              </a:rPr>
              <a:t> </a:t>
            </a:r>
            <a:r>
              <a:rPr lang="en-CA" dirty="0" smtClean="0">
                <a:effectLst/>
                <a:latin typeface="Times New Roman" charset="0"/>
                <a:ea typeface="Times New Roman" charset="0"/>
              </a:rPr>
              <a:t>and 0-degree vertical </a:t>
            </a:r>
            <a:r>
              <a:rPr lang="en-CA" dirty="0" smtClean="0">
                <a:effectLst/>
                <a:latin typeface="Times New Roman" charset="0"/>
                <a:ea typeface="Times New Roman" charset="0"/>
              </a:rPr>
              <a:t>(</a:t>
            </a:r>
            <a:r>
              <a:rPr lang="en-US" dirty="0" smtClean="0"/>
              <a:t>β) </a:t>
            </a:r>
            <a:r>
              <a:rPr lang="en-CA" dirty="0" smtClean="0">
                <a:effectLst/>
                <a:latin typeface="Times New Roman" charset="0"/>
                <a:ea typeface="Times New Roman" charset="0"/>
              </a:rPr>
              <a:t>virtual </a:t>
            </a:r>
            <a:r>
              <a:rPr lang="en-CA" dirty="0" smtClean="0">
                <a:effectLst/>
                <a:latin typeface="Times New Roman" charset="0"/>
                <a:ea typeface="Times New Roman" charset="0"/>
              </a:rPr>
              <a:t>sphere location. Nominally, the full 360 degree sphere is mapped to the </a:t>
            </a:r>
            <a:r>
              <a:rPr lang="en-US" dirty="0" err="1" smtClean="0">
                <a:effectLst/>
                <a:latin typeface="Times New Roman" charset="0"/>
                <a:ea typeface="Times New Roman" charset="0"/>
              </a:rPr>
              <a:t>croppedWidth</a:t>
            </a:r>
            <a:r>
              <a:rPr lang="en-US" dirty="0" smtClean="0">
                <a:effectLst/>
                <a:latin typeface="Times New Roman" charset="0"/>
                <a:ea typeface="Times New Roman" charset="0"/>
              </a:rPr>
              <a:t> </a:t>
            </a:r>
            <a:r>
              <a:rPr lang="en-CA" dirty="0" smtClean="0">
                <a:effectLst/>
                <a:latin typeface="Times New Roman" charset="0"/>
                <a:ea typeface="Times New Roman" charset="0"/>
              </a:rPr>
              <a:t>and </a:t>
            </a:r>
            <a:r>
              <a:rPr lang="en-US" dirty="0" err="1" smtClean="0">
                <a:effectLst/>
                <a:latin typeface="Times New Roman" charset="0"/>
                <a:ea typeface="Times New Roman" charset="0"/>
              </a:rPr>
              <a:t>croppedHeight</a:t>
            </a:r>
            <a:r>
              <a:rPr lang="en-US" dirty="0" smtClean="0">
                <a:effectLst/>
                <a:latin typeface="Times New Roman" charset="0"/>
                <a:ea typeface="Times New Roman" charset="0"/>
              </a:rPr>
              <a:t> portions of the coded pictures.</a:t>
            </a:r>
            <a:endParaRPr lang="en-US" dirty="0">
              <a:effectLst/>
              <a:latin typeface="Times New Roman" charset="0"/>
              <a:ea typeface="Times New Roman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56114" y="4777539"/>
            <a:ext cx="1653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16:9 frame for UHD transport (over SDI)</a:t>
            </a:r>
            <a:endParaRPr lang="en-US" dirty="0"/>
          </a:p>
        </p:txBody>
      </p:sp>
      <p:cxnSp>
        <p:nvCxnSpPr>
          <p:cNvPr id="7" name="Straight Arrow Connector 6"/>
          <p:cNvCxnSpPr>
            <a:stCxn id="4" idx="1"/>
            <a:endCxn id="34" idx="3"/>
          </p:cNvCxnSpPr>
          <p:nvPr/>
        </p:nvCxnSpPr>
        <p:spPr>
          <a:xfrm flipH="1">
            <a:off x="9682879" y="5239204"/>
            <a:ext cx="673235" cy="13333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9831227" y="174971"/>
            <a:ext cx="217826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rgbClr val="00B050"/>
                </a:solidFill>
              </a:rPr>
              <a:t>Bar_info</a:t>
            </a:r>
            <a:r>
              <a:rPr lang="en-US" sz="1400" dirty="0" smtClean="0">
                <a:solidFill>
                  <a:srgbClr val="00B050"/>
                </a:solidFill>
              </a:rPr>
              <a:t> </a:t>
            </a:r>
            <a:r>
              <a:rPr lang="en-US" sz="1400" dirty="0" err="1" smtClean="0">
                <a:solidFill>
                  <a:srgbClr val="00B050"/>
                </a:solidFill>
              </a:rPr>
              <a:t>user_data</a:t>
            </a:r>
            <a:r>
              <a:rPr lang="en-US" sz="1400" dirty="0" smtClean="0">
                <a:solidFill>
                  <a:srgbClr val="00B050"/>
                </a:solidFill>
              </a:rPr>
              <a:t> SEI (as used in DVB) can distinguish active 2:1 picture area from the discarded letterboxes area</a:t>
            </a:r>
            <a:endParaRPr lang="en-US" sz="1400" dirty="0">
              <a:solidFill>
                <a:srgbClr val="00B050"/>
              </a:solidFill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 flipH="1">
            <a:off x="9083040" y="481521"/>
            <a:ext cx="773890" cy="498999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611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3139</TotalTime>
  <Words>641</Words>
  <Application>Microsoft Macintosh PowerPoint</Application>
  <PresentationFormat>Widescreen</PresentationFormat>
  <Paragraphs>132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AppleSystemUIFont</vt:lpstr>
      <vt:lpstr>Calibri</vt:lpstr>
      <vt:lpstr>Calibri Light</vt:lpstr>
      <vt:lpstr>Cambria Math</vt:lpstr>
      <vt:lpstr>Malgun Gothic</vt:lpstr>
      <vt:lpstr>Mangal</vt:lpstr>
      <vt:lpstr>Times New Roman</vt:lpstr>
      <vt:lpstr>Arial</vt:lpstr>
      <vt:lpstr>Office Theme</vt:lpstr>
      <vt:lpstr>Essential Omni-directional/360° video indication for AVC, HEVC elementary bitstreams</vt:lpstr>
      <vt:lpstr>Current use of Omni/360 video in AVC</vt:lpstr>
      <vt:lpstr>Example current devices that understand equi-rectangular projection (ERP) for 360-degree video playback </vt:lpstr>
      <vt:lpstr>2D Frame (rectangle) to sphere…</vt:lpstr>
      <vt:lpstr>Why does 2:1 aspect ratio?</vt:lpstr>
      <vt:lpstr>PowerPoint Presentation</vt:lpstr>
      <vt:lpstr>SEI syntax:   AVC, HEVC static indicator for 360 degree video</vt:lpstr>
      <vt:lpstr>SEI semantics</vt:lpstr>
      <vt:lpstr>SEI semantics continued…</vt:lpstr>
      <vt:lpstr>Converting sample coordinates to spherical</vt:lpstr>
      <vt:lpstr>Possible solutions…</vt:lpstr>
      <vt:lpstr>Equi-rectangular projection (ERP)</vt:lpstr>
    </vt:vector>
  </TitlesOfParts>
  <Company/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Essential 360 video indicators for AVC, HEVC</dc:title>
  <dc:creator>Chad Fogg</dc:creator>
  <cp:lastModifiedBy>Chad Fogg</cp:lastModifiedBy>
  <cp:revision>49</cp:revision>
  <dcterms:created xsi:type="dcterms:W3CDTF">2016-10-17T01:10:41Z</dcterms:created>
  <dcterms:modified xsi:type="dcterms:W3CDTF">2016-10-20T08:14:30Z</dcterms:modified>
</cp:coreProperties>
</file>