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sldIdLst>
    <p:sldId id="260" r:id="rId2"/>
    <p:sldId id="263" r:id="rId3"/>
    <p:sldId id="264" r:id="rId4"/>
    <p:sldId id="265" r:id="rId5"/>
    <p:sldId id="266" r:id="rId6"/>
    <p:sldId id="267" r:id="rId7"/>
    <p:sldId id="272" r:id="rId8"/>
    <p:sldId id="268" r:id="rId9"/>
    <p:sldId id="269" r:id="rId10"/>
    <p:sldId id="270" r:id="rId11"/>
    <p:sldId id="27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08"/>
    <p:restoredTop sz="91718"/>
  </p:normalViewPr>
  <p:slideViewPr>
    <p:cSldViewPr snapToGrid="0" snapToObjects="1">
      <p:cViewPr>
        <p:scale>
          <a:sx n="104" d="100"/>
          <a:sy n="104" d="100"/>
        </p:scale>
        <p:origin x="136" y="-3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6100BB-DF11-FF48-AC77-821503309C9E}" type="datetimeFigureOut">
              <a:rPr lang="en-US" smtClean="0"/>
              <a:t>10/16/16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20856A-5228-FC46-B6D2-A6C3235B5EE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167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20856A-5228-FC46-B6D2-A6C3235B5EE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8748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20856A-5228-FC46-B6D2-A6C3235B5EE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44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9" name="Picture 8"/>
          <p:cNvPicPr/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656" y="6197281"/>
            <a:ext cx="1446663" cy="52419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 userDrawn="1"/>
        </p:nvSpPr>
        <p:spPr>
          <a:xfrm>
            <a:off x="12115800" y="1143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606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969000" y="6369051"/>
            <a:ext cx="39243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smtClean="0"/>
              <a:t>29-Aug-2016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1700" y="6369050"/>
            <a:ext cx="379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Studio Distribution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93300" y="6369050"/>
            <a:ext cx="1460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B97CB-D1A2-2D45-814B-4C85EB8BD2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49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969000" y="6369051"/>
            <a:ext cx="39243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smtClean="0"/>
              <a:t>29-Aug-2016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1700" y="6369050"/>
            <a:ext cx="379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Studio Distribution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93300" y="6369050"/>
            <a:ext cx="1460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B97CB-D1A2-2D45-814B-4C85EB8BD2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449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5945"/>
            <a:ext cx="10515600" cy="493435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5969000" y="6356351"/>
            <a:ext cx="39243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smtClean="0"/>
              <a:t>29-Aug-2016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1700" y="6356350"/>
            <a:ext cx="379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Studio Distribution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93300" y="6356350"/>
            <a:ext cx="1460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B97CB-D1A2-2D45-814B-4C85EB8BD2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463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5969000" y="6369051"/>
            <a:ext cx="39243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smtClean="0"/>
              <a:t>29-Aug-2016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1700" y="6369050"/>
            <a:ext cx="379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Studio Distribution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93300" y="6369050"/>
            <a:ext cx="1460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B97CB-D1A2-2D45-814B-4C85EB8BD2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067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969000" y="6369051"/>
            <a:ext cx="39243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smtClean="0"/>
              <a:t>29-Aug-2016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1700" y="6369050"/>
            <a:ext cx="379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Studio Distribution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93300" y="6369050"/>
            <a:ext cx="1460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B97CB-D1A2-2D45-814B-4C85EB8BD2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912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969000" y="6369051"/>
            <a:ext cx="39243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smtClean="0"/>
              <a:t>29-Aug-2016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1700" y="6369050"/>
            <a:ext cx="379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Studio Distribution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3300" y="6369050"/>
            <a:ext cx="1460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B97CB-D1A2-2D45-814B-4C85EB8BD2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993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969000" y="6369051"/>
            <a:ext cx="39243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smtClean="0"/>
              <a:t>29-Aug-2016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1700" y="6369050"/>
            <a:ext cx="379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Studio Distribution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93300" y="6369050"/>
            <a:ext cx="1460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B97CB-D1A2-2D45-814B-4C85EB8BD2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304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969000" y="6369051"/>
            <a:ext cx="39243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smtClean="0"/>
              <a:t>29-Aug-2016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1700" y="6369050"/>
            <a:ext cx="379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Studio Distribution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93300" y="6369050"/>
            <a:ext cx="1460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B97CB-D1A2-2D45-814B-4C85EB8BD2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76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969000" y="6369051"/>
            <a:ext cx="39243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smtClean="0"/>
              <a:t>29-Aug-2016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1700" y="6369050"/>
            <a:ext cx="379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Studio Distribution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93300" y="6369050"/>
            <a:ext cx="1460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B97CB-D1A2-2D45-814B-4C85EB8BD2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969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5969000" y="6369051"/>
            <a:ext cx="39243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smtClean="0"/>
              <a:t>29-Aug-2016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1700" y="6369050"/>
            <a:ext cx="379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Studio Distribution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93300" y="6369050"/>
            <a:ext cx="1460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B97CB-D1A2-2D45-814B-4C85EB8BD2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015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2759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275945"/>
            <a:ext cx="10515600" cy="4921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69000" y="6356351"/>
            <a:ext cx="39243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smtClean="0"/>
              <a:t>29-Aug-2016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1700" y="6356350"/>
            <a:ext cx="379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Studio Distribution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93300" y="6356350"/>
            <a:ext cx="1460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B97CB-D1A2-2D45-814B-4C85EB8BD22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1041635"/>
            <a:ext cx="12192000" cy="169174"/>
          </a:xfrm>
          <a:prstGeom prst="rect">
            <a:avLst/>
          </a:prstGeom>
          <a:solidFill>
            <a:srgbClr val="569FD3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pic>
        <p:nvPicPr>
          <p:cNvPr id="12" name="Picture 11"/>
          <p:cNvPicPr/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656" y="6197281"/>
            <a:ext cx="1446663" cy="5241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0693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4" Type="http://schemas.openxmlformats.org/officeDocument/2006/relationships/image" Target="../media/image15.jpg"/><Relationship Id="rId5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4" Type="http://schemas.openxmlformats.org/officeDocument/2006/relationships/image" Target="../media/image19.jpg"/><Relationship Id="rId5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Workflow</a:t>
            </a:r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766654" y="3541974"/>
            <a:ext cx="6078506" cy="12912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i="1" dirty="0" smtClean="0"/>
              <a:t>Note: Use of “1,000” nits is close to an optimal interop point. Let displays </a:t>
            </a:r>
            <a:r>
              <a:rPr lang="en-US" i="1" dirty="0" err="1" smtClean="0"/>
              <a:t>tonemap</a:t>
            </a:r>
            <a:r>
              <a:rPr lang="en-US" i="1" dirty="0" smtClean="0"/>
              <a:t> up or down from there.</a:t>
            </a:r>
            <a:endParaRPr lang="en-US" i="1" baseline="30000" dirty="0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1" t="9309" r="19425" b="21206"/>
          <a:stretch/>
        </p:blipFill>
        <p:spPr bwMode="auto">
          <a:xfrm>
            <a:off x="7604065" y="2067878"/>
            <a:ext cx="1566021" cy="1021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7990972" y="2230866"/>
            <a:ext cx="7922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HLG</a:t>
            </a:r>
            <a:endParaRPr lang="en-US" sz="2800" b="1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540" y="2052052"/>
            <a:ext cx="904442" cy="904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2748280" y="2260434"/>
            <a:ext cx="1331976" cy="646329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199" tIns="76199" rIns="76199" bIns="76199" numCol="1" spcCol="38100" rtlCol="0" anchor="ctr">
            <a:spAutoFit/>
          </a:bodyPr>
          <a:lstStyle/>
          <a:p>
            <a:pPr marL="0" marR="0" indent="0" algn="ctr" defTabSz="1101459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itchFamily="34" charset="0"/>
                <a:cs typeface="Calibri" pitchFamily="34" charset="0"/>
                <a:sym typeface="Helvetica Neue"/>
              </a:rPr>
              <a:t>“Raw” or</a:t>
            </a:r>
          </a:p>
          <a:p>
            <a:pPr marL="0" marR="0" indent="0" algn="ctr" defTabSz="1101459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itchFamily="34" charset="0"/>
                <a:cs typeface="Calibri" pitchFamily="34" charset="0"/>
                <a:sym typeface="Helvetica Neue"/>
              </a:rPr>
              <a:t>“Camera Log”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itchFamily="34" charset="0"/>
              <a:cs typeface="Calibri" pitchFamily="34" charset="0"/>
              <a:sym typeface="Helvetica Neue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44132" y="4916235"/>
            <a:ext cx="960994" cy="1033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5008033" y="1893555"/>
            <a:ext cx="1697056" cy="1384993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199" tIns="76199" rIns="76199" bIns="76199" numCol="1" spcCol="38100" rtlCol="0" anchor="ctr">
            <a:spAutoFit/>
          </a:bodyPr>
          <a:lstStyle/>
          <a:p>
            <a:pPr marL="0" marR="0" indent="0" algn="ctr" defTabSz="1101459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itchFamily="34" charset="0"/>
                <a:cs typeface="Calibri" pitchFamily="34" charset="0"/>
                <a:sym typeface="Helvetica Neue"/>
              </a:rPr>
              <a:t>Hybrid</a:t>
            </a:r>
            <a:r>
              <a:rPr kumimoji="0" lang="en-US" sz="16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itchFamily="34" charset="0"/>
                <a:cs typeface="Calibri" pitchFamily="34" charset="0"/>
                <a:sym typeface="Helvetica Neue"/>
              </a:rPr>
              <a:t> Log Gamma (HLG) </a:t>
            </a:r>
            <a:r>
              <a:rPr kumimoji="0" lang="en-US" sz="16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itchFamily="34" charset="0"/>
                <a:cs typeface="Calibri" pitchFamily="34" charset="0"/>
                <a:sym typeface="Helvetica Neue"/>
              </a:rPr>
              <a:t>OETF</a:t>
            </a:r>
            <a:endParaRPr lang="en-US" sz="1600" b="1" dirty="0">
              <a:latin typeface="Calibri" pitchFamily="34" charset="0"/>
              <a:cs typeface="Calibri" pitchFamily="34" charset="0"/>
            </a:endParaRPr>
          </a:p>
          <a:p>
            <a:pPr marL="0" marR="0" indent="0" algn="ctr" defTabSz="1101459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Calibri" pitchFamily="34" charset="0"/>
              <a:cs typeface="Calibri" pitchFamily="34" charset="0"/>
              <a:sym typeface="Helvetica Neue"/>
            </a:endParaRPr>
          </a:p>
          <a:p>
            <a:pPr marL="0" marR="0" indent="0" algn="ctr" defTabSz="1101459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itchFamily="34" charset="0"/>
              <a:cs typeface="Calibri" pitchFamily="34" charset="0"/>
              <a:sym typeface="Helvetica Neue"/>
            </a:endParaRPr>
          </a:p>
        </p:txBody>
      </p:sp>
      <p:sp>
        <p:nvSpPr>
          <p:cNvPr id="15" name="Arc 14"/>
          <p:cNvSpPr/>
          <p:nvPr/>
        </p:nvSpPr>
        <p:spPr>
          <a:xfrm flipH="1">
            <a:off x="5394448" y="2623773"/>
            <a:ext cx="1540933" cy="772858"/>
          </a:xfrm>
          <a:prstGeom prst="arc">
            <a:avLst>
              <a:gd name="adj1" fmla="val 16200000"/>
              <a:gd name="adj2" fmla="val 78117"/>
            </a:avLst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cxnSp>
        <p:nvCxnSpPr>
          <p:cNvPr id="16" name="Straight Arrow Connector 15"/>
          <p:cNvCxnSpPr>
            <a:endCxn id="15" idx="1"/>
          </p:cNvCxnSpPr>
          <p:nvPr/>
        </p:nvCxnSpPr>
        <p:spPr>
          <a:xfrm>
            <a:off x="2305126" y="2583599"/>
            <a:ext cx="443154" cy="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Straight Arrow Connector 16"/>
          <p:cNvCxnSpPr>
            <a:stCxn id="15" idx="3"/>
            <a:endCxn id="17" idx="1"/>
          </p:cNvCxnSpPr>
          <p:nvPr/>
        </p:nvCxnSpPr>
        <p:spPr>
          <a:xfrm>
            <a:off x="4080256" y="2583599"/>
            <a:ext cx="927777" cy="2452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Arrow Connector 17"/>
          <p:cNvCxnSpPr>
            <a:stCxn id="17" idx="3"/>
            <a:endCxn id="10" idx="1"/>
          </p:cNvCxnSpPr>
          <p:nvPr/>
        </p:nvCxnSpPr>
        <p:spPr>
          <a:xfrm flipV="1">
            <a:off x="6705089" y="2578611"/>
            <a:ext cx="898976" cy="744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" name="Rectangle 18"/>
          <p:cNvSpPr/>
          <p:nvPr/>
        </p:nvSpPr>
        <p:spPr>
          <a:xfrm>
            <a:off x="7108644" y="3974184"/>
            <a:ext cx="26787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Mastering Reference Monitor</a:t>
            </a:r>
          </a:p>
          <a:p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1,000 cd/m</a:t>
            </a:r>
            <a:r>
              <a:rPr lang="en-US" sz="1600" b="1" baseline="30000" dirty="0" smtClean="0">
                <a:latin typeface="Calibri" pitchFamily="34" charset="0"/>
                <a:cs typeface="Calibri" pitchFamily="34" charset="0"/>
              </a:rPr>
              <a:t>2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1" t="9309" r="19425" b="21206"/>
          <a:stretch/>
        </p:blipFill>
        <p:spPr bwMode="auto">
          <a:xfrm>
            <a:off x="7604065" y="5008812"/>
            <a:ext cx="1566021" cy="1021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8075931" y="5171800"/>
            <a:ext cx="6222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PQ</a:t>
            </a:r>
            <a:endParaRPr lang="en-US" sz="2800" b="1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212307" y="5197580"/>
            <a:ext cx="1331976" cy="646329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199" tIns="76199" rIns="76199" bIns="76199" numCol="1" spcCol="38100" rtlCol="0" anchor="ctr">
            <a:spAutoFit/>
          </a:bodyPr>
          <a:lstStyle/>
          <a:p>
            <a:pPr marL="0" marR="0" indent="0" algn="ctr" defTabSz="1101459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itchFamily="34" charset="0"/>
                <a:cs typeface="Calibri" pitchFamily="34" charset="0"/>
                <a:sym typeface="Helvetica Neue"/>
              </a:rPr>
              <a:t>Rendering</a:t>
            </a:r>
          </a:p>
          <a:p>
            <a:pPr marL="0" marR="0" indent="0" algn="ctr" defTabSz="1101459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(“DI”)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itchFamily="34" charset="0"/>
              <a:cs typeface="Calibri" pitchFamily="34" charset="0"/>
              <a:sym typeface="Helvetica Neue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434336" y="5197580"/>
            <a:ext cx="1331976" cy="646329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199" tIns="76199" rIns="76199" bIns="76199" numCol="1" spcCol="38100" rtlCol="0" anchor="ctr">
            <a:spAutoFit/>
          </a:bodyPr>
          <a:lstStyle/>
          <a:p>
            <a:pPr marL="0" marR="0" indent="0" algn="ctr" defTabSz="1101459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itchFamily="34" charset="0"/>
                <a:cs typeface="Calibri" pitchFamily="34" charset="0"/>
                <a:sym typeface="Helvetica Neue"/>
              </a:rPr>
              <a:t>“Raw” or</a:t>
            </a:r>
          </a:p>
          <a:p>
            <a:pPr marL="0" marR="0" indent="0" algn="ctr" defTabSz="1101459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itchFamily="34" charset="0"/>
                <a:cs typeface="Calibri" pitchFamily="34" charset="0"/>
                <a:sym typeface="Helvetica Neue"/>
              </a:rPr>
              <a:t>“Camera Log”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itchFamily="34" charset="0"/>
              <a:cs typeface="Calibri" pitchFamily="34" charset="0"/>
              <a:sym typeface="Helvetica Neue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856561" y="5197579"/>
            <a:ext cx="1331976" cy="646329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199" tIns="76199" rIns="76199" bIns="76199" numCol="1" spcCol="38100" rtlCol="0" anchor="ctr">
            <a:spAutoFit/>
          </a:bodyPr>
          <a:lstStyle/>
          <a:p>
            <a:pPr marL="0" marR="0" indent="0" algn="ctr" defTabSz="1101459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itchFamily="34" charset="0"/>
                <a:cs typeface="Calibri" pitchFamily="34" charset="0"/>
                <a:sym typeface="Helvetica Neue"/>
              </a:rPr>
              <a:t>PQ</a:t>
            </a:r>
          </a:p>
          <a:p>
            <a:pPr marL="0" marR="0" indent="0" algn="ctr" defTabSz="1101459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Coding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itchFamily="34" charset="0"/>
              <a:cs typeface="Calibri" pitchFamily="34" charset="0"/>
              <a:sym typeface="Helvetica Neue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2157627" y="5520743"/>
            <a:ext cx="276709" cy="2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6" name="Straight Arrow Connector 25"/>
          <p:cNvCxnSpPr/>
          <p:nvPr/>
        </p:nvCxnSpPr>
        <p:spPr>
          <a:xfrm>
            <a:off x="3766312" y="5520745"/>
            <a:ext cx="445995" cy="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7" name="Straight Arrow Connector 26"/>
          <p:cNvCxnSpPr/>
          <p:nvPr/>
        </p:nvCxnSpPr>
        <p:spPr>
          <a:xfrm flipV="1">
            <a:off x="5544283" y="5520744"/>
            <a:ext cx="312278" cy="1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8" name="Straight Arrow Connector 27"/>
          <p:cNvCxnSpPr/>
          <p:nvPr/>
        </p:nvCxnSpPr>
        <p:spPr>
          <a:xfrm flipV="1">
            <a:off x="7188537" y="5519545"/>
            <a:ext cx="415528" cy="1199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9" name="Rectangle 28"/>
          <p:cNvSpPr/>
          <p:nvPr/>
        </p:nvSpPr>
        <p:spPr>
          <a:xfrm>
            <a:off x="7016794" y="1437986"/>
            <a:ext cx="26787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System Gamma 1.2</a:t>
            </a:r>
          </a:p>
          <a:p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For 1,000 cd/m</a:t>
            </a:r>
            <a:r>
              <a:rPr lang="en-US" sz="1600" b="1" baseline="30000" dirty="0" smtClean="0">
                <a:latin typeface="Calibri" pitchFamily="34" charset="0"/>
                <a:cs typeface="Calibri" pitchFamily="34" charset="0"/>
              </a:rPr>
              <a:t>2</a:t>
            </a:r>
            <a:endParaRPr lang="en-US" sz="1600" b="1" baseline="30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942482" y="2986814"/>
            <a:ext cx="927578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199" tIns="76199" rIns="76199" bIns="76199" numCol="1" spcCol="38100" rtlCol="0" anchor="ctr">
            <a:spAutoFit/>
          </a:bodyPr>
          <a:lstStyle/>
          <a:p>
            <a:pPr marL="0" marR="0" indent="0" algn="ctr" defTabSz="1101459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smtClean="0">
                <a:ln>
                  <a:noFill/>
                </a:ln>
                <a:solidFill>
                  <a:srgbClr val="7030A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(OOTF)</a:t>
            </a:r>
            <a:endParaRPr kumimoji="0" lang="en-US" sz="1200" b="1" i="0" u="none" strike="noStrike" cap="none" spc="0" normalizeH="0" baseline="0">
              <a:ln>
                <a:noFill/>
              </a:ln>
              <a:solidFill>
                <a:srgbClr val="7030A0"/>
              </a:solidFill>
              <a:effectLst/>
              <a:uFillTx/>
              <a:latin typeface="+mn-lt"/>
              <a:ea typeface="+mn-ea"/>
              <a:cs typeface="+mn-cs"/>
              <a:sym typeface="Helvetica Neue"/>
            </a:endParaRPr>
          </a:p>
        </p:txBody>
      </p:sp>
      <p:sp>
        <p:nvSpPr>
          <p:cNvPr id="32" name="Date Placeholder 3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29-Aug-2016</a:t>
            </a:r>
            <a:endParaRPr lang="en-US" dirty="0"/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0B97CB-D1A2-2D45-814B-4C85EB8BD22A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06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Percentage of ICAS pixels exceeding HLG </a:t>
            </a:r>
            <a:r>
              <a:rPr lang="en-US" dirty="0" err="1" smtClean="0"/>
              <a:t>ɣ</a:t>
            </a:r>
            <a:r>
              <a:rPr lang="en-US" dirty="0" smtClean="0"/>
              <a:t>=1.2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29-Aug-2016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0B97CB-D1A2-2D45-814B-4C85EB8BD22A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275945"/>
            <a:ext cx="9906000" cy="461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653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438275"/>
            <a:ext cx="9906000" cy="46101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03375" y="8343"/>
            <a:ext cx="9020175" cy="1275944"/>
          </a:xfrm>
        </p:spPr>
        <p:txBody>
          <a:bodyPr>
            <a:normAutofit/>
          </a:bodyPr>
          <a:lstStyle/>
          <a:p>
            <a:r>
              <a:rPr lang="en-US" smtClean="0"/>
              <a:t>average value exceeding </a:t>
            </a:r>
            <a:r>
              <a:rPr lang="en-US" dirty="0"/>
              <a:t>HLG </a:t>
            </a:r>
            <a:r>
              <a:rPr lang="en-US" dirty="0" err="1"/>
              <a:t>ɣ</a:t>
            </a:r>
            <a:r>
              <a:rPr lang="en-US" dirty="0"/>
              <a:t>=1.2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29-Aug-2016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0B97CB-D1A2-2D45-814B-4C85EB8BD22A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846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HLG/2100 defines shaping scene light (OETF) &amp; display processing (OOTF).</a:t>
            </a:r>
          </a:p>
          <a:p>
            <a:r>
              <a:rPr lang="en-US" dirty="0"/>
              <a:t>For a given reference display (e.g. 1000 cd/m2, 2000 cd/m2 4000 cd/m2) display light can be calculated. </a:t>
            </a:r>
          </a:p>
          <a:p>
            <a:r>
              <a:rPr lang="en-US" dirty="0"/>
              <a:t>Results in transparent conversion from HLG to PQ</a:t>
            </a:r>
          </a:p>
          <a:p>
            <a:r>
              <a:rPr lang="en-US" dirty="0"/>
              <a:t>We’re not going to demonstrate this since the math is reversible.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HLG to PQ Conversion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1" t="9309" r="19425" b="21206"/>
          <a:stretch/>
        </p:blipFill>
        <p:spPr bwMode="auto">
          <a:xfrm>
            <a:off x="2477837" y="4122355"/>
            <a:ext cx="2041331" cy="1331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3086359" y="4380481"/>
            <a:ext cx="7922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HLG</a:t>
            </a:r>
            <a:endParaRPr lang="en-US" sz="2800" b="1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1" t="9309" r="19425" b="21206"/>
          <a:stretch/>
        </p:blipFill>
        <p:spPr bwMode="auto">
          <a:xfrm>
            <a:off x="8140701" y="4122355"/>
            <a:ext cx="2041331" cy="1331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8834182" y="4380481"/>
            <a:ext cx="6222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PQ</a:t>
            </a:r>
            <a:endParaRPr lang="en-US" sz="2800" b="1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747795" y="4699871"/>
            <a:ext cx="3152273" cy="8022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3" name="Rectangle 12"/>
          <p:cNvSpPr/>
          <p:nvPr/>
        </p:nvSpPr>
        <p:spPr>
          <a:xfrm>
            <a:off x="2496853" y="5498868"/>
            <a:ext cx="20223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Display RGB Light values</a:t>
            </a:r>
            <a:endParaRPr lang="en-US" sz="20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150208" y="5498868"/>
            <a:ext cx="20223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Display RGB Light values</a:t>
            </a:r>
            <a:endParaRPr lang="en-US" sz="20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908218" y="4788102"/>
            <a:ext cx="27752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Direct PQ encoding</a:t>
            </a:r>
            <a:endParaRPr lang="en-US" sz="20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29-Aug-2016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0B97CB-D1A2-2D45-814B-4C85EB8BD22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59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275945"/>
            <a:ext cx="10515600" cy="206142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Easy case: PQ content mastered at </a:t>
            </a:r>
            <a:r>
              <a:rPr lang="en-US" dirty="0" smtClean="0"/>
              <a:t>1,000 nits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lear </a:t>
            </a:r>
            <a:r>
              <a:rPr lang="en-US" dirty="0"/>
              <a:t>math for conversion to HLG </a:t>
            </a:r>
            <a:r>
              <a:rPr lang="en-US" dirty="0" smtClean="0"/>
              <a:t>1,000 nits (with some edge of gamut adjustments)</a:t>
            </a:r>
            <a:endParaRPr lang="en-US" dirty="0"/>
          </a:p>
          <a:p>
            <a:r>
              <a:rPr lang="en-US" dirty="0"/>
              <a:t>More challenging case: PQ content mastered at </a:t>
            </a:r>
            <a:r>
              <a:rPr lang="en-US" dirty="0" smtClean="0"/>
              <a:t>4,000 nits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ommon </a:t>
            </a:r>
            <a:r>
              <a:rPr lang="en-US" dirty="0"/>
              <a:t>for MANY existing PQ-based studio </a:t>
            </a:r>
            <a:r>
              <a:rPr lang="en-US" dirty="0" smtClean="0"/>
              <a:t>titles</a:t>
            </a:r>
          </a:p>
          <a:p>
            <a:pPr lvl="1"/>
            <a:r>
              <a:rPr lang="en-US" dirty="0" smtClean="0"/>
              <a:t>BT.2100 &amp; BBC say to convert with System Gamma of 1.45 for display on a 4,000 nit HLG display, but that won’t look right on the more common 1,000 nit HLG display</a:t>
            </a:r>
          </a:p>
          <a:p>
            <a:pPr lvl="1"/>
            <a:r>
              <a:rPr lang="en-US" dirty="0" smtClean="0"/>
              <a:t>Recommend doing a trim grade to 1,000 nits and converting at System Gamma of 1.2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PQ to HLG Conversion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585102" y="3516689"/>
            <a:ext cx="1823646" cy="29008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199" tIns="76199" rIns="76199" bIns="76199" numCol="1" spcCol="38100" rtlCol="0" anchor="ctr">
            <a:spAutoFit/>
          </a:bodyPr>
          <a:lstStyle/>
          <a:p>
            <a:pPr marL="0" marR="0" indent="0" algn="ctr" defTabSz="1101459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1" t="9309" r="19425" b="21206"/>
          <a:stretch/>
        </p:blipFill>
        <p:spPr bwMode="auto">
          <a:xfrm>
            <a:off x="1682722" y="4832939"/>
            <a:ext cx="1566021" cy="1021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2069629" y="4995927"/>
            <a:ext cx="7922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HLG</a:t>
            </a:r>
            <a:endParaRPr lang="en-US" sz="2800" b="1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1" t="9309" r="19425" b="21206"/>
          <a:stretch/>
        </p:blipFill>
        <p:spPr bwMode="auto">
          <a:xfrm>
            <a:off x="1682724" y="3532444"/>
            <a:ext cx="1566021" cy="1021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154590" y="3695432"/>
            <a:ext cx="6222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PQ</a:t>
            </a:r>
            <a:endParaRPr lang="en-US" sz="2800" b="1" dirty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8459393" y="4125661"/>
            <a:ext cx="784786" cy="214124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ysDot"/>
            <a:round/>
            <a:tailEnd type="arrow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3" name="Rectangle 12"/>
          <p:cNvSpPr/>
          <p:nvPr/>
        </p:nvSpPr>
        <p:spPr>
          <a:xfrm>
            <a:off x="4855251" y="3782906"/>
            <a:ext cx="1102580" cy="800217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199" tIns="76199" rIns="76199" bIns="76199" numCol="1" spcCol="38100" rtlCol="0" anchor="ctr">
            <a:spAutoFit/>
          </a:bodyPr>
          <a:lstStyle/>
          <a:p>
            <a:pPr marL="0" marR="0" indent="0" algn="ctr" defTabSz="1101459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itchFamily="34" charset="0"/>
                <a:cs typeface="Calibri" pitchFamily="34" charset="0"/>
                <a:sym typeface="Helvetica Neue"/>
              </a:rPr>
              <a:t>Linear</a:t>
            </a:r>
          </a:p>
          <a:p>
            <a:pPr marL="0" marR="0" indent="0" algn="ctr" defTabSz="1101459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itchFamily="34" charset="0"/>
                <a:cs typeface="Calibri" pitchFamily="34" charset="0"/>
                <a:sym typeface="Helvetica Neue"/>
              </a:rPr>
              <a:t>RGB Display</a:t>
            </a:r>
          </a:p>
          <a:p>
            <a:pPr marL="0" marR="0" indent="0" algn="ctr" defTabSz="1101459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latin typeface="Calibri" pitchFamily="34" charset="0"/>
                <a:cs typeface="Calibri" pitchFamily="34" charset="0"/>
              </a:rPr>
              <a:t>Light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itchFamily="34" charset="0"/>
              <a:cs typeface="Calibri" pitchFamily="34" charset="0"/>
              <a:sym typeface="Helvetica Neue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407664" y="5298559"/>
            <a:ext cx="3093944" cy="3808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5" name="Rectangle 14"/>
          <p:cNvSpPr/>
          <p:nvPr/>
        </p:nvSpPr>
        <p:spPr>
          <a:xfrm>
            <a:off x="6620691" y="3544902"/>
            <a:ext cx="15238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400" b="1" dirty="0" err="1" smtClean="0">
                <a:latin typeface="Calibri" pitchFamily="34" charset="0"/>
                <a:cs typeface="Calibri" pitchFamily="34" charset="0"/>
              </a:rPr>
              <a:t>BT.2100</a:t>
            </a:r>
            <a:r>
              <a:rPr lang="en-US" sz="1400" b="1" dirty="0" smtClean="0">
                <a:latin typeface="Calibri" pitchFamily="34" charset="0"/>
                <a:cs typeface="Calibri" pitchFamily="34" charset="0"/>
              </a:rPr>
              <a:t> method</a:t>
            </a:r>
          </a:p>
        </p:txBody>
      </p:sp>
      <p:sp>
        <p:nvSpPr>
          <p:cNvPr id="16" name="Rectangle 15"/>
          <p:cNvSpPr/>
          <p:nvPr/>
        </p:nvSpPr>
        <p:spPr>
          <a:xfrm>
            <a:off x="9368777" y="4015301"/>
            <a:ext cx="905935" cy="1077216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199" tIns="76199" rIns="76199" bIns="76199" numCol="1" spcCol="38100" rtlCol="0" anchor="ctr">
            <a:spAutoFit/>
          </a:bodyPr>
          <a:lstStyle/>
          <a:p>
            <a:pPr algn="ctr"/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Preserve</a:t>
            </a:r>
          </a:p>
          <a:p>
            <a:pPr algn="ctr"/>
            <a:r>
              <a:rPr lang="en-US" sz="12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relative </a:t>
            </a:r>
            <a:r>
              <a:rPr lang="en-US" sz="1200" b="1" dirty="0">
                <a:latin typeface="Calibri" pitchFamily="34" charset="0"/>
                <a:cs typeface="Calibri" pitchFamily="34" charset="0"/>
              </a:rPr>
              <a:t>R/G/B</a:t>
            </a:r>
          </a:p>
          <a:p>
            <a:pPr algn="ctr"/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Ratios</a:t>
            </a:r>
          </a:p>
          <a:p>
            <a:pPr algn="ctr"/>
            <a:r>
              <a:rPr lang="en-US" sz="1200" b="1" dirty="0">
                <a:latin typeface="Calibri" pitchFamily="34" charset="0"/>
                <a:cs typeface="Calibri" pitchFamily="34" charset="0"/>
              </a:rPr>
              <a:t>(</a:t>
            </a:r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via Y ratio)</a:t>
            </a:r>
            <a:endParaRPr lang="en-US" sz="12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741328" y="5098504"/>
            <a:ext cx="1569788" cy="400108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199" tIns="76199" rIns="76199" bIns="76199" numCol="1" spcCol="38100" rtlCol="0" anchor="ctr">
            <a:spAutoFit/>
          </a:bodyPr>
          <a:lstStyle/>
          <a:p>
            <a:pPr algn="ctr"/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HLG OETF</a:t>
            </a:r>
            <a:endParaRPr lang="en-US" sz="1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855251" y="5403113"/>
            <a:ext cx="14713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HLG Shaped </a:t>
            </a:r>
          </a:p>
          <a:p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Scene Light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833341" y="3813257"/>
            <a:ext cx="1477775" cy="646329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199" tIns="76199" rIns="76199" bIns="76199" numCol="1" spcCol="38100" rtlCol="0" anchor="ctr">
            <a:spAutoFit/>
          </a:bodyPr>
          <a:lstStyle/>
          <a:p>
            <a:pPr algn="ctr"/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HLG Gamma Invert 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6151673" y="4123422"/>
            <a:ext cx="616502" cy="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" name="Straight Arrow Connector 20"/>
          <p:cNvCxnSpPr/>
          <p:nvPr/>
        </p:nvCxnSpPr>
        <p:spPr>
          <a:xfrm flipH="1">
            <a:off x="8459393" y="4728485"/>
            <a:ext cx="784786" cy="570073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ysDot"/>
            <a:round/>
            <a:tailEnd type="arrow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2" name="Rectangle 21"/>
          <p:cNvSpPr/>
          <p:nvPr/>
        </p:nvSpPr>
        <p:spPr>
          <a:xfrm>
            <a:off x="6548920" y="5560989"/>
            <a:ext cx="17621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Applies</a:t>
            </a:r>
          </a:p>
          <a:p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Gamma-Log shape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355404" y="3963066"/>
            <a:ext cx="876225" cy="36933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ysDash"/>
            <a:round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199" tIns="76199" rIns="76199" bIns="76199" numCol="1" spcCol="38100" rtlCol="0" anchor="ctr">
            <a:spAutoFit/>
          </a:bodyPr>
          <a:lstStyle/>
          <a:p>
            <a:pPr marL="0" marR="0" indent="0" algn="ctr" defTabSz="1101459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itchFamily="34" charset="0"/>
                <a:cs typeface="Calibri" pitchFamily="34" charset="0"/>
                <a:sym typeface="Helvetica Neue"/>
              </a:rPr>
              <a:t>4K -&gt; 1K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itchFamily="34" charset="0"/>
              <a:cs typeface="Calibri" pitchFamily="34" charset="0"/>
              <a:sym typeface="Helvetica Neue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4295174" y="4136421"/>
            <a:ext cx="507485" cy="4829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5" name="Rectangle 24"/>
          <p:cNvSpPr/>
          <p:nvPr/>
        </p:nvSpPr>
        <p:spPr>
          <a:xfrm>
            <a:off x="4640900" y="3507364"/>
            <a:ext cx="15214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(Invert PQ)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078839" y="4321514"/>
            <a:ext cx="1776412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199" tIns="76199" rIns="76199" bIns="76199" numCol="1" spcCol="38100" rtlCol="0" anchor="ctr">
            <a:spAutoFit/>
          </a:bodyPr>
          <a:lstStyle/>
          <a:p>
            <a:pPr marL="0" marR="0" indent="0" algn="ctr" defTabSz="1101459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uFillTx/>
                <a:latin typeface="Calibri" charset="0"/>
                <a:ea typeface="Calibri" charset="0"/>
                <a:cs typeface="Calibri" charset="0"/>
                <a:sym typeface="Helvetica Neue"/>
              </a:rPr>
              <a:t>“Approved conversion”</a:t>
            </a:r>
          </a:p>
          <a:p>
            <a:pPr marL="0" marR="0" indent="0" algn="ctr" defTabSz="1101459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uFillTx/>
                <a:latin typeface="Calibri" charset="0"/>
                <a:ea typeface="Calibri" charset="0"/>
                <a:cs typeface="Calibri" charset="0"/>
                <a:sym typeface="Helvetica Neue"/>
              </a:rPr>
              <a:t>from 4000 to 1000 nits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7030A0"/>
              </a:solidFill>
              <a:effectLst/>
              <a:uFillTx/>
              <a:latin typeface="Calibri" charset="0"/>
              <a:ea typeface="Calibri" charset="0"/>
              <a:cs typeface="Calibri" charset="0"/>
              <a:sym typeface="Helvetica Neue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582904" y="5931607"/>
            <a:ext cx="1848783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199" tIns="76199" rIns="76199" bIns="76199" numCol="1" spcCol="38100" rtlCol="0" anchor="ctr">
            <a:spAutoFit/>
          </a:bodyPr>
          <a:lstStyle/>
          <a:p>
            <a:pPr marL="0" marR="0" indent="0" algn="ctr" defTabSz="1101459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spc="0" normalizeH="0" baseline="0" smtClean="0">
                <a:ln>
                  <a:noFill/>
                </a:ln>
                <a:solidFill>
                  <a:srgbClr val="7030A0"/>
                </a:solidFill>
                <a:effectLst/>
                <a:uFillTx/>
                <a:latin typeface="Calibri" charset="0"/>
                <a:ea typeface="Calibri" charset="0"/>
                <a:cs typeface="Calibri" charset="0"/>
                <a:sym typeface="Helvetica Neue"/>
              </a:rPr>
              <a:t>(HLG</a:t>
            </a:r>
            <a:r>
              <a:rPr kumimoji="0" lang="en-US" sz="1200" b="1" i="1" u="none" strike="noStrike" cap="none" spc="0" normalizeH="0" smtClean="0">
                <a:ln>
                  <a:noFill/>
                </a:ln>
                <a:solidFill>
                  <a:srgbClr val="7030A0"/>
                </a:solidFill>
                <a:effectLst/>
                <a:uFillTx/>
                <a:latin typeface="Calibri" charset="0"/>
                <a:ea typeface="Calibri" charset="0"/>
                <a:cs typeface="Calibri" charset="0"/>
                <a:sym typeface="Helvetica Neue"/>
              </a:rPr>
              <a:t> </a:t>
            </a:r>
            <a:r>
              <a:rPr kumimoji="0" lang="en-US" sz="1200" b="1" i="1" u="none" strike="noStrike" cap="none" spc="0" normalizeH="0" baseline="0" smtClean="0">
                <a:ln>
                  <a:noFill/>
                </a:ln>
                <a:solidFill>
                  <a:srgbClr val="7030A0"/>
                </a:solidFill>
                <a:effectLst/>
                <a:uFillTx/>
                <a:latin typeface="Calibri" charset="0"/>
                <a:ea typeface="Calibri" charset="0"/>
                <a:cs typeface="Calibri" charset="0"/>
                <a:sym typeface="Helvetica Neue"/>
              </a:rPr>
              <a:t>Inverse EOTF</a:t>
            </a:r>
          </a:p>
          <a:p>
            <a:pPr marL="0" marR="0" indent="0" algn="ctr" defTabSz="1101459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spc="0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uFillTx/>
                <a:latin typeface="Calibri" charset="0"/>
                <a:ea typeface="Calibri" charset="0"/>
                <a:cs typeface="Calibri" charset="0"/>
                <a:sym typeface="Helvetica Neue"/>
              </a:rPr>
              <a:t>system gamma = 1.2)</a:t>
            </a:r>
            <a:endParaRPr kumimoji="0" lang="en-US" sz="1200" b="1" i="1" u="none" strike="noStrike" cap="none" spc="0" normalizeH="0" baseline="0" dirty="0">
              <a:ln>
                <a:noFill/>
              </a:ln>
              <a:solidFill>
                <a:srgbClr val="7030A0"/>
              </a:solidFill>
              <a:effectLst/>
              <a:uFillTx/>
              <a:latin typeface="Calibri" charset="0"/>
              <a:ea typeface="Calibri" charset="0"/>
              <a:cs typeface="Calibri" charset="0"/>
              <a:sym typeface="Helvetica Neue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99000" y="4117269"/>
            <a:ext cx="1271990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199" tIns="76199" rIns="76199" bIns="76199" numCol="1" spcCol="38100" rtlCol="0" anchor="ctr">
            <a:spAutoFit/>
          </a:bodyPr>
          <a:lstStyle/>
          <a:p>
            <a:pPr marL="0" marR="0" indent="0" algn="ctr" defTabSz="1101459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uFillTx/>
                <a:latin typeface="Calibri" charset="0"/>
                <a:ea typeface="Calibri" charset="0"/>
                <a:cs typeface="Calibri" charset="0"/>
                <a:sym typeface="Helvetica Neue"/>
              </a:rPr>
              <a:t>L</a:t>
            </a:r>
            <a:r>
              <a:rPr kumimoji="0" lang="en-US" sz="1000" b="0" i="0" u="none" strike="noStrike" cap="none" spc="0" normalizeH="0" baseline="-25000" dirty="0" smtClean="0">
                <a:ln>
                  <a:noFill/>
                </a:ln>
                <a:solidFill>
                  <a:srgbClr val="7030A0"/>
                </a:solidFill>
                <a:effectLst/>
                <a:uFillTx/>
                <a:latin typeface="Calibri" charset="0"/>
                <a:ea typeface="Calibri" charset="0"/>
                <a:cs typeface="Calibri" charset="0"/>
                <a:sym typeface="Helvetica Neue"/>
              </a:rPr>
              <a:t>W</a:t>
            </a:r>
            <a:r>
              <a:rPr kumimoji="0" lang="en-US" sz="1000" b="0" i="0" u="none" strike="noStrike" cap="none" spc="0" normalizeH="0" dirty="0" smtClean="0">
                <a:ln>
                  <a:noFill/>
                </a:ln>
                <a:solidFill>
                  <a:srgbClr val="7030A0"/>
                </a:solidFill>
                <a:effectLst/>
                <a:uFillTx/>
                <a:latin typeface="Calibri" charset="0"/>
                <a:ea typeface="Calibri" charset="0"/>
                <a:cs typeface="Calibri" charset="0"/>
                <a:sym typeface="Helvetica Neue"/>
              </a:rPr>
              <a:t> = 1000 nits</a:t>
            </a: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7030A0"/>
              </a:solidFill>
              <a:effectLst/>
              <a:uFillTx/>
              <a:latin typeface="Calibri" charset="0"/>
              <a:ea typeface="Calibri" charset="0"/>
              <a:cs typeface="Calibri" charset="0"/>
              <a:sym typeface="Helvetica Neue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614680" y="5006036"/>
            <a:ext cx="93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Clamp</a:t>
            </a:r>
          </a:p>
          <a:p>
            <a:r>
              <a:rPr lang="en-US" sz="1200" b="1" dirty="0" smtClean="0">
                <a:latin typeface="Calibri" pitchFamily="34" charset="0"/>
                <a:cs typeface="Calibri" pitchFamily="34" charset="0"/>
              </a:rPr>
              <a:t>RGB Range</a:t>
            </a:r>
          </a:p>
        </p:txBody>
      </p:sp>
      <p:sp>
        <p:nvSpPr>
          <p:cNvPr id="33" name="Date Placeholder 3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29-Aug-2016</a:t>
            </a:r>
            <a:endParaRPr lang="en-US" dirty="0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0B97CB-D1A2-2D45-814B-4C85EB8BD22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39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275945"/>
            <a:ext cx="10515600" cy="224195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Translating from PQ back to scene light through HLG system gamma (in the HLG inverse EOTF) results in R/G/B scene light values out of range for HLG transfer function.</a:t>
            </a:r>
          </a:p>
          <a:p>
            <a:r>
              <a:rPr lang="en-US" dirty="0"/>
              <a:t>Dependent on amount of system gamma and whether PQ display referred content uses full 2020 color volume (extremely saturated).</a:t>
            </a:r>
          </a:p>
          <a:p>
            <a:r>
              <a:rPr lang="en-US" dirty="0"/>
              <a:t>There are modest examples of where saturated P3 begins to go out which may be possible to compensate for during format conversion.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HLG Limitations on Saturated Colors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235" y="3733730"/>
            <a:ext cx="2721282" cy="22671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304" y="3637296"/>
            <a:ext cx="2939817" cy="2447779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2693235" y="4830235"/>
            <a:ext cx="911396" cy="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" name="Straight Arrow Connector 9"/>
          <p:cNvCxnSpPr/>
          <p:nvPr/>
        </p:nvCxnSpPr>
        <p:spPr>
          <a:xfrm>
            <a:off x="2644822" y="5103363"/>
            <a:ext cx="911396" cy="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" name="Straight Arrow Connector 10"/>
          <p:cNvCxnSpPr/>
          <p:nvPr/>
        </p:nvCxnSpPr>
        <p:spPr>
          <a:xfrm>
            <a:off x="5574696" y="4998697"/>
            <a:ext cx="911396" cy="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Straight Arrow Connector 11"/>
          <p:cNvCxnSpPr/>
          <p:nvPr/>
        </p:nvCxnSpPr>
        <p:spPr>
          <a:xfrm>
            <a:off x="5574696" y="5178882"/>
            <a:ext cx="911396" cy="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3" name="Rectangle 12"/>
          <p:cNvSpPr/>
          <p:nvPr/>
        </p:nvSpPr>
        <p:spPr>
          <a:xfrm>
            <a:off x="2078519" y="5857398"/>
            <a:ext cx="362878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Calibri" pitchFamily="34" charset="0"/>
                <a:cs typeface="Calibri" pitchFamily="34" charset="0"/>
              </a:rPr>
              <a:t>4000 </a:t>
            </a:r>
            <a:r>
              <a:rPr lang="en-US" sz="1400" b="1" dirty="0" smtClean="0">
                <a:latin typeface="Calibri" pitchFamily="34" charset="0"/>
                <a:cs typeface="Calibri" pitchFamily="34" charset="0"/>
              </a:rPr>
              <a:t>cd/m2 100</a:t>
            </a:r>
            <a:r>
              <a:rPr lang="en-US" sz="1400" b="1" dirty="0">
                <a:latin typeface="Calibri" pitchFamily="34" charset="0"/>
                <a:cs typeface="Calibri" pitchFamily="34" charset="0"/>
              </a:rPr>
              <a:t>% Rec2020 PQ volume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543998" y="5850449"/>
            <a:ext cx="34076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Calibri" pitchFamily="34" charset="0"/>
                <a:cs typeface="Calibri" pitchFamily="34" charset="0"/>
              </a:rPr>
              <a:t>HLG Gamma 1.45 Representation</a:t>
            </a:r>
            <a:endParaRPr lang="en-US" sz="1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 rot="17039044">
            <a:off x="4692795" y="4809979"/>
            <a:ext cx="10280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Calibri" pitchFamily="34" charset="0"/>
                <a:cs typeface="Calibri" pitchFamily="34" charset="0"/>
              </a:rPr>
              <a:t>Y - Linear</a:t>
            </a:r>
            <a:endParaRPr lang="en-US" sz="1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799548" y="5549621"/>
            <a:ext cx="361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Calibri" pitchFamily="34" charset="0"/>
                <a:cs typeface="Calibri" pitchFamily="34" charset="0"/>
              </a:rPr>
              <a:t>u’</a:t>
            </a:r>
            <a:endParaRPr lang="en-US" sz="1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329735" y="5499826"/>
            <a:ext cx="361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Calibri" pitchFamily="34" charset="0"/>
                <a:cs typeface="Calibri" pitchFamily="34" charset="0"/>
              </a:rPr>
              <a:t>v’</a:t>
            </a:r>
            <a:endParaRPr lang="en-US" sz="1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 rot="17113650">
            <a:off x="7635158" y="4809126"/>
            <a:ext cx="10280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Calibri" pitchFamily="34" charset="0"/>
                <a:cs typeface="Calibri" pitchFamily="34" charset="0"/>
              </a:rPr>
              <a:t>Y - Linear</a:t>
            </a:r>
            <a:endParaRPr lang="en-US" sz="1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784583" y="5560960"/>
            <a:ext cx="361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Calibri" pitchFamily="34" charset="0"/>
                <a:cs typeface="Calibri" pitchFamily="34" charset="0"/>
              </a:rPr>
              <a:t>u’</a:t>
            </a:r>
            <a:endParaRPr lang="en-US" sz="1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235522" y="5517261"/>
            <a:ext cx="3616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Calibri" pitchFamily="34" charset="0"/>
                <a:cs typeface="Calibri" pitchFamily="34" charset="0"/>
              </a:rPr>
              <a:t>v’</a:t>
            </a:r>
            <a:endParaRPr lang="en-US" sz="1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29-Aug-2016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0B97CB-D1A2-2D45-814B-4C85EB8BD22A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98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275945"/>
            <a:ext cx="10515600" cy="89575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BT.2100 defines different system gammas for different HLG displays (footnote 5e)</a:t>
            </a:r>
          </a:p>
          <a:p>
            <a:r>
              <a:rPr lang="en-US" dirty="0" smtClean="0"/>
              <a:t>BT.2390 describes adjusting EOTF for different displays by applying an EETF that tone maps prior to display (section 5.4.1)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to Display Luminance (log)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29-Aug-2016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0B97CB-D1A2-2D45-814B-4C85EB8BD22A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059" y="2171700"/>
            <a:ext cx="4991161" cy="35524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24" y="2171700"/>
            <a:ext cx="4996376" cy="35524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20800" y="5777915"/>
            <a:ext cx="3886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Calibri" panose="020F0502020204030204" pitchFamily="34" charset="0"/>
              </a:rPr>
              <a:t>PQ - Highlights affected by </a:t>
            </a:r>
            <a:r>
              <a:rPr kumimoji="0" lang="en-US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Calibri" panose="020F0502020204030204" pitchFamily="34" charset="0"/>
              </a:rPr>
              <a:t>EETF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84461" y="5725485"/>
            <a:ext cx="388214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Calibri" panose="020F0502020204030204" pitchFamily="34" charset="0"/>
              </a:rPr>
              <a:t>HLG - Entire image affected</a:t>
            </a:r>
            <a:endParaRPr lang="en-US" sz="1600" b="1" dirty="0">
              <a:solidFill>
                <a:srgbClr val="646464"/>
              </a:solidFill>
              <a:latin typeface="Calibri" panose="020F050202020403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Calibri" panose="020F0502020204030204" pitchFamily="34" charset="0"/>
              </a:rPr>
              <a:t>by display system gamma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56000" y="2585280"/>
            <a:ext cx="118875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199" tIns="76199" rIns="76199" bIns="76199" numCol="1" spcCol="38100" rtlCol="0" anchor="ctr">
            <a:spAutoFit/>
          </a:bodyPr>
          <a:lstStyle/>
          <a:p>
            <a:pPr marL="0" marR="0" indent="0" algn="ctr" defTabSz="1101459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sym typeface="Helvetica Neue"/>
              </a:rPr>
              <a:t>(w/EETF)</a:t>
            </a:r>
            <a:endParaRPr kumimoji="0" lang="en-US" sz="1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61243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275945"/>
            <a:ext cx="10515600" cy="135295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HLG with system gamma </a:t>
            </a:r>
            <a:r>
              <a:rPr lang="en-US" dirty="0"/>
              <a:t>mapping applies significant level shifts throughout the signal range (with dark detail shifting the opposite direction of bright detail):</a:t>
            </a:r>
          </a:p>
          <a:p>
            <a:r>
              <a:rPr lang="en-US" dirty="0"/>
              <a:t>PQ with EETF mapping preserves </a:t>
            </a:r>
            <a:r>
              <a:rPr lang="en-US" dirty="0" err="1"/>
              <a:t>mids</a:t>
            </a:r>
            <a:r>
              <a:rPr lang="en-US" dirty="0"/>
              <a:t> with steep highlight roll off. </a:t>
            </a:r>
            <a:r>
              <a:rPr lang="en-US" dirty="0" smtClean="0"/>
              <a:t>When ST 2086 metadata is available, could adjust the roll off to better match.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to Display Luminance (stops)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29-Aug-2016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0B97CB-D1A2-2D45-814B-4C85EB8BD22A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694" y="2795729"/>
            <a:ext cx="4605406" cy="32754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101" y="2815769"/>
            <a:ext cx="4578756" cy="325645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673422" y="3189592"/>
            <a:ext cx="960439" cy="2421887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noFill/>
          </a:ln>
          <a:effectLst>
            <a:outerShdw blurRad="50800" dist="50800" dir="5400000" algn="ctr" rotWithShape="0">
              <a:srgbClr val="000000">
                <a:alpha val="4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508380" y="3144434"/>
            <a:ext cx="899267" cy="2446725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noFill/>
          </a:ln>
          <a:effectLst>
            <a:outerShdw blurRad="50800" dist="50800" dir="5400000" algn="ctr" rotWithShape="0">
              <a:srgbClr val="000000">
                <a:alpha val="4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01815" y="3413112"/>
            <a:ext cx="607027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199" tIns="76199" rIns="76199" bIns="76199" numCol="1" spcCol="38100" rtlCol="0" anchor="ctr">
            <a:spAutoFit/>
          </a:bodyPr>
          <a:lstStyle/>
          <a:p>
            <a:pPr marL="0" marR="0" indent="0" algn="ctr" defTabSz="1101459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sym typeface="Helvetica Neue"/>
              </a:rPr>
              <a:t>(EETF)</a:t>
            </a:r>
            <a:endParaRPr kumimoji="0" lang="en-US" sz="1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sym typeface="Helvetica Neue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30142" y="3408299"/>
            <a:ext cx="130077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199" tIns="76199" rIns="76199" bIns="76199" numCol="1" spcCol="38100" rtlCol="0" anchor="ctr">
            <a:spAutoFit/>
          </a:bodyPr>
          <a:lstStyle/>
          <a:p>
            <a:pPr marL="0" marR="0" indent="0" algn="ctr" defTabSz="1101459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sym typeface="Helvetica Neue"/>
              </a:rPr>
              <a:t>(system gamma)</a:t>
            </a:r>
            <a:endParaRPr kumimoji="0" lang="en-US" sz="1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sym typeface="Helvetica Neue"/>
            </a:endParaRPr>
          </a:p>
        </p:txBody>
      </p:sp>
      <p:sp>
        <p:nvSpPr>
          <p:cNvPr id="18" name="Rectangle 17"/>
          <p:cNvSpPr/>
          <p:nvPr/>
        </p:nvSpPr>
        <p:spPr>
          <a:xfrm flipH="1">
            <a:off x="3086136" y="5961651"/>
            <a:ext cx="6019801" cy="459469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Critical Region: flesh tones and diffuse whites</a:t>
            </a:r>
            <a:endParaRPr lang="en-US" sz="18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4351020" y="5364480"/>
            <a:ext cx="494176" cy="76708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0" name="Straight Arrow Connector 19"/>
          <p:cNvCxnSpPr/>
          <p:nvPr/>
        </p:nvCxnSpPr>
        <p:spPr>
          <a:xfrm flipV="1">
            <a:off x="8145780" y="5035180"/>
            <a:ext cx="782320" cy="109638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887615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29-Aug-2016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0B97CB-D1A2-2D45-814B-4C85EB8BD22A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0" y="0"/>
            <a:ext cx="111449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973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29-Aug-2016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0B97CB-D1A2-2D45-814B-4C85EB8BD22A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87" y="276700"/>
            <a:ext cx="5172632" cy="27284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86" y="3163899"/>
            <a:ext cx="5172631" cy="272775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000" y="276700"/>
            <a:ext cx="5172632" cy="27284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000" y="3163900"/>
            <a:ext cx="5172632" cy="2727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853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29-Aug-2016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0B97CB-D1A2-2D45-814B-4C85EB8BD22A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596343" y="274980"/>
            <a:ext cx="5172632" cy="5788103"/>
            <a:chOff x="796368" y="236320"/>
            <a:chExt cx="5172632" cy="578810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6368" y="3296668"/>
              <a:ext cx="5172632" cy="2727755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6368" y="236320"/>
              <a:ext cx="5172632" cy="2728421"/>
            </a:xfrm>
            <a:prstGeom prst="rect">
              <a:avLst/>
            </a:prstGeom>
          </p:spPr>
        </p:pic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856" y="274980"/>
            <a:ext cx="5172632" cy="272842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856" y="3296668"/>
            <a:ext cx="5172632" cy="2727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308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4547</TotalTime>
  <Words>576</Words>
  <Application>Microsoft Macintosh PowerPoint</Application>
  <PresentationFormat>Widescreen</PresentationFormat>
  <Paragraphs>111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Calibri</vt:lpstr>
      <vt:lpstr>Calibri Light</vt:lpstr>
      <vt:lpstr>Helvetica Neue</vt:lpstr>
      <vt:lpstr>Arial</vt:lpstr>
      <vt:lpstr>Office Theme</vt:lpstr>
      <vt:lpstr>Production Workflow</vt:lpstr>
      <vt:lpstr>HLG to PQ Conversion</vt:lpstr>
      <vt:lpstr>PQ to HLG Conversion</vt:lpstr>
      <vt:lpstr>HLG Limitations on Saturated Colors</vt:lpstr>
      <vt:lpstr>Mapping to Display Luminance (log)</vt:lpstr>
      <vt:lpstr>Mapping to Display Luminance (stops)</vt:lpstr>
      <vt:lpstr>PowerPoint Presentation</vt:lpstr>
      <vt:lpstr>PowerPoint Presentation</vt:lpstr>
      <vt:lpstr>PowerPoint Presentation</vt:lpstr>
      <vt:lpstr>Percentage of ICAS pixels exceeding HLG ɣ=1.2</vt:lpstr>
      <vt:lpstr>average value exceeding HLG ɣ=1.2</vt:lpstr>
    </vt:vector>
  </TitlesOfParts>
  <Company/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Meeting</dc:title>
  <dc:creator>Microsoft Office User</dc:creator>
  <cp:lastModifiedBy>Chad Fogg</cp:lastModifiedBy>
  <cp:revision>213</cp:revision>
  <cp:lastPrinted>2015-10-07T23:28:17Z</cp:lastPrinted>
  <dcterms:created xsi:type="dcterms:W3CDTF">2015-09-29T18:31:00Z</dcterms:created>
  <dcterms:modified xsi:type="dcterms:W3CDTF">2016-10-16T03:53:19Z</dcterms:modified>
</cp:coreProperties>
</file>