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  <p:sldId id="257" r:id="rId6"/>
    <p:sldId id="262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sanovskyy, Dmytro" initials="RD" lastIdx="3" clrIdx="0">
    <p:extLst>
      <p:ext uri="{19B8F6BF-5375-455C-9EA6-DF929625EA0E}">
        <p15:presenceInfo xmlns:p15="http://schemas.microsoft.com/office/powerpoint/2012/main" userId="S-1-5-21-945540591-4024260831-3861152641-10171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56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8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89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8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0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620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50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0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4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80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6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DF098-8115-4A68-A0C8-625E4973B2F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04E43-5C66-4AFB-A793-D0305FDB52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56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henix.int-evry.fr/mpeg/doc_end_user/documents/115_Geneva/wg11/m38351-v1-m38351.zi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://phenix.it-sudparis.eu/jct/doc_end_user/documents/23_San%20Diego/wg11/JCTVC-W1017-v3.zi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phenix.it-sudparis.eu/jct/doc_end_user/documents/23_San%20Diego/wg11/JCTVC-W0022-v3.zip" TargetMode="External"/><Relationship Id="rId13" Type="http://schemas.openxmlformats.org/officeDocument/2006/relationships/hyperlink" Target="http://phenix.it-sudparis.eu/jct/doc_end_user/documents/23_San%20Diego/wg11/JCTVC-W0031-v1.zip" TargetMode="External"/><Relationship Id="rId3" Type="http://schemas.openxmlformats.org/officeDocument/2006/relationships/hyperlink" Target="http://phenix.it-sudparis.eu/jct/doc_end_user/documents/24_Geneva/wg11/JCTVC-X0080-v2.zip" TargetMode="External"/><Relationship Id="rId7" Type="http://schemas.openxmlformats.org/officeDocument/2006/relationships/hyperlink" Target="http://phenix.int-evry.fr/mpeg/doc_end_user/documents/113_Geneva/wg11/m37497-v2-m37497_CE2_Document_v3.zip" TargetMode="External"/><Relationship Id="rId12" Type="http://schemas.openxmlformats.org/officeDocument/2006/relationships/hyperlink" Target="http://phenix.it-sudparis.eu/jct/doc_end_user/documents/23_San%20Diego/wg11/JCTVC-W0092-v2.zip" TargetMode="External"/><Relationship Id="rId2" Type="http://schemas.openxmlformats.org/officeDocument/2006/relationships/hyperlink" Target="http://phenix.it-sudparis.eu/jct/doc_end_user/documents/23_San%20Diego/wg11/JCTVC-W0095-v5.zi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peg.chiariglione.org/sites/default/files/files/standards/parts/docs/w15795-v2-w15795.zip" TargetMode="External"/><Relationship Id="rId11" Type="http://schemas.openxmlformats.org/officeDocument/2006/relationships/hyperlink" Target="http://wg11.sc29.org/doc_end_user/current_document.php?id=53763&amp;id_meeting=165" TargetMode="External"/><Relationship Id="rId5" Type="http://schemas.openxmlformats.org/officeDocument/2006/relationships/hyperlink" Target="http://phenix.int-evry.fr/mpeg/doc_end_user/documents/112_Warsaw/wg11/m36266-v4-m36266-PhilipsresponsetoCfEforHDRandWCG_v3.zip" TargetMode="External"/><Relationship Id="rId10" Type="http://schemas.openxmlformats.org/officeDocument/2006/relationships/hyperlink" Target="http://phenix.int-evry.fr/jct/doc_end_user/documents/23_San%20Diego/wg11/JCTVC-W0025-v4.zip" TargetMode="External"/><Relationship Id="rId4" Type="http://schemas.openxmlformats.org/officeDocument/2006/relationships/hyperlink" Target="http://phenix.int-evry.fr/mpeg/doc_end_user/documents/112_Warsaw/wg11/m36263-v3-m36263_SingleLayerCodecWithSdrBwdCompat.zip" TargetMode="External"/><Relationship Id="rId9" Type="http://schemas.openxmlformats.org/officeDocument/2006/relationships/hyperlink" Target="http://mpeg.chiariglione.org/sites/default/files/files/standards/parts/docs/w15799-v2-w15799.zip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750391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Suggestion for a Technical Recommendation on </a:t>
            </a:r>
            <a:br>
              <a:rPr lang="en-US" sz="4800" dirty="0" smtClean="0"/>
            </a:br>
            <a:r>
              <a:rPr lang="en-US" sz="4800" b="1" dirty="0"/>
              <a:t>HDR/WCG technology for </a:t>
            </a:r>
            <a:r>
              <a:rPr lang="en-US" sz="4800" b="1" dirty="0" smtClean="0"/>
              <a:t>SDR backward </a:t>
            </a:r>
            <a:r>
              <a:rPr lang="en-US" sz="4800" b="1" dirty="0"/>
              <a:t>compatibility and display </a:t>
            </a:r>
            <a:r>
              <a:rPr lang="en-US" sz="4800" b="1" dirty="0" smtClean="0"/>
              <a:t>adaptation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29565"/>
            <a:ext cx="9144000" cy="1655762"/>
          </a:xfrm>
        </p:spPr>
        <p:txBody>
          <a:bodyPr/>
          <a:lstStyle/>
          <a:p>
            <a:r>
              <a:rPr lang="en-US" dirty="0" smtClean="0"/>
              <a:t>D</a:t>
            </a:r>
            <a:r>
              <a:rPr lang="en-US" dirty="0"/>
              <a:t>. </a:t>
            </a:r>
            <a:r>
              <a:rPr lang="en-US" dirty="0" smtClean="0"/>
              <a:t>Rusanovskyy (Qualcomm)</a:t>
            </a:r>
            <a:r>
              <a:rPr lang="en-US" dirty="0"/>
              <a:t>, </a:t>
            </a:r>
            <a:r>
              <a:rPr lang="en-US" dirty="0" smtClean="0"/>
              <a:t>A . Segall (Sharp), E</a:t>
            </a:r>
            <a:r>
              <a:rPr lang="en-US" dirty="0"/>
              <a:t>. </a:t>
            </a:r>
            <a:r>
              <a:rPr lang="en-US" dirty="0" smtClean="0"/>
              <a:t>Francois (Technicolor)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507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HDR deployment being happening</a:t>
            </a:r>
          </a:p>
          <a:p>
            <a:pPr lvl="1"/>
            <a:r>
              <a:rPr lang="en-US" dirty="0" smtClean="0"/>
              <a:t>UHD Blu-Ray</a:t>
            </a:r>
          </a:p>
          <a:p>
            <a:pPr lvl="1"/>
            <a:r>
              <a:rPr lang="en-US" dirty="0" smtClean="0"/>
              <a:t>DVB UHD Phase2</a:t>
            </a:r>
          </a:p>
          <a:p>
            <a:pPr lvl="1"/>
            <a:r>
              <a:rPr lang="en-US" dirty="0" smtClean="0"/>
              <a:t>ATSC 3.0</a:t>
            </a:r>
          </a:p>
          <a:p>
            <a:pPr lvl="1"/>
            <a:r>
              <a:rPr lang="en-US" dirty="0" smtClean="0"/>
              <a:t>Proprietary solutions</a:t>
            </a:r>
          </a:p>
          <a:p>
            <a:pPr lvl="1"/>
            <a:endParaRPr lang="en-US" dirty="0" smtClean="0"/>
          </a:p>
          <a:p>
            <a:r>
              <a:rPr lang="en-GB" dirty="0" smtClean="0"/>
              <a:t>Need for technologies offering SDR backward compatibility and display </a:t>
            </a:r>
            <a:r>
              <a:rPr lang="en-GB" dirty="0" err="1" smtClean="0"/>
              <a:t>adaptivity</a:t>
            </a:r>
            <a:r>
              <a:rPr lang="en-GB" dirty="0" smtClean="0"/>
              <a:t> </a:t>
            </a:r>
          </a:p>
          <a:p>
            <a:pPr lvl="1"/>
            <a:r>
              <a:rPr lang="en-GB" dirty="0" err="1" smtClean="0"/>
              <a:t>Cf</a:t>
            </a:r>
            <a:r>
              <a:rPr lang="en-GB" dirty="0" smtClean="0"/>
              <a:t> MPEG doc. N15084, “</a:t>
            </a:r>
            <a:r>
              <a:rPr lang="en-GB" dirty="0" err="1" smtClean="0"/>
              <a:t>Reqts</a:t>
            </a:r>
            <a:r>
              <a:rPr lang="en-GB" dirty="0" smtClean="0"/>
              <a:t> </a:t>
            </a:r>
            <a:r>
              <a:rPr lang="en-GB" dirty="0"/>
              <a:t>and Use Cases for HDR and WCG Content </a:t>
            </a:r>
            <a:r>
              <a:rPr lang="en-GB" dirty="0" smtClean="0"/>
              <a:t>Coding”</a:t>
            </a:r>
          </a:p>
          <a:p>
            <a:pPr lvl="1"/>
            <a:r>
              <a:rPr lang="en-GB" dirty="0" smtClean="0"/>
              <a:t>SDR devices widely deployed</a:t>
            </a:r>
          </a:p>
          <a:p>
            <a:pPr lvl="1"/>
            <a:r>
              <a:rPr lang="en-GB" dirty="0" smtClean="0"/>
              <a:t>Proliferation of new display technologies, with various colour volume rendering capabilities </a:t>
            </a:r>
          </a:p>
          <a:p>
            <a:pPr lvl="1"/>
            <a:endParaRPr lang="en-GB" dirty="0"/>
          </a:p>
          <a:p>
            <a:r>
              <a:rPr lang="en-GB" dirty="0" smtClean="0"/>
              <a:t>DVB liaison </a:t>
            </a:r>
            <a:r>
              <a:rPr lang="en-US" dirty="0" smtClean="0">
                <a:hlinkClick r:id="rId2"/>
              </a:rPr>
              <a:t>m38351</a:t>
            </a:r>
            <a:endParaRPr lang="en-GB" dirty="0" smtClean="0"/>
          </a:p>
          <a:p>
            <a:pPr lvl="1"/>
            <a:r>
              <a:rPr lang="en-GB" dirty="0"/>
              <a:t>Backwards compatibility to Standard Dynamic Range (SDR) UHD </a:t>
            </a:r>
            <a:r>
              <a:rPr lang="en-GB" dirty="0" smtClean="0"/>
              <a:t>decoders </a:t>
            </a:r>
            <a:endParaRPr lang="en-US" dirty="0"/>
          </a:p>
          <a:p>
            <a:pPr lvl="1"/>
            <a:r>
              <a:rPr lang="en-GB" dirty="0" smtClean="0"/>
              <a:t>Ask for inputs from </a:t>
            </a:r>
            <a:r>
              <a:rPr lang="en-GB" dirty="0"/>
              <a:t>MPEG and VCEG </a:t>
            </a:r>
            <a:r>
              <a:rPr lang="en-GB" dirty="0" smtClean="0"/>
              <a:t>on HDR technologies</a:t>
            </a:r>
          </a:p>
        </p:txBody>
      </p:sp>
    </p:spTree>
    <p:extLst>
      <p:ext uri="{BB962C8B-B14F-4D97-AF65-F5344CB8AC3E}">
        <p14:creationId xmlns:p14="http://schemas.microsoft.com/office/powerpoint/2010/main" val="3305322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 “</a:t>
            </a:r>
            <a:r>
              <a:rPr lang="en-CA" dirty="0"/>
              <a:t>Conversion and Coding Practices for HDR/WCG Video</a:t>
            </a:r>
            <a:r>
              <a:rPr lang="en-US" dirty="0"/>
              <a:t>” focused on </a:t>
            </a:r>
            <a:r>
              <a:rPr lang="en-US" b="1" dirty="0"/>
              <a:t>HDR BT.2020, </a:t>
            </a:r>
            <a:r>
              <a:rPr lang="en-US" b="1" dirty="0" err="1"/>
              <a:t>YCbCr</a:t>
            </a:r>
            <a:r>
              <a:rPr lang="en-US" b="1" dirty="0"/>
              <a:t>, </a:t>
            </a:r>
            <a:r>
              <a:rPr lang="en-US" b="1" dirty="0" smtClean="0"/>
              <a:t>ST 2084, </a:t>
            </a:r>
            <a:r>
              <a:rPr lang="en-US" b="1" dirty="0"/>
              <a:t>NCL video </a:t>
            </a:r>
            <a:r>
              <a:rPr lang="en-US" dirty="0" smtClean="0">
                <a:hlinkClick r:id="rId2"/>
              </a:rPr>
              <a:t>JCTVC-W1017</a:t>
            </a:r>
            <a:r>
              <a:rPr lang="en-US" dirty="0" smtClean="0"/>
              <a:t> does not addresses these features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887" y="3391596"/>
            <a:ext cx="9950812" cy="26249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3770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Technologies already investigated in JCTVC (not exhaustive list)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SHVC for purposes of </a:t>
            </a:r>
            <a:r>
              <a:rPr lang="en-US" dirty="0" smtClean="0"/>
              <a:t>HDR/WCG </a:t>
            </a:r>
            <a:r>
              <a:rPr lang="en-US" dirty="0"/>
              <a:t>coding with backward compatibility</a:t>
            </a:r>
          </a:p>
          <a:p>
            <a:pPr lvl="1"/>
            <a:r>
              <a:rPr lang="fr-FR" sz="2200" dirty="0" smtClean="0"/>
              <a:t>HEVC version 2</a:t>
            </a:r>
            <a:endParaRPr lang="en-GB" sz="2200" dirty="0" smtClean="0"/>
          </a:p>
          <a:p>
            <a:pPr lvl="1"/>
            <a:r>
              <a:rPr lang="en-US" sz="2200" dirty="0" smtClean="0"/>
              <a:t>SHVC verification test </a:t>
            </a:r>
            <a:r>
              <a:rPr lang="en-US" sz="2200" dirty="0"/>
              <a:t>results </a:t>
            </a:r>
            <a:r>
              <a:rPr lang="en-US" sz="2200" dirty="0" smtClean="0"/>
              <a:t>(CGS, SDR709-to-HDR2020), </a:t>
            </a:r>
            <a:r>
              <a:rPr lang="en-US" sz="2200" dirty="0" smtClean="0">
                <a:hlinkClick r:id="rId2"/>
              </a:rPr>
              <a:t>JCTVC-W0095</a:t>
            </a:r>
            <a:endParaRPr lang="en-GB" sz="2200" dirty="0" smtClean="0"/>
          </a:p>
          <a:p>
            <a:pPr lvl="1"/>
            <a:r>
              <a:rPr lang="en-US" sz="2200" dirty="0" smtClean="0"/>
              <a:t>Supplement to SHVC </a:t>
            </a:r>
            <a:r>
              <a:rPr lang="en-US" sz="2200" dirty="0"/>
              <a:t>Verification Test </a:t>
            </a:r>
            <a:r>
              <a:rPr lang="en-US" sz="2200" dirty="0" smtClean="0"/>
              <a:t>(SDR2020-to-HDR2020</a:t>
            </a:r>
            <a:r>
              <a:rPr lang="en-US" sz="2200" dirty="0"/>
              <a:t>), </a:t>
            </a:r>
            <a:r>
              <a:rPr lang="en-US" sz="2200" dirty="0" smtClean="0">
                <a:hlinkClick r:id="rId3"/>
              </a:rPr>
              <a:t>JCTVC-X0080</a:t>
            </a:r>
            <a:endParaRPr lang="en-US" sz="2200" dirty="0" smtClean="0"/>
          </a:p>
          <a:p>
            <a:pPr lvl="1"/>
            <a:endParaRPr lang="en-US" sz="2200" dirty="0" smtClean="0"/>
          </a:p>
          <a:p>
            <a:r>
              <a:rPr lang="en-US" dirty="0" smtClean="0"/>
              <a:t>Responses to </a:t>
            </a:r>
            <a:r>
              <a:rPr lang="en-US" dirty="0" err="1" smtClean="0"/>
              <a:t>CfE</a:t>
            </a:r>
            <a:r>
              <a:rPr lang="en-US" dirty="0" smtClean="0"/>
              <a:t> addressing SDR BC</a:t>
            </a:r>
          </a:p>
          <a:p>
            <a:pPr lvl="1"/>
            <a:r>
              <a:rPr lang="en-US" sz="2300" dirty="0" smtClean="0">
                <a:hlinkClick r:id="rId4"/>
              </a:rPr>
              <a:t>m36263</a:t>
            </a:r>
            <a:r>
              <a:rPr lang="en-US" sz="2300" dirty="0" smtClean="0"/>
              <a:t>, </a:t>
            </a:r>
            <a:r>
              <a:rPr lang="en-US" sz="2300" dirty="0" smtClean="0">
                <a:hlinkClick r:id="rId5"/>
              </a:rPr>
              <a:t>m36266</a:t>
            </a:r>
            <a:r>
              <a:rPr lang="en-US" sz="2300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SDR BC solutions investigated in CEs</a:t>
            </a:r>
          </a:p>
          <a:p>
            <a:pPr lvl="1"/>
            <a:r>
              <a:rPr lang="en-US" sz="2200" dirty="0" smtClean="0"/>
              <a:t>Core Experiment 2 on 4:2:0 </a:t>
            </a:r>
            <a:r>
              <a:rPr lang="en-US" sz="2200" dirty="0" err="1" smtClean="0"/>
              <a:t>YCbCr</a:t>
            </a:r>
            <a:r>
              <a:rPr lang="en-US" sz="2200" dirty="0" smtClean="0"/>
              <a:t> NCL fixed point for HDR Video Coding </a:t>
            </a:r>
            <a:r>
              <a:rPr lang="en-US" sz="2200" dirty="0" smtClean="0">
                <a:hlinkClick r:id="rId6"/>
              </a:rPr>
              <a:t>m15795</a:t>
            </a:r>
            <a:r>
              <a:rPr lang="en-US" sz="2200" dirty="0"/>
              <a:t>, </a:t>
            </a:r>
            <a:r>
              <a:rPr lang="en-US" sz="2200" dirty="0">
                <a:hlinkClick r:id="rId7"/>
              </a:rPr>
              <a:t>m37497</a:t>
            </a:r>
            <a:r>
              <a:rPr lang="en-US" sz="2200" dirty="0"/>
              <a:t>, </a:t>
            </a:r>
            <a:r>
              <a:rPr lang="en-US" sz="2200" dirty="0">
                <a:hlinkClick r:id="rId8"/>
              </a:rPr>
              <a:t>JCTVC-W0022</a:t>
            </a:r>
            <a:endParaRPr lang="en-US" sz="2200" dirty="0"/>
          </a:p>
          <a:p>
            <a:pPr lvl="1"/>
            <a:r>
              <a:rPr lang="en-US" sz="2200" dirty="0"/>
              <a:t>Core Experiment 6 on non-normative post processing </a:t>
            </a:r>
            <a:r>
              <a:rPr lang="en-US" sz="2200" dirty="0" smtClean="0">
                <a:hlinkClick r:id="rId9"/>
              </a:rPr>
              <a:t>m15799</a:t>
            </a:r>
            <a:r>
              <a:rPr lang="en-US" sz="2200" dirty="0"/>
              <a:t>, </a:t>
            </a:r>
            <a:r>
              <a:rPr lang="en-US" sz="2200" dirty="0">
                <a:hlinkClick r:id="rId10"/>
              </a:rPr>
              <a:t>JCTVC-W0025</a:t>
            </a:r>
            <a:r>
              <a:rPr lang="en-US" sz="2200" dirty="0"/>
              <a:t>, </a:t>
            </a:r>
            <a:r>
              <a:rPr lang="en-US" sz="2200" dirty="0">
                <a:hlinkClick r:id="rId11"/>
              </a:rPr>
              <a:t>m37499</a:t>
            </a:r>
            <a:endParaRPr lang="en-US" sz="2200" dirty="0"/>
          </a:p>
          <a:p>
            <a:pPr marL="457200" lvl="1" indent="0">
              <a:buNone/>
            </a:pPr>
            <a:endParaRPr lang="en-US" sz="2200" dirty="0" smtClean="0"/>
          </a:p>
          <a:p>
            <a:r>
              <a:rPr lang="en-US" dirty="0" smtClean="0"/>
              <a:t>Exploratory Test Model (ETM)</a:t>
            </a:r>
          </a:p>
          <a:p>
            <a:pPr lvl="1"/>
            <a:r>
              <a:rPr lang="en-US" sz="2200" dirty="0" smtClean="0"/>
              <a:t>Description of the Exploratory Test Model (ETM) for HDR/WCG extension of HEVC, </a:t>
            </a:r>
            <a:r>
              <a:rPr lang="en-US" sz="2200" dirty="0" smtClean="0">
                <a:hlinkClick r:id="rId12"/>
              </a:rPr>
              <a:t>JCTVC-W0092</a:t>
            </a:r>
            <a:endParaRPr lang="en-US" sz="2200" dirty="0" smtClean="0"/>
          </a:p>
          <a:p>
            <a:pPr lvl="1"/>
            <a:r>
              <a:rPr lang="en-US" sz="2200" dirty="0" smtClean="0"/>
              <a:t>Description </a:t>
            </a:r>
            <a:r>
              <a:rPr lang="en-US" sz="2200" dirty="0"/>
              <a:t>of the reshaper </a:t>
            </a:r>
            <a:r>
              <a:rPr lang="en-US" sz="2200" dirty="0" smtClean="0"/>
              <a:t>parameters </a:t>
            </a:r>
            <a:r>
              <a:rPr lang="en-US" sz="2200" dirty="0"/>
              <a:t>derivation process in ETM reference </a:t>
            </a:r>
            <a:r>
              <a:rPr lang="en-US" sz="2200" dirty="0" smtClean="0"/>
              <a:t>software, </a:t>
            </a:r>
            <a:r>
              <a:rPr lang="en-US" sz="2200" u="sng" dirty="0" smtClean="0">
                <a:hlinkClick r:id="rId13"/>
              </a:rPr>
              <a:t>JCTVC-W0031</a:t>
            </a:r>
            <a:endParaRPr lang="en-US" sz="2200" u="sng" dirty="0" smtClean="0"/>
          </a:p>
        </p:txBody>
      </p:sp>
    </p:spTree>
    <p:extLst>
      <p:ext uri="{BB962C8B-B14F-4D97-AF65-F5344CB8AC3E}">
        <p14:creationId xmlns:p14="http://schemas.microsoft.com/office/powerpoint/2010/main" val="3206028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Provide guidance </a:t>
            </a:r>
            <a:r>
              <a:rPr lang="en-CA" dirty="0"/>
              <a:t>for non-normative </a:t>
            </a:r>
            <a:r>
              <a:rPr lang="en-CA" dirty="0" smtClean="0"/>
              <a:t>pre- / post-processing, for purpose of </a:t>
            </a:r>
            <a:r>
              <a:rPr lang="en-US" dirty="0" smtClean="0"/>
              <a:t>backward </a:t>
            </a:r>
            <a:r>
              <a:rPr lang="en-US" dirty="0"/>
              <a:t>compatibility and display </a:t>
            </a:r>
            <a:r>
              <a:rPr lang="en-US" dirty="0" smtClean="0"/>
              <a:t>adaptation,</a:t>
            </a:r>
            <a:r>
              <a:rPr lang="en-CA" dirty="0" smtClean="0"/>
              <a:t> using signaling specified in HEVC standard</a:t>
            </a:r>
          </a:p>
          <a:p>
            <a:endParaRPr lang="en-US" dirty="0" smtClean="0"/>
          </a:p>
          <a:p>
            <a:r>
              <a:rPr lang="en-US" dirty="0" smtClean="0"/>
              <a:t>Produce </a:t>
            </a:r>
            <a:r>
              <a:rPr lang="en-US" dirty="0"/>
              <a:t>a Technical </a:t>
            </a:r>
            <a:r>
              <a:rPr lang="en-US" dirty="0" smtClean="0"/>
              <a:t>Recommendation (TR) on </a:t>
            </a:r>
            <a:r>
              <a:rPr lang="en-US" b="1" dirty="0"/>
              <a:t>HDR/WCG technology for backward compatibility and display </a:t>
            </a:r>
            <a:r>
              <a:rPr lang="en-US" b="1" dirty="0" smtClean="0"/>
              <a:t>adaptation </a:t>
            </a:r>
          </a:p>
          <a:p>
            <a:pPr lvl="1"/>
            <a:r>
              <a:rPr lang="en-US" dirty="0"/>
              <a:t>Include technologies investigated by JCTVC, based on HEVC specification, and identified as relevant to address these </a:t>
            </a:r>
            <a:r>
              <a:rPr lang="en-US" dirty="0" smtClean="0"/>
              <a:t>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755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Tentative strawman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SDR backward compatibility</a:t>
            </a:r>
          </a:p>
          <a:p>
            <a:pPr marL="0" indent="0">
              <a:buNone/>
            </a:pPr>
            <a:r>
              <a:rPr lang="en-US" sz="2400" dirty="0" smtClean="0"/>
              <a:t>	1.1 Single-layer </a:t>
            </a:r>
            <a:r>
              <a:rPr lang="en-US" sz="2400" dirty="0"/>
              <a:t>solutions with </a:t>
            </a:r>
            <a:r>
              <a:rPr lang="en-US" sz="2400" dirty="0" smtClean="0"/>
              <a:t>metadata </a:t>
            </a:r>
          </a:p>
          <a:p>
            <a:pPr marL="0" indent="0">
              <a:buNone/>
            </a:pPr>
            <a:r>
              <a:rPr lang="en-US" sz="2400" dirty="0" smtClean="0"/>
              <a:t>	1.2 Multi-layer solutions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dirty="0" smtClean="0"/>
              <a:t>2. Display adaptation </a:t>
            </a:r>
          </a:p>
          <a:p>
            <a:pPr marL="0" indent="0">
              <a:buNone/>
            </a:pPr>
            <a:r>
              <a:rPr lang="en-US" sz="2400" dirty="0"/>
              <a:t>	1.1 Display SDR compatibility </a:t>
            </a:r>
          </a:p>
          <a:p>
            <a:pPr marL="0" indent="0">
              <a:buNone/>
            </a:pPr>
            <a:r>
              <a:rPr lang="en-US" sz="2400" dirty="0"/>
              <a:t>	1.2 Display EDR compatibility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588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2016 (Geneva)</a:t>
            </a:r>
          </a:p>
          <a:p>
            <a:pPr lvl="1"/>
            <a:r>
              <a:rPr lang="en-US" dirty="0"/>
              <a:t>First draft version</a:t>
            </a:r>
          </a:p>
          <a:p>
            <a:pPr lvl="1"/>
            <a:endParaRPr lang="en-US" dirty="0"/>
          </a:p>
          <a:p>
            <a:r>
              <a:rPr lang="en-US" dirty="0"/>
              <a:t>Oct 2016 (Chengdu)</a:t>
            </a:r>
          </a:p>
          <a:p>
            <a:pPr lvl="1"/>
            <a:r>
              <a:rPr lang="en-US" dirty="0"/>
              <a:t>Updated draft version</a:t>
            </a:r>
          </a:p>
          <a:p>
            <a:pPr lvl="1"/>
            <a:endParaRPr lang="en-US" dirty="0"/>
          </a:p>
          <a:p>
            <a:r>
              <a:rPr lang="en-US" dirty="0"/>
              <a:t>Jan 2017 (Geneva)</a:t>
            </a:r>
          </a:p>
          <a:p>
            <a:pPr lvl="1"/>
            <a:r>
              <a:rPr lang="en-US" dirty="0"/>
              <a:t>Final version for approval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177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349</Words>
  <Application>Microsoft Office PowerPoint</Application>
  <PresentationFormat>Widescreen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Suggestion for a Technical Recommendation on  HDR/WCG technology for SDR backward compatibility and display adaptation</vt:lpstr>
      <vt:lpstr>Motivations</vt:lpstr>
      <vt:lpstr>Motivations</vt:lpstr>
      <vt:lpstr>Technologies already investigated in JCTVC (not exhaustive list)</vt:lpstr>
      <vt:lpstr>Proposal </vt:lpstr>
      <vt:lpstr>Tentative strawman</vt:lpstr>
      <vt:lpstr>Suggested timeline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Edouard</dc:creator>
  <cp:lastModifiedBy>Francois Edouard</cp:lastModifiedBy>
  <cp:revision>47</cp:revision>
  <dcterms:created xsi:type="dcterms:W3CDTF">2016-05-29T06:21:37Z</dcterms:created>
  <dcterms:modified xsi:type="dcterms:W3CDTF">2016-05-30T12:02:43Z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-115545456</vt:i4>
  </property>
  <property fmtid="{D5CDD505-2E9C-101B-9397-08002B2CF9AE}" pid="3" name="_NewReviewCycle">
    <vt:lpwstr/>
  </property>
  <property fmtid="{D5CDD505-2E9C-101B-9397-08002B2CF9AE}" pid="4" name="_EmailSubject">
    <vt:lpwstr>slides TR2</vt:lpwstr>
  </property>
  <property fmtid="{D5CDD505-2E9C-101B-9397-08002B2CF9AE}" pid="5" name="_AuthorEmail">
    <vt:lpwstr>dmytror@qti.qualcomm.com</vt:lpwstr>
  </property>
  <property fmtid="{D5CDD505-2E9C-101B-9397-08002B2CF9AE}" pid="6" name="_AuthorEmailDisplayName">
    <vt:lpwstr>Rusanovskyy, Dmytro</vt:lpwstr>
  </property>
</Properties>
</file>