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3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914B-3617-491B-ADED-0B77421F4EC9}" type="datetimeFigureOut">
              <a:rPr lang="en-US" smtClean="0"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16F4-EA86-493A-8AF1-6744D1D46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704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914B-3617-491B-ADED-0B77421F4EC9}" type="datetimeFigureOut">
              <a:rPr lang="en-US" smtClean="0"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16F4-EA86-493A-8AF1-6744D1D46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6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914B-3617-491B-ADED-0B77421F4EC9}" type="datetimeFigureOut">
              <a:rPr lang="en-US" smtClean="0"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16F4-EA86-493A-8AF1-6744D1D46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40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914B-3617-491B-ADED-0B77421F4EC9}" type="datetimeFigureOut">
              <a:rPr lang="en-US" smtClean="0"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16F4-EA86-493A-8AF1-6744D1D46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03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914B-3617-491B-ADED-0B77421F4EC9}" type="datetimeFigureOut">
              <a:rPr lang="en-US" smtClean="0"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16F4-EA86-493A-8AF1-6744D1D46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914B-3617-491B-ADED-0B77421F4EC9}" type="datetimeFigureOut">
              <a:rPr lang="en-US" smtClean="0"/>
              <a:t>5/29/2016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16F4-EA86-493A-8AF1-6744D1D46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93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914B-3617-491B-ADED-0B77421F4EC9}" type="datetimeFigureOut">
              <a:rPr lang="en-US" smtClean="0"/>
              <a:t>5/29/2016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16F4-EA86-493A-8AF1-6744D1D46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80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914B-3617-491B-ADED-0B77421F4EC9}" type="datetimeFigureOut">
              <a:rPr lang="en-US" smtClean="0"/>
              <a:t>5/29/2016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16F4-EA86-493A-8AF1-6744D1D46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53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914B-3617-491B-ADED-0B77421F4EC9}" type="datetimeFigureOut">
              <a:rPr lang="en-US" smtClean="0"/>
              <a:t>5/29/2016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16F4-EA86-493A-8AF1-6744D1D46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36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914B-3617-491B-ADED-0B77421F4EC9}" type="datetimeFigureOut">
              <a:rPr lang="en-US" smtClean="0"/>
              <a:t>5/29/2016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16F4-EA86-493A-8AF1-6744D1D46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2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914B-3617-491B-ADED-0B77421F4EC9}" type="datetimeFigureOut">
              <a:rPr lang="en-US" smtClean="0"/>
              <a:t>5/29/2016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16F4-EA86-493A-8AF1-6744D1D46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3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A914B-3617-491B-ADED-0B77421F4EC9}" type="datetimeFigureOut">
              <a:rPr lang="en-US" smtClean="0"/>
              <a:t>5/29/2016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016F4-EA86-493A-8AF1-6744D1D46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47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JCTVC-X0062: Regional nesting SEI message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13866"/>
            <a:ext cx="9144000" cy="1655762"/>
          </a:xfrm>
        </p:spPr>
        <p:txBody>
          <a:bodyPr>
            <a:normAutofit lnSpcReduction="10000"/>
          </a:bodyPr>
          <a:lstStyle/>
          <a:p>
            <a:pPr hangingPunct="0"/>
            <a:r>
              <a:rPr lang="en-CA" dirty="0" smtClean="0"/>
              <a:t>A. K</a:t>
            </a:r>
            <a:r>
              <a:rPr lang="en-CA" dirty="0"/>
              <a:t>. </a:t>
            </a:r>
            <a:r>
              <a:rPr lang="en-CA" dirty="0" smtClean="0"/>
              <a:t>Ramasubramonian, J. Sole, Y.-K. Wang, D. Rusanovskyy, D.B. Sansli, M. </a:t>
            </a:r>
            <a:r>
              <a:rPr lang="en-CA" dirty="0" err="1" smtClean="0"/>
              <a:t>Karczewicz</a:t>
            </a:r>
            <a:r>
              <a:rPr lang="en-CA" dirty="0" smtClean="0"/>
              <a:t> (Qualcomm)</a:t>
            </a:r>
            <a:endParaRPr lang="en-US" dirty="0"/>
          </a:p>
          <a:p>
            <a:pPr hangingPunct="0"/>
            <a:r>
              <a:rPr lang="en-CA" dirty="0" smtClean="0"/>
              <a:t>P. Andrivon, E. Francois (Technicolor)</a:t>
            </a:r>
            <a:endParaRPr lang="en-US" dirty="0"/>
          </a:p>
          <a:p>
            <a:r>
              <a:rPr lang="en-CA" dirty="0" smtClean="0"/>
              <a:t>W. de Haan, R. Brondijk (Philips)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30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028219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Specify regions of pictures for application of SEIs/metadata</a:t>
            </a:r>
          </a:p>
          <a:p>
            <a:r>
              <a:rPr lang="en-US" dirty="0" smtClean="0"/>
              <a:t>Carriage of SMPTE ST 2094-1 requires </a:t>
            </a:r>
            <a:r>
              <a:rPr lang="en-US" dirty="0" err="1" smtClean="0"/>
              <a:t>signalling</a:t>
            </a:r>
            <a:r>
              <a:rPr lang="en-US" dirty="0" smtClean="0"/>
              <a:t> of regions to which metadata would be applicable</a:t>
            </a:r>
          </a:p>
          <a:p>
            <a:pPr lvl="1"/>
            <a:r>
              <a:rPr lang="en-US" dirty="0" smtClean="0"/>
              <a:t>It would be good to not re-define region-related syntax elements for metadata/potential SEI for each of the applications in ST 2094-related applications</a:t>
            </a:r>
          </a:p>
          <a:p>
            <a:r>
              <a:rPr lang="en-US" dirty="0" smtClean="0"/>
              <a:t>Existing </a:t>
            </a:r>
            <a:r>
              <a:rPr lang="en-US" dirty="0" smtClean="0"/>
              <a:t>SEI message (CRI) can be re-usable for SMPTE ST 2094-30 with some additional syntax </a:t>
            </a:r>
            <a:r>
              <a:rPr lang="en-US" dirty="0" smtClean="0"/>
              <a:t>elements</a:t>
            </a:r>
          </a:p>
          <a:p>
            <a:r>
              <a:rPr lang="en-US" dirty="0" smtClean="0"/>
              <a:t>Existing SEI messages could also be used on a region-specific basis:</a:t>
            </a:r>
          </a:p>
          <a:p>
            <a:pPr lvl="1"/>
            <a:r>
              <a:rPr lang="en-US" dirty="0" smtClean="0"/>
              <a:t>Colour remapping SEI message</a:t>
            </a:r>
          </a:p>
          <a:p>
            <a:pPr lvl="1"/>
            <a:r>
              <a:rPr lang="en-US" dirty="0" smtClean="0"/>
              <a:t>Filter hint SEI message</a:t>
            </a:r>
          </a:p>
          <a:p>
            <a:pPr lvl="1"/>
            <a:r>
              <a:rPr lang="en-US" dirty="0" smtClean="0"/>
              <a:t>Tone mapping SEI message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09870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regional nesting SEI 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Motivated by the scalable nesting SEI message</a:t>
            </a:r>
          </a:p>
          <a:p>
            <a:pPr lvl="1"/>
            <a:r>
              <a:rPr lang="en-US" dirty="0" smtClean="0"/>
              <a:t>A list of </a:t>
            </a:r>
            <a:r>
              <a:rPr lang="en-US" dirty="0" err="1" smtClean="0"/>
              <a:t>bitstream</a:t>
            </a:r>
            <a:r>
              <a:rPr lang="en-US" dirty="0" smtClean="0"/>
              <a:t> subsets: output operation points or a list of layers and max. temporal ID</a:t>
            </a:r>
          </a:p>
          <a:p>
            <a:pPr lvl="1"/>
            <a:r>
              <a:rPr lang="en-US" dirty="0" smtClean="0"/>
              <a:t>A set of SEI messages applicable to all the </a:t>
            </a:r>
            <a:r>
              <a:rPr lang="en-US" dirty="0" err="1" smtClean="0"/>
              <a:t>bitstream</a:t>
            </a:r>
            <a:r>
              <a:rPr lang="en-US" dirty="0" smtClean="0"/>
              <a:t> subsets  specified in the SEI</a:t>
            </a:r>
          </a:p>
          <a:p>
            <a:endParaRPr lang="en-US" dirty="0" smtClean="0"/>
          </a:p>
          <a:p>
            <a:r>
              <a:rPr lang="en-US" dirty="0" smtClean="0"/>
              <a:t>Regional nesting SEI message</a:t>
            </a:r>
          </a:p>
          <a:p>
            <a:pPr lvl="1"/>
            <a:r>
              <a:rPr lang="en-US" dirty="0" smtClean="0"/>
              <a:t>List of regions in the picture</a:t>
            </a:r>
          </a:p>
          <a:p>
            <a:pPr lvl="1"/>
            <a:r>
              <a:rPr lang="en-US" dirty="0" smtClean="0"/>
              <a:t>A set of SEI messages applicable to all the regions in the SEI message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9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520" y="527685"/>
            <a:ext cx="10515600" cy="1325563"/>
          </a:xfrm>
        </p:spPr>
        <p:txBody>
          <a:bodyPr/>
          <a:lstStyle/>
          <a:p>
            <a:r>
              <a:rPr lang="en-US" dirty="0" smtClean="0"/>
              <a:t>Syntax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90340"/>
              </p:ext>
            </p:extLst>
          </p:nvPr>
        </p:nvGraphicFramePr>
        <p:xfrm>
          <a:off x="1963882" y="1853248"/>
          <a:ext cx="8894618" cy="46966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60865"/>
                <a:gridCol w="1133753"/>
              </a:tblGrid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 dirty="0" err="1">
                          <a:effectLst/>
                        </a:rPr>
                        <a:t>regional_nesting</a:t>
                      </a:r>
                      <a:r>
                        <a:rPr lang="en-CA" sz="1600" dirty="0">
                          <a:effectLst/>
                        </a:rPr>
                        <a:t>( </a:t>
                      </a:r>
                      <a:r>
                        <a:rPr lang="en-CA" sz="1600" dirty="0" err="1">
                          <a:effectLst/>
                        </a:rPr>
                        <a:t>payloadSize</a:t>
                      </a:r>
                      <a:r>
                        <a:rPr lang="en-CA" sz="1600" dirty="0">
                          <a:effectLst/>
                        </a:rPr>
                        <a:t> ) {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>
                          <a:effectLst/>
                        </a:rPr>
                        <a:t>Descriptor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rns_id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>
                          <a:effectLst/>
                        </a:rPr>
                        <a:t>u(16)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rns_num_rect_regions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>
                          <a:effectLst/>
                        </a:rPr>
                        <a:t>u(8)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for( i = 0; i  &lt;  rns_num_rect_regions; i++) {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rns_rect_region_id[ i ]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>
                          <a:effectLst/>
                        </a:rPr>
                        <a:t>u(8)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rns_rect_left_offset[ i ]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>
                          <a:effectLst/>
                        </a:rPr>
                        <a:t>u(16)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rns_rect_right_offset[ i ]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>
                          <a:effectLst/>
                        </a:rPr>
                        <a:t>u(16)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rns_rect_top_offset[ i ]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>
                          <a:effectLst/>
                        </a:rPr>
                        <a:t>u(16)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rns_rect_bottom_offset[ i ]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>
                          <a:effectLst/>
                        </a:rPr>
                        <a:t>u(16)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}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 dirty="0">
                          <a:effectLst/>
                        </a:rPr>
                        <a:t>	num_seis_in_rns_minus1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u(8)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 dirty="0">
                          <a:effectLst/>
                        </a:rPr>
                        <a:t>	for( </a:t>
                      </a:r>
                      <a:r>
                        <a:rPr lang="en-CA" sz="1600" dirty="0" err="1">
                          <a:effectLst/>
                        </a:rPr>
                        <a:t>i</a:t>
                      </a:r>
                      <a:r>
                        <a:rPr lang="en-CA" sz="1600" dirty="0">
                          <a:effectLst/>
                        </a:rPr>
                        <a:t> = 0; </a:t>
                      </a:r>
                      <a:r>
                        <a:rPr lang="en-CA" sz="1600" dirty="0" err="1">
                          <a:effectLst/>
                        </a:rPr>
                        <a:t>i</a:t>
                      </a:r>
                      <a:r>
                        <a:rPr lang="en-CA" sz="1600" dirty="0">
                          <a:effectLst/>
                        </a:rPr>
                        <a:t>  &lt;=  num_seis_in_rns_minus1; </a:t>
                      </a:r>
                      <a:r>
                        <a:rPr lang="en-CA" sz="1600" dirty="0" err="1">
                          <a:effectLst/>
                        </a:rPr>
                        <a:t>i</a:t>
                      </a:r>
                      <a:r>
                        <a:rPr lang="en-CA" sz="1600" dirty="0">
                          <a:effectLst/>
                        </a:rPr>
                        <a:t>++ ) {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sei_message( 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rns_num_data_bytes[ i ]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u(8)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for( j = 0; j &lt; rns_num_data_bytes[ i ]; j++ 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	rns_data_byte[ i ][ j ]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u(8)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}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 dirty="0">
                          <a:effectLst/>
                        </a:rPr>
                        <a:t>}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Left Brace 2"/>
          <p:cNvSpPr/>
          <p:nvPr/>
        </p:nvSpPr>
        <p:spPr>
          <a:xfrm>
            <a:off x="1517073" y="2379518"/>
            <a:ext cx="342900" cy="204700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5864" y="3231573"/>
            <a:ext cx="916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Regions</a:t>
            </a:r>
            <a:endParaRPr lang="en-US" dirty="0"/>
          </a:p>
        </p:txBody>
      </p:sp>
      <p:sp>
        <p:nvSpPr>
          <p:cNvPr id="6" name="Left Brace 5"/>
          <p:cNvSpPr/>
          <p:nvPr/>
        </p:nvSpPr>
        <p:spPr>
          <a:xfrm>
            <a:off x="1591814" y="4759036"/>
            <a:ext cx="372067" cy="47798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1717" y="4813361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SEIs</a:t>
            </a:r>
            <a:endParaRPr lang="en-US" dirty="0"/>
          </a:p>
        </p:txBody>
      </p:sp>
      <p:sp>
        <p:nvSpPr>
          <p:cNvPr id="9" name="Left Brace 8"/>
          <p:cNvSpPr/>
          <p:nvPr/>
        </p:nvSpPr>
        <p:spPr>
          <a:xfrm>
            <a:off x="1591814" y="5274107"/>
            <a:ext cx="372067" cy="75261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9413" y="5380395"/>
            <a:ext cx="1438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Addn. syntax </a:t>
            </a:r>
            <a:br>
              <a:rPr lang="en-US" dirty="0" smtClean="0"/>
            </a:br>
            <a:r>
              <a:rPr lang="en-US" dirty="0" smtClean="0"/>
              <a:t>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584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3195"/>
            <a:ext cx="10515600" cy="129164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There are 3 regions in a picture. </a:t>
            </a:r>
          </a:p>
          <a:p>
            <a:pPr lvl="1"/>
            <a:r>
              <a:rPr lang="en-US" dirty="0" smtClean="0"/>
              <a:t>Regions 1 and 2 has a set of applicable SEI messages  (SEI_A, SEI_B, SEI_C, SEI_D) </a:t>
            </a:r>
          </a:p>
          <a:p>
            <a:pPr lvl="1"/>
            <a:r>
              <a:rPr lang="en-US" dirty="0" smtClean="0"/>
              <a:t>Region 3 has a different set of SEI messages (SEI_E, SEI_F, SEI_G)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10691" y="3673716"/>
            <a:ext cx="2680854" cy="276398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30235" y="4032016"/>
            <a:ext cx="2015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Region 1</a:t>
            </a:r>
          </a:p>
          <a:p>
            <a:r>
              <a:rPr lang="en-US" dirty="0" smtClean="0"/>
              <a:t>Region 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10691" y="3673716"/>
            <a:ext cx="1485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List of regions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30235" y="5243377"/>
            <a:ext cx="20158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SEI_A</a:t>
            </a:r>
            <a:br>
              <a:rPr lang="en-US" dirty="0" smtClean="0"/>
            </a:br>
            <a:r>
              <a:rPr lang="en-US" dirty="0" smtClean="0"/>
              <a:t>SEI_B</a:t>
            </a:r>
            <a:br>
              <a:rPr lang="en-US" dirty="0" smtClean="0"/>
            </a:br>
            <a:r>
              <a:rPr lang="en-US" dirty="0" smtClean="0"/>
              <a:t>SEI_C</a:t>
            </a:r>
            <a:br>
              <a:rPr lang="en-US" dirty="0" smtClean="0"/>
            </a:br>
            <a:r>
              <a:rPr lang="en-US" dirty="0" smtClean="0"/>
              <a:t>SEI_D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10691" y="4874045"/>
            <a:ext cx="193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List of SEI </a:t>
            </a:r>
            <a:r>
              <a:rPr lang="en-US" dirty="0" err="1" smtClean="0"/>
              <a:t>mesages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304809" y="3667708"/>
            <a:ext cx="2680854" cy="276398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24353" y="4037040"/>
            <a:ext cx="2015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Region 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04809" y="3667708"/>
            <a:ext cx="1485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List of regions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824353" y="5237369"/>
            <a:ext cx="20158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SEI_E</a:t>
            </a:r>
            <a:br>
              <a:rPr lang="en-US" dirty="0" smtClean="0"/>
            </a:br>
            <a:r>
              <a:rPr lang="en-US" dirty="0" smtClean="0"/>
              <a:t>SEI_F</a:t>
            </a:r>
            <a:br>
              <a:rPr lang="en-US" dirty="0" smtClean="0"/>
            </a:br>
            <a:r>
              <a:rPr lang="en-US" dirty="0" smtClean="0"/>
              <a:t>SEI_G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04809" y="4868037"/>
            <a:ext cx="202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List of SEI messages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410691" y="3260341"/>
            <a:ext cx="2424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instance of RNS SEI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04809" y="3252210"/>
            <a:ext cx="2708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Second instance of RNS SEI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403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syntax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127" y="1690688"/>
            <a:ext cx="10515600" cy="4351338"/>
          </a:xfrm>
        </p:spPr>
        <p:txBody>
          <a:bodyPr/>
          <a:lstStyle/>
          <a:p>
            <a:r>
              <a:rPr lang="en-US" dirty="0" smtClean="0"/>
              <a:t>In SMPTE ST 2094-1, applications (including SMPTE ST 2094-30) generally require signaling of application identifier, application version, targeted display characteristics.</a:t>
            </a:r>
          </a:p>
          <a:p>
            <a:r>
              <a:rPr lang="en-US" dirty="0" smtClean="0"/>
              <a:t>It is proposed to have this flexibility so that an application standard may be able to define these accordingly.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886011"/>
              </p:ext>
            </p:extLst>
          </p:nvPr>
        </p:nvGraphicFramePr>
        <p:xfrm>
          <a:off x="1326573" y="4475307"/>
          <a:ext cx="8894618" cy="20874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60865"/>
                <a:gridCol w="1133753"/>
              </a:tblGrid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 dirty="0">
                          <a:effectLst/>
                        </a:rPr>
                        <a:t>	</a:t>
                      </a:r>
                      <a:r>
                        <a:rPr lang="en-CA" sz="1600" dirty="0" smtClean="0">
                          <a:effectLst/>
                        </a:rPr>
                        <a:t>…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 dirty="0">
                          <a:effectLst/>
                        </a:rPr>
                        <a:t>	num_seis_in_rns_minus1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u(8)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 dirty="0">
                          <a:effectLst/>
                        </a:rPr>
                        <a:t>	for( </a:t>
                      </a:r>
                      <a:r>
                        <a:rPr lang="en-CA" sz="1600" dirty="0" err="1">
                          <a:effectLst/>
                        </a:rPr>
                        <a:t>i</a:t>
                      </a:r>
                      <a:r>
                        <a:rPr lang="en-CA" sz="1600" dirty="0">
                          <a:effectLst/>
                        </a:rPr>
                        <a:t> = 0; </a:t>
                      </a:r>
                      <a:r>
                        <a:rPr lang="en-CA" sz="1600" dirty="0" err="1">
                          <a:effectLst/>
                        </a:rPr>
                        <a:t>i</a:t>
                      </a:r>
                      <a:r>
                        <a:rPr lang="en-CA" sz="1600" dirty="0">
                          <a:effectLst/>
                        </a:rPr>
                        <a:t>  &lt;=  num_seis_in_rns_minus1; </a:t>
                      </a:r>
                      <a:r>
                        <a:rPr lang="en-CA" sz="1600" dirty="0" err="1">
                          <a:effectLst/>
                        </a:rPr>
                        <a:t>i</a:t>
                      </a:r>
                      <a:r>
                        <a:rPr lang="en-CA" sz="1600" dirty="0">
                          <a:effectLst/>
                        </a:rPr>
                        <a:t>++ ) {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sei_message( 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rns_num_data_bytes[ i ]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u(8)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for( j = 0; j &lt; rns_num_data_bytes[ i ]; j++ 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	rns_data_byte[ i ][ j ]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u(8)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}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1723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of how SMPTE could specify </a:t>
            </a:r>
            <a:r>
              <a:rPr lang="en-US" dirty="0" err="1" smtClean="0"/>
              <a:t>rns_data_byte</a:t>
            </a:r>
            <a:r>
              <a:rPr lang="en-US" dirty="0" smtClean="0"/>
              <a:t>[ ]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3486963"/>
              </p:ext>
            </p:extLst>
          </p:nvPr>
        </p:nvGraphicFramePr>
        <p:xfrm>
          <a:off x="297872" y="2532207"/>
          <a:ext cx="5136573" cy="20874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8427"/>
                <a:gridCol w="748146"/>
              </a:tblGrid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 dirty="0">
                          <a:effectLst/>
                        </a:rPr>
                        <a:t>	</a:t>
                      </a:r>
                      <a:r>
                        <a:rPr lang="en-CA" sz="1600" dirty="0" smtClean="0">
                          <a:effectLst/>
                        </a:rPr>
                        <a:t>…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 dirty="0">
                          <a:effectLst/>
                        </a:rPr>
                        <a:t>	num_seis_in_rns_minus1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u(8)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 dirty="0">
                          <a:effectLst/>
                        </a:rPr>
                        <a:t>	for( </a:t>
                      </a:r>
                      <a:r>
                        <a:rPr lang="en-CA" sz="1600" dirty="0" err="1">
                          <a:effectLst/>
                        </a:rPr>
                        <a:t>i</a:t>
                      </a:r>
                      <a:r>
                        <a:rPr lang="en-CA" sz="1600" dirty="0">
                          <a:effectLst/>
                        </a:rPr>
                        <a:t> = 0; </a:t>
                      </a:r>
                      <a:r>
                        <a:rPr lang="en-CA" sz="1600" dirty="0" err="1">
                          <a:effectLst/>
                        </a:rPr>
                        <a:t>i</a:t>
                      </a:r>
                      <a:r>
                        <a:rPr lang="en-CA" sz="1600" dirty="0">
                          <a:effectLst/>
                        </a:rPr>
                        <a:t>  &lt;=  num_seis_in_rns_minus1; </a:t>
                      </a:r>
                      <a:r>
                        <a:rPr lang="en-CA" sz="1600" dirty="0" err="1">
                          <a:effectLst/>
                        </a:rPr>
                        <a:t>i</a:t>
                      </a:r>
                      <a:r>
                        <a:rPr lang="en-CA" sz="1600" dirty="0">
                          <a:effectLst/>
                        </a:rPr>
                        <a:t>++ ) {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sei_message( 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rns_num_data_bytes[ i ]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u(8)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for( j = 0; j &lt; rns_num_data_bytes[ i ]; j++ )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		rns_data_byte[ i ][ j ]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u(8)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6092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600">
                          <a:effectLst/>
                        </a:rPr>
                        <a:t>	}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190011"/>
              </p:ext>
            </p:extLst>
          </p:nvPr>
        </p:nvGraphicFramePr>
        <p:xfrm>
          <a:off x="6310542" y="2402435"/>
          <a:ext cx="5763895" cy="2346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29200"/>
                <a:gridCol w="734695"/>
              </a:tblGrid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400" dirty="0">
                          <a:effectLst/>
                        </a:rPr>
                        <a:t>		</a:t>
                      </a:r>
                      <a:r>
                        <a:rPr lang="en-CA" sz="1400" dirty="0" err="1">
                          <a:effectLst/>
                        </a:rPr>
                        <a:t>rns_num_data_bytes</a:t>
                      </a:r>
                      <a:r>
                        <a:rPr lang="en-CA" sz="1400" dirty="0">
                          <a:effectLst/>
                        </a:rPr>
                        <a:t>[ </a:t>
                      </a:r>
                      <a:r>
                        <a:rPr lang="en-CA" sz="1400" dirty="0" err="1">
                          <a:effectLst/>
                        </a:rPr>
                        <a:t>i</a:t>
                      </a:r>
                      <a:r>
                        <a:rPr lang="en-CA" sz="1400" dirty="0">
                          <a:effectLst/>
                        </a:rPr>
                        <a:t> </a:t>
                      </a:r>
                      <a:r>
                        <a:rPr lang="en-CA" sz="1400" dirty="0" smtClean="0">
                          <a:effectLst/>
                        </a:rPr>
                        <a:t>]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400">
                          <a:effectLst/>
                        </a:rPr>
                        <a:t>u(8)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400" strike="sngStrike">
                          <a:effectLst/>
                        </a:rPr>
                        <a:t>		for( i = 0; i &lt; rns_num_data_bytes[ i ]; i++ 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400" u="none" strike="noStrike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400" strike="sngStrike">
                          <a:effectLst/>
                        </a:rPr>
                        <a:t>			rns_data_byte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400" strike="sngStrike">
                          <a:effectLst/>
                        </a:rPr>
                        <a:t>u(8)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400">
                          <a:effectLst/>
                        </a:rPr>
                        <a:t>		application_identifier[ i ]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400">
                          <a:effectLst/>
                        </a:rPr>
                        <a:t>u(8)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400">
                          <a:effectLst/>
                        </a:rPr>
                        <a:t>		application_version[ i ]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400">
                          <a:effectLst/>
                        </a:rPr>
                        <a:t>u(8)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400">
                          <a:effectLst/>
                        </a:rPr>
                        <a:t>		for( c = 0; c &lt; 4; c++ ) {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400">
                          <a:effectLst/>
                        </a:rPr>
                        <a:t>			targeted_system_prim_chromaticity_x[ i ][ c ]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400">
                          <a:effectLst/>
                        </a:rPr>
                        <a:t>u(16)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400">
                          <a:effectLst/>
                        </a:rPr>
                        <a:t>			targeted_system_prim_chromaticity_y[ i ][ c ]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400">
                          <a:effectLst/>
                        </a:rPr>
                        <a:t>u(16)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400">
                          <a:effectLst/>
                        </a:rPr>
                        <a:t>		}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400">
                          <a:effectLst/>
                        </a:rPr>
                        <a:t>		targeted_display_max_luminance[ i ]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400">
                          <a:effectLst/>
                        </a:rPr>
                        <a:t>u(16)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04190" algn="l"/>
                          <a:tab pos="548640" algn="l"/>
                          <a:tab pos="756285" algn="l"/>
                          <a:tab pos="822960" algn="l"/>
                          <a:tab pos="960120" algn="l"/>
                          <a:tab pos="1008380" algn="l"/>
                          <a:tab pos="1097280" algn="l"/>
                          <a:tab pos="1234440" algn="l"/>
                          <a:tab pos="1260475" algn="l"/>
                          <a:tab pos="1371600" algn="l"/>
                        </a:tabLst>
                      </a:pPr>
                      <a:r>
                        <a:rPr lang="en-CA" sz="1400">
                          <a:effectLst/>
                        </a:rPr>
                        <a:t>		targeted_display_min_luminance[ i ]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CA" sz="1400" dirty="0">
                          <a:effectLst/>
                        </a:rPr>
                        <a:t>u(16)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5434445" y="2431473"/>
            <a:ext cx="800100" cy="1144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434445" y="4353791"/>
            <a:ext cx="876097" cy="395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52854" y="4852555"/>
            <a:ext cx="2926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rns_num_data_bytes</a:t>
            </a:r>
            <a:r>
              <a:rPr lang="en-US" dirty="0" smtClean="0"/>
              <a:t>[ </a:t>
            </a:r>
            <a:r>
              <a:rPr lang="en-US" dirty="0" err="1" smtClean="0"/>
              <a:t>i</a:t>
            </a:r>
            <a:r>
              <a:rPr lang="en-US" dirty="0" smtClean="0"/>
              <a:t> ] = 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777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to specify the regional nesting SEI message for regions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Can include existing SEI message, new SEI messages, and also user-data registered SEI </a:t>
            </a:r>
            <a:r>
              <a:rPr lang="en-US" dirty="0" smtClean="0"/>
              <a:t>messages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We may avoid redefinition of region-related syntax elements in SEI messages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Provides a carriage means for ST 2094-1</a:t>
            </a:r>
            <a:endParaRPr lang="en-US" dirty="0"/>
          </a:p>
          <a:p>
            <a:pPr lvl="2"/>
            <a:r>
              <a:rPr lang="en-US" dirty="0" smtClean="0"/>
              <a:t>Existing SEI (e.g. CRI) can be re-used for ST 2094-30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72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477</Words>
  <Application>Microsoft Office PowerPoint</Application>
  <PresentationFormat>Widescreen</PresentationFormat>
  <Paragraphs>144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JCTVC-X0062: Regional nesting SEI message</vt:lpstr>
      <vt:lpstr>Motivation</vt:lpstr>
      <vt:lpstr>Design of regional nesting SEI message</vt:lpstr>
      <vt:lpstr>Syntax</vt:lpstr>
      <vt:lpstr>Example</vt:lpstr>
      <vt:lpstr>Additional syntax elements</vt:lpstr>
      <vt:lpstr>An example of how SMPTE could specify rns_data_byte[ ] </vt:lpstr>
      <vt:lpstr>Conclusion</vt:lpstr>
    </vt:vector>
  </TitlesOfParts>
  <Company>Qualcomm Incorporated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JCTVC-X0062: Regional nesting SEI message</dc:title>
  <dc:creator>Ramasubramonian, Adarsh Krishnan</dc:creator>
  <cp:lastModifiedBy>Ramasubramonian, Adarsh Krishnan</cp:lastModifiedBy>
  <cp:revision>14</cp:revision>
  <dcterms:created xsi:type="dcterms:W3CDTF">2016-05-26T10:39:40Z</dcterms:created>
  <dcterms:modified xsi:type="dcterms:W3CDTF">2016-05-29T09:26:18Z</dcterms:modified>
</cp:coreProperties>
</file>