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21"/>
  </p:notesMasterIdLst>
  <p:handoutMasterIdLst>
    <p:handoutMasterId r:id="rId22"/>
  </p:handoutMasterIdLst>
  <p:sldIdLst>
    <p:sldId id="256" r:id="rId9"/>
    <p:sldId id="257" r:id="rId10"/>
    <p:sldId id="261" r:id="rId11"/>
    <p:sldId id="260" r:id="rId12"/>
    <p:sldId id="264" r:id="rId13"/>
    <p:sldId id="262" r:id="rId14"/>
    <p:sldId id="266" r:id="rId15"/>
    <p:sldId id="267" r:id="rId16"/>
    <p:sldId id="263" r:id="rId17"/>
    <p:sldId id="265" r:id="rId18"/>
    <p:sldId id="268" r:id="rId19"/>
    <p:sldId id="269" r:id="rId20"/>
  </p:sldIdLst>
  <p:sldSz cx="9144000" cy="6858000" type="screen4x3"/>
  <p:notesSz cx="6805613" cy="99441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ago  Sanchez de la Fuente" initials="" lastIdx="1" clrIdx="0"/>
  <p:cmAuthor id="1" name="Robert Skupin" initials="RS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D08A"/>
    <a:srgbClr val="B1A0C6"/>
    <a:srgbClr val="92CDDC"/>
    <a:srgbClr val="C4D79B"/>
    <a:srgbClr val="FABF8F"/>
    <a:srgbClr val="007A60"/>
    <a:srgbClr val="808285"/>
    <a:srgbClr val="5ABE00"/>
    <a:srgbClr val="E6DA05"/>
    <a:srgbClr val="0076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71" autoAdjust="0"/>
    <p:restoredTop sz="57520" autoAdjust="0"/>
  </p:normalViewPr>
  <p:slideViewPr>
    <p:cSldViewPr showGuides="1">
      <p:cViewPr>
        <p:scale>
          <a:sx n="134" d="100"/>
          <a:sy n="134" d="100"/>
        </p:scale>
        <p:origin x="-1688" y="-136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20" Type="http://schemas.openxmlformats.org/officeDocument/2006/relationships/slide" Target="slides/slide12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commentAuthors" Target="commentAuthors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774126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658621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jpe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jpe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AA28EF4-0097-47F9-A299-F065B00E71E4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168B56-A4B4-4CD8-8F5C-6F8979827332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3E9804-9CC1-4F9B-9D45-89F7178F9669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1CFA4F-9B20-4408-8824-ED143371751E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488D79A-61A0-4EE0-BEE3-47EF454618E9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34472D-5BBC-450D-B56F-1D2AF9CB4567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DE37A0-4F5C-429F-BC73-C0699AB2A795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34C757-915C-4C25-8C9E-1AD1E9DAC425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EB6A4A-7E9D-4993-A127-BEE28D451CC2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378A7EF-6D5A-4D36-8435-822CB165435C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ACA97C-E16A-469C-9142-F296C8AF1515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16114-33FA-4782-8A3F-09BF6DB95ED2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BBE746-0280-48B6-9C24-3A0FDB41C9FF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A445EF-A1A5-48AE-B7CA-797A331A8673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227AD-8661-4A84-AD5C-FF69574194F1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E339DB-50F8-412E-9917-A4A588E444DE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9F6100-98D6-460B-98C8-B8C144DDC118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D0D8C7-BB2E-4890-AB51-B8FEB05783D9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711C5C-179F-41ED-A1E2-EF5E6B8D8D70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BEFE02D-C764-47BA-857C-B9638992F083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FFCEE6-D798-42D6-8D8C-59F33CD4FC4E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F3A08-BB02-4774-93B0-BC55A06F104A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marR="0" indent="-2762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ED5599-2F29-4331-BB7F-C2097F2BB2A2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A2A2DB-DD24-4EDA-A5AD-C30A4CDCDD90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67C8B86-79A4-4A95-B3A2-64D640E26F24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DC49E50-3BC0-4F37-8AEA-9BA519E030E7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41B22F-FA95-48FD-9511-1AC924152494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18B112-AC83-4F12-AC32-ED57A4495B84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D41653-263C-4258-8364-6DA16DD6848D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1B82AA-2884-4BD5-BE75-5CB427C05127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DB5129-E758-4DC5-8DEA-CC19BDF72C42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4EDD78-8215-4C5B-A078-937F7BB6788D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5A8AF77-3643-4127-B31A-2A2099DB629C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EFCC1C-7240-4716-AA9A-843265258B7F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B2CC360-1CE3-4405-9C22-A4DB29A9897D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E9FAF4-21BD-4A1D-9DC2-265712CC0113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3B08F1-74E7-45C0-AC1C-D0E1A1276C90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CF7FC5-3A6A-4327-A1CA-16F0D5F756E5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C59C041-4EFB-470C-A60E-F080A09E693C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6ACC08-9EDE-440A-875E-E98F8E525CC3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345AF4-E537-4DA6-93DC-B78B099EB62A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ED5A142-21EC-461F-A4E4-3557FC0DB7FB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D6AB63D-6939-40DE-BB03-27BF0C887B56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BBA87-36B4-4CAE-90B4-31018776C65E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A037D9-2793-4370-8DF9-81F790DE2F85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01D219B-F0A5-407B-B086-59C554815E93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E66774-5DFD-4B23-9599-9E2E8F4FE2F8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DE4A1DA-5643-4823-A71A-6816BC54C1F3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754179D-9F32-4220-91C9-28D0E05E722F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D25522-433D-42AB-AF4E-15E391F508D1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8C32F2B-462D-431D-A020-CD9329F59D9C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045346-E174-435B-A827-DEB65EFD9664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96D80-E464-4E5E-AD0F-AA14CA5DD2F8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90C894-D6ED-4A57-A80E-AD844FBCD99D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B8A31B-584C-413F-B710-24CAE5668C66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8C0DA3-D547-4304-A5F2-E0C7FB55D8D7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FD5BC80-AA2F-48C5-85DD-881B2888FC72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AC44363-ABD8-4E94-9390-8A3001735304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08E4FE-3795-490D-AE40-33B2E0515C3A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17AB13-CC37-41BC-B858-085554242F9D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60FD4-93E8-46A0-9430-B284716DF4EA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94B46B-AB4C-4CCA-827B-E1BB4C0E9270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40CCD7F-5B51-487B-9416-9693A22EB461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4DF528-26D9-407B-98E5-ECECA01A16F8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71214A2-01F5-4A82-92E4-4456A9D1E178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1C53C92-2A00-472C-8B05-7CB20E1784F7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F4A204-407A-487B-BA80-6C705FB319DD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8A90F2-BB78-490C-9F53-922DC8BAB873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2D0A96-7036-4BE7-9AC6-190766CF4D99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EA11FB4-B117-4081-B525-13F42FD86D74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E5B368-E66B-44E6-90BE-AE09188E4481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6E9687-6A1F-4697-9AEC-10BF7449B2E7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C3365B-47B5-439D-B0E3-0CEF2E885F01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3B0F00-A396-49D2-8738-24F0B4961928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1A6FAED-469B-4876-AFF7-7C9022E80355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B60508-AED7-4289-BBB0-ADAF711113C1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F932C6-A4E2-44BB-BE64-F983EA650963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1B4919F-B030-4FC1-8C92-ADB16E5E4A0C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07E2A2-568F-433A-B106-FFBF7BA19861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205358-55EE-4F03-973F-73104E6FD375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FF30A0-77F4-46B6-AD24-34AC8D262D8E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3B2B95-55F3-4D45-88A2-4563053D7C3F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F38691-21EE-4238-96B7-215B0B6CA276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5F0D059-DF5A-4CA0-B511-CD79B52F47B2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5105A5-2468-428E-BA74-3FAC89BFEBA7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2933E7-0EF7-479F-9819-5A33652024E6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944251-9566-4F80-BF95-24F6C9CCEE23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FA888930-706C-48C7-90EE-C862296B8679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marR="0" indent="-276225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/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387C43D-3FE7-4B96-9351-BF0704FAED19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Communications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A708929-7C35-4BB6-BC31-9E394CB5D786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Fiber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0534152-B425-4818-8757-FEEB3F145B92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B86F6BB7-EE3D-4720-BDD8-C39F19BCA016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5509F18A-1D0D-4893-B0EC-34242593BCFB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A67D16A-255E-4349-8FA3-F1FBFDD0FA44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E0688D8-3A1A-4924-A079-C7561255588B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-Dokument1.docx"/><Relationship Id="rId4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-Dokument2.docx"/><Relationship Id="rId4" Type="http://schemas.openxmlformats.org/officeDocument/2006/relationships/image" Target="../media/image8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-Dokument3.docx"/><Relationship Id="rId4" Type="http://schemas.openxmlformats.org/officeDocument/2006/relationships/image" Target="../media/image9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mtClean="0"/>
              <a:t>JCTVC-</a:t>
            </a:r>
            <a:r>
              <a:rPr lang="en-US" u="sng" smtClean="0"/>
              <a:t>X0039</a:t>
            </a:r>
            <a:r>
              <a:rPr lang="en-US" smtClean="0"/>
              <a:t>: On MCTS extraction 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mtClean="0"/>
              <a:t>Fraunhofer HHI 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smtClean="0"/>
              <a:t>R. Skupin, Y. Sánchez, K.Grüneberg, C. Hellge, T. Schierl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99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Proposal</a:t>
            </a:r>
            <a:r>
              <a:rPr lang="de-DE" dirty="0" smtClean="0"/>
              <a:t> – </a:t>
            </a:r>
            <a:r>
              <a:rPr lang="de-DE" dirty="0" err="1" smtClean="0"/>
              <a:t>mcts_nesting</a:t>
            </a:r>
            <a:r>
              <a:rPr lang="de-DE" dirty="0" smtClean="0"/>
              <a:t> SEI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395536" y="1628800"/>
            <a:ext cx="83529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sz="1400" b="1" dirty="0" err="1"/>
              <a:t>all_tile_sets_flag</a:t>
            </a:r>
            <a:r>
              <a:rPr lang="en-US" sz="1400" b="1" dirty="0"/>
              <a:t> </a:t>
            </a:r>
            <a:r>
              <a:rPr lang="en-US" sz="1400" dirty="0"/>
              <a:t>equal to 0 specifies that the </a:t>
            </a:r>
            <a:r>
              <a:rPr lang="en-US" sz="1400" dirty="0" err="1"/>
              <a:t>mcts_identifier</a:t>
            </a:r>
            <a:r>
              <a:rPr lang="en-US" sz="1400" dirty="0"/>
              <a:t> list is specified by </a:t>
            </a:r>
            <a:r>
              <a:rPr lang="en-US" sz="1400" dirty="0" err="1"/>
              <a:t>mcts_identifier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 for all tile sets defined within the bitstream. </a:t>
            </a:r>
            <a:r>
              <a:rPr lang="en-US" sz="1400" dirty="0" err="1"/>
              <a:t>all_tile_sets_flag</a:t>
            </a:r>
            <a:r>
              <a:rPr lang="en-US" sz="1400" dirty="0"/>
              <a:t> equal to 1 specifies that the list </a:t>
            </a:r>
            <a:r>
              <a:rPr lang="en-US" sz="1400" dirty="0" err="1"/>
              <a:t>mcts_identifier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 consists of all values of </a:t>
            </a:r>
            <a:r>
              <a:rPr lang="en-US" sz="1400" dirty="0" err="1" smtClean="0"/>
              <a:t>mcts_id</a:t>
            </a:r>
            <a:r>
              <a:rPr lang="en-US" sz="1400" dirty="0" smtClean="0"/>
              <a:t>[]</a:t>
            </a:r>
            <a:r>
              <a:rPr lang="en-US" sz="1400" dirty="0" smtClean="0"/>
              <a:t> of the </a:t>
            </a:r>
            <a:r>
              <a:rPr lang="de-DE" sz="1400" dirty="0" err="1"/>
              <a:t>temporal_motion_constrained_tile_sets</a:t>
            </a:r>
            <a:r>
              <a:rPr lang="de-DE" sz="1400" dirty="0"/>
              <a:t> </a:t>
            </a:r>
            <a:r>
              <a:rPr lang="de-DE" sz="1400" dirty="0" smtClean="0"/>
              <a:t>SEI </a:t>
            </a:r>
            <a:r>
              <a:rPr lang="de-DE" sz="1400" dirty="0" err="1" smtClean="0"/>
              <a:t>messages</a:t>
            </a:r>
            <a:r>
              <a:rPr lang="de-DE" sz="1400" dirty="0"/>
              <a:t> </a:t>
            </a:r>
            <a:r>
              <a:rPr lang="en-US" sz="1400" dirty="0" smtClean="0"/>
              <a:t>present </a:t>
            </a:r>
            <a:r>
              <a:rPr lang="en-US" sz="1400" dirty="0"/>
              <a:t>in the current access </a:t>
            </a:r>
            <a:r>
              <a:rPr lang="en-US" sz="1400" dirty="0" smtClean="0"/>
              <a:t>unit.</a:t>
            </a:r>
            <a:endParaRPr lang="en-US" sz="1400" dirty="0" smtClean="0"/>
          </a:p>
          <a:p>
            <a:pPr hangingPunct="0"/>
            <a:endParaRPr lang="en-US" sz="1400" dirty="0"/>
          </a:p>
          <a:p>
            <a:pPr hangingPunct="0"/>
            <a:r>
              <a:rPr lang="en-US" sz="1400" b="1" dirty="0"/>
              <a:t>tile_sets_max_temporal_id_plus1</a:t>
            </a:r>
            <a:r>
              <a:rPr lang="en-US" sz="1400" dirty="0"/>
              <a:t> minus 1 indicates the maximum temporal level to be extracted in the </a:t>
            </a:r>
            <a:r>
              <a:rPr lang="en-US" sz="1400" dirty="0" err="1"/>
              <a:t>mcts</a:t>
            </a:r>
            <a:r>
              <a:rPr lang="en-US" sz="1400" dirty="0"/>
              <a:t> extraction process for a tile set with </a:t>
            </a:r>
            <a:r>
              <a:rPr lang="en-US" sz="1400" dirty="0" err="1"/>
              <a:t>mcts_id</a:t>
            </a:r>
            <a:r>
              <a:rPr lang="en-US" sz="1400" dirty="0"/>
              <a:t> equal to an element of the array </a:t>
            </a:r>
            <a:r>
              <a:rPr lang="en-US" sz="1400" dirty="0" err="1"/>
              <a:t>mcts_identifier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smtClean="0"/>
              <a:t>].</a:t>
            </a:r>
          </a:p>
          <a:p>
            <a:pPr hangingPunct="0"/>
            <a:endParaRPr lang="en-US" sz="1400" dirty="0"/>
          </a:p>
          <a:p>
            <a:pPr hangingPunct="0"/>
            <a:r>
              <a:rPr lang="en-US" sz="1400" b="1" dirty="0"/>
              <a:t>num_applicable_tile_set_identifiers_minus1 </a:t>
            </a:r>
            <a:r>
              <a:rPr lang="en-US" sz="1400" dirty="0"/>
              <a:t>plus 1 specifies the number of following </a:t>
            </a:r>
            <a:r>
              <a:rPr lang="en-US" sz="1400" dirty="0" err="1"/>
              <a:t>mcts_identifier</a:t>
            </a:r>
            <a:r>
              <a:rPr lang="en-US" sz="1400" dirty="0"/>
              <a:t> for which the following SEI messages are to be used in the </a:t>
            </a:r>
            <a:r>
              <a:rPr lang="en-US" sz="1400" dirty="0" err="1"/>
              <a:t>mcts</a:t>
            </a:r>
            <a:r>
              <a:rPr lang="en-US" sz="1400" dirty="0"/>
              <a:t> extraction process</a:t>
            </a:r>
            <a:r>
              <a:rPr lang="en-US" sz="1400" dirty="0" smtClean="0"/>
              <a:t>.</a:t>
            </a:r>
          </a:p>
          <a:p>
            <a:pPr hangingPunct="0"/>
            <a:endParaRPr lang="en-US" sz="1400" dirty="0"/>
          </a:p>
          <a:p>
            <a:pPr hangingPunct="0"/>
            <a:r>
              <a:rPr lang="en-US" sz="1400" b="1" dirty="0" err="1"/>
              <a:t>mcts_identifier</a:t>
            </a:r>
            <a:r>
              <a:rPr lang="en-US" sz="1400" dirty="0"/>
              <a:t>[ </a:t>
            </a:r>
            <a:r>
              <a:rPr lang="en-US" sz="1400" dirty="0" err="1"/>
              <a:t>i</a:t>
            </a:r>
            <a:r>
              <a:rPr lang="en-US" sz="1400" dirty="0"/>
              <a:t> ]</a:t>
            </a:r>
            <a:r>
              <a:rPr lang="en-US" sz="1400" b="1" dirty="0"/>
              <a:t> </a:t>
            </a:r>
            <a:r>
              <a:rPr lang="en-US" sz="1400" dirty="0"/>
              <a:t>indicates all num_applicable_tile_set_identifiers_minus1 values of </a:t>
            </a:r>
            <a:r>
              <a:rPr lang="en-US" sz="1400" dirty="0" err="1"/>
              <a:t>mcts_id</a:t>
            </a:r>
            <a:r>
              <a:rPr lang="en-US" sz="1400" dirty="0"/>
              <a:t> for which the following SEI messages should be inserted when extracting the respective tile set with </a:t>
            </a:r>
            <a:r>
              <a:rPr lang="en-US" sz="1400" dirty="0" err="1"/>
              <a:t>mcts_id</a:t>
            </a:r>
            <a:r>
              <a:rPr lang="en-US" sz="1400" dirty="0"/>
              <a:t> equal to </a:t>
            </a:r>
            <a:r>
              <a:rPr lang="en-US" sz="1400" dirty="0" err="1"/>
              <a:t>mcts_identifier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 using the </a:t>
            </a:r>
            <a:r>
              <a:rPr lang="en-US" sz="1400" dirty="0" err="1"/>
              <a:t>mcts</a:t>
            </a:r>
            <a:r>
              <a:rPr lang="en-US" sz="1400" dirty="0"/>
              <a:t> extraction process.</a:t>
            </a:r>
          </a:p>
        </p:txBody>
      </p:sp>
    </p:spTree>
    <p:extLst>
      <p:ext uri="{BB962C8B-B14F-4D97-AF65-F5344CB8AC3E}">
        <p14:creationId xmlns:p14="http://schemas.microsoft.com/office/powerpoint/2010/main" val="2290052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Proposal</a:t>
            </a:r>
            <a:r>
              <a:rPr lang="de-DE" dirty="0" smtClean="0"/>
              <a:t> – </a:t>
            </a:r>
            <a:r>
              <a:rPr lang="de-DE" dirty="0" err="1" smtClean="0"/>
              <a:t>Extraction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395536" y="1196752"/>
            <a:ext cx="81369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sz="1400" b="1" dirty="0"/>
              <a:t>Input: </a:t>
            </a:r>
            <a:endParaRPr lang="en-US" sz="1400" dirty="0"/>
          </a:p>
          <a:p>
            <a:pPr lvl="0"/>
            <a:r>
              <a:rPr lang="en-US" sz="1400" dirty="0"/>
              <a:t>A bitstream. </a:t>
            </a:r>
          </a:p>
          <a:p>
            <a:pPr lvl="0"/>
            <a:r>
              <a:rPr lang="en-US" sz="1400" dirty="0"/>
              <a:t>Target MCTS identifier </a:t>
            </a:r>
            <a:r>
              <a:rPr lang="en-US" sz="1400" i="1" dirty="0" err="1"/>
              <a:t>MCTSIdTarget</a:t>
            </a:r>
            <a:r>
              <a:rPr lang="en-US" sz="1400" i="1" dirty="0"/>
              <a:t>.</a:t>
            </a:r>
            <a:endParaRPr lang="en-US" sz="1400" dirty="0"/>
          </a:p>
          <a:p>
            <a:pPr lvl="0"/>
            <a:r>
              <a:rPr lang="en-US" sz="1400" dirty="0"/>
              <a:t>Target layer identifier list </a:t>
            </a:r>
            <a:r>
              <a:rPr lang="en-US" sz="1400" i="1" dirty="0" err="1"/>
              <a:t>layerIdListTarget</a:t>
            </a:r>
            <a:r>
              <a:rPr lang="en-US" sz="1400" dirty="0"/>
              <a:t>.</a:t>
            </a:r>
          </a:p>
          <a:p>
            <a:pPr hangingPunct="0"/>
            <a:r>
              <a:rPr lang="en-US" sz="1400" b="1" dirty="0"/>
              <a:t>Constraints or bitstream requirements:</a:t>
            </a:r>
            <a:endParaRPr lang="en-US" sz="1400" dirty="0"/>
          </a:p>
          <a:p>
            <a:pPr lvl="0"/>
            <a:r>
              <a:rPr lang="en-US" sz="1400" dirty="0" err="1"/>
              <a:t>tiles_enabled_flag</a:t>
            </a:r>
            <a:r>
              <a:rPr lang="en-US" sz="1400" dirty="0"/>
              <a:t> equal to 1.</a:t>
            </a:r>
          </a:p>
          <a:p>
            <a:pPr lvl="0"/>
            <a:r>
              <a:rPr lang="en-US" sz="1400" dirty="0"/>
              <a:t>num_tile_columns_minus1 &gt; 0 || num_rows_minus1 &gt; 0.</a:t>
            </a:r>
          </a:p>
          <a:p>
            <a:pPr lvl="0"/>
            <a:r>
              <a:rPr lang="en-US" sz="1400" dirty="0"/>
              <a:t>MCTS SEI message with </a:t>
            </a:r>
            <a:r>
              <a:rPr lang="en-US" sz="1400" dirty="0" err="1"/>
              <a:t>mcts_id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 equal to </a:t>
            </a:r>
            <a:r>
              <a:rPr lang="en-US" sz="1400" i="1" dirty="0" err="1"/>
              <a:t>MCTSIdTarget</a:t>
            </a:r>
            <a:r>
              <a:rPr lang="en-US" sz="1400" dirty="0"/>
              <a:t> is present and associated with all pictures to be output.</a:t>
            </a:r>
          </a:p>
          <a:p>
            <a:pPr lvl="0"/>
            <a:r>
              <a:rPr lang="en-US" sz="1400" dirty="0"/>
              <a:t>MCTS with </a:t>
            </a:r>
            <a:r>
              <a:rPr lang="en-US" sz="1400" dirty="0" err="1"/>
              <a:t>mcts_id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 equal to </a:t>
            </a:r>
            <a:r>
              <a:rPr lang="en-US" sz="1400" i="1" dirty="0" err="1"/>
              <a:t>MCTSIdTarget</a:t>
            </a:r>
            <a:r>
              <a:rPr lang="en-US" sz="1400" i="1" dirty="0"/>
              <a:t> </a:t>
            </a:r>
            <a:r>
              <a:rPr lang="en-US" sz="1400" dirty="0"/>
              <a:t>is present in bitstream. </a:t>
            </a:r>
          </a:p>
          <a:p>
            <a:pPr lvl="0"/>
            <a:r>
              <a:rPr lang="en-US" sz="1400" dirty="0"/>
              <a:t>Presence of </a:t>
            </a:r>
            <a:r>
              <a:rPr lang="en-US" sz="1400" dirty="0" err="1"/>
              <a:t>mcts_extration</a:t>
            </a:r>
            <a:r>
              <a:rPr lang="en-US" sz="1400" dirty="0"/>
              <a:t>(_nesting) SEI message for TMCTS with </a:t>
            </a:r>
            <a:r>
              <a:rPr lang="en-US" sz="1400" dirty="0" err="1"/>
              <a:t>mcts_id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 equal to </a:t>
            </a:r>
            <a:r>
              <a:rPr lang="en-US" sz="1400" i="1" dirty="0" err="1"/>
              <a:t>MCTSIdTarget</a:t>
            </a:r>
            <a:r>
              <a:rPr lang="en-US" sz="1400" i="1" dirty="0"/>
              <a:t>.</a:t>
            </a:r>
            <a:endParaRPr lang="en-US" sz="1400" dirty="0"/>
          </a:p>
          <a:p>
            <a:pPr hangingPunct="0"/>
            <a:r>
              <a:rPr lang="en-US" sz="1400" b="1" dirty="0"/>
              <a:t>Process:</a:t>
            </a:r>
            <a:endParaRPr lang="en-US" sz="1400" dirty="0"/>
          </a:p>
          <a:p>
            <a:pPr lvl="0"/>
            <a:r>
              <a:rPr lang="en-US" sz="1400" dirty="0"/>
              <a:t>Remove all NAL units that do not belong to the tile set associated with </a:t>
            </a:r>
            <a:r>
              <a:rPr lang="en-US" sz="1400" dirty="0" err="1"/>
              <a:t>mcts_id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 equal to </a:t>
            </a:r>
            <a:r>
              <a:rPr lang="en-US" sz="1400" i="1" dirty="0" err="1"/>
              <a:t>MCTSIdTarget</a:t>
            </a:r>
            <a:r>
              <a:rPr lang="en-US" sz="1400" dirty="0"/>
              <a:t>.</a:t>
            </a:r>
          </a:p>
          <a:p>
            <a:pPr lvl="0"/>
            <a:r>
              <a:rPr lang="en-US" sz="1400" dirty="0"/>
              <a:t>Replace Parameter Sets according to </a:t>
            </a:r>
            <a:r>
              <a:rPr lang="en-US" sz="1400" dirty="0" err="1"/>
              <a:t>mcts_extraction</a:t>
            </a:r>
            <a:r>
              <a:rPr lang="en-US" sz="1400" dirty="0"/>
              <a:t>(_nesting) SEI message. </a:t>
            </a:r>
          </a:p>
          <a:p>
            <a:pPr lvl="0"/>
            <a:r>
              <a:rPr lang="en-US" sz="1400" dirty="0"/>
              <a:t>Adjust slice segment headers as follows:</a:t>
            </a:r>
          </a:p>
          <a:p>
            <a:pPr lvl="1"/>
            <a:r>
              <a:rPr lang="en-US" sz="1400" dirty="0"/>
              <a:t>Exchange </a:t>
            </a:r>
            <a:r>
              <a:rPr lang="en-US" sz="1400" dirty="0" err="1"/>
              <a:t>slice_pic_parameter_set_id</a:t>
            </a:r>
            <a:r>
              <a:rPr lang="en-US" sz="1400" dirty="0"/>
              <a:t> in slice header according to </a:t>
            </a:r>
            <a:r>
              <a:rPr lang="en-US" sz="1400" dirty="0" err="1"/>
              <a:t>mcts_extration</a:t>
            </a:r>
            <a:r>
              <a:rPr lang="en-US" sz="1400" dirty="0"/>
              <a:t>(_nesting) SEI message.</a:t>
            </a:r>
          </a:p>
          <a:p>
            <a:pPr lvl="1"/>
            <a:r>
              <a:rPr lang="en-US" sz="1400" dirty="0" smtClean="0"/>
              <a:t>If necessary, adjust </a:t>
            </a:r>
            <a:r>
              <a:rPr lang="en-US" sz="1400" dirty="0" err="1" smtClean="0"/>
              <a:t>slice_segement_address</a:t>
            </a:r>
            <a:r>
              <a:rPr lang="en-US" sz="1400" dirty="0" smtClean="0"/>
              <a:t> and </a:t>
            </a:r>
            <a:r>
              <a:rPr lang="en-US" sz="1400" dirty="0" err="1" smtClean="0"/>
              <a:t>first_slice_segment_in_pic_flag</a:t>
            </a:r>
            <a:r>
              <a:rPr lang="en-US" sz="1400" dirty="0" smtClean="0"/>
              <a:t> to create a common picture plane from all rectangles in the tile set. </a:t>
            </a:r>
          </a:p>
          <a:p>
            <a:pPr lvl="0"/>
            <a:r>
              <a:rPr lang="en-US" sz="1400" dirty="0" smtClean="0"/>
              <a:t>Replace </a:t>
            </a:r>
            <a:r>
              <a:rPr lang="en-US" sz="1400" dirty="0"/>
              <a:t>SEI messages with SEI messages carried in </a:t>
            </a:r>
            <a:r>
              <a:rPr lang="en-US" sz="1400" dirty="0" err="1"/>
              <a:t>mcts_nesting</a:t>
            </a:r>
            <a:r>
              <a:rPr lang="en-US" sz="1400" dirty="0"/>
              <a:t> SEI. </a:t>
            </a:r>
          </a:p>
        </p:txBody>
      </p:sp>
    </p:spTree>
    <p:extLst>
      <p:ext uri="{BB962C8B-B14F-4D97-AF65-F5344CB8AC3E}">
        <p14:creationId xmlns:p14="http://schemas.microsoft.com/office/powerpoint/2010/main" val="4202421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064127" cy="4516455"/>
          </a:xfrm>
        </p:spPr>
        <p:txBody>
          <a:bodyPr/>
          <a:lstStyle/>
          <a:p>
            <a:pPr marL="0" indent="0"/>
            <a:r>
              <a:rPr lang="de-DE" b="0" dirty="0" smtClean="0"/>
              <a:t>System </a:t>
            </a:r>
            <a:r>
              <a:rPr lang="de-DE" b="0" dirty="0" err="1" smtClean="0"/>
              <a:t>specification</a:t>
            </a:r>
            <a:r>
              <a:rPr lang="de-DE" b="0" dirty="0" smtClean="0"/>
              <a:t> </a:t>
            </a:r>
            <a:r>
              <a:rPr lang="de-DE" b="0" dirty="0" err="1" smtClean="0"/>
              <a:t>anticipate</a:t>
            </a:r>
            <a:r>
              <a:rPr lang="de-DE" b="0" dirty="0" smtClean="0"/>
              <a:t> </a:t>
            </a:r>
            <a:r>
              <a:rPr lang="de-DE" b="0" dirty="0" err="1" smtClean="0"/>
              <a:t>usage</a:t>
            </a:r>
            <a:r>
              <a:rPr lang="de-DE" b="0" dirty="0" smtClean="0"/>
              <a:t> </a:t>
            </a:r>
            <a:r>
              <a:rPr lang="de-DE" b="0" dirty="0" err="1" smtClean="0"/>
              <a:t>of</a:t>
            </a:r>
            <a:r>
              <a:rPr lang="de-DE" b="0" dirty="0" smtClean="0"/>
              <a:t> </a:t>
            </a:r>
            <a:r>
              <a:rPr lang="de-DE" b="0" dirty="0"/>
              <a:t>MCTS </a:t>
            </a:r>
            <a:r>
              <a:rPr lang="de-DE" b="0" dirty="0" err="1" smtClean="0"/>
              <a:t>to</a:t>
            </a:r>
            <a:r>
              <a:rPr lang="de-DE" b="0" dirty="0" smtClean="0"/>
              <a:t> </a:t>
            </a:r>
            <a:r>
              <a:rPr lang="de-DE" b="0" dirty="0" err="1" smtClean="0"/>
              <a:t>derive</a:t>
            </a:r>
            <a:r>
              <a:rPr lang="de-DE" b="0" dirty="0" smtClean="0"/>
              <a:t> HEVC </a:t>
            </a:r>
            <a:r>
              <a:rPr lang="de-DE" b="0" dirty="0" err="1"/>
              <a:t>conformant</a:t>
            </a:r>
            <a:r>
              <a:rPr lang="de-DE" b="0" dirty="0"/>
              <a:t> </a:t>
            </a:r>
            <a:r>
              <a:rPr lang="de-DE" b="0" dirty="0" err="1" smtClean="0"/>
              <a:t>bitstreams</a:t>
            </a:r>
            <a:endParaRPr lang="de-DE" b="0" dirty="0" smtClean="0"/>
          </a:p>
          <a:p>
            <a:pPr marL="0" indent="0"/>
            <a:endParaRPr lang="de-DE" b="0" dirty="0" smtClean="0"/>
          </a:p>
          <a:p>
            <a:pPr marL="0" indent="0"/>
            <a:r>
              <a:rPr lang="de-DE" b="0" dirty="0" err="1" smtClean="0"/>
              <a:t>Currently</a:t>
            </a:r>
            <a:r>
              <a:rPr lang="de-DE" b="0" dirty="0" smtClean="0"/>
              <a:t>, </a:t>
            </a:r>
            <a:r>
              <a:rPr lang="de-DE" b="0" dirty="0" err="1" smtClean="0"/>
              <a:t>no</a:t>
            </a:r>
            <a:r>
              <a:rPr lang="de-DE" b="0" dirty="0" smtClean="0"/>
              <a:t> </a:t>
            </a:r>
            <a:r>
              <a:rPr lang="de-DE" b="0" dirty="0" err="1" smtClean="0"/>
              <a:t>means</a:t>
            </a:r>
            <a:r>
              <a:rPr lang="de-DE" b="0" dirty="0" smtClean="0"/>
              <a:t> </a:t>
            </a:r>
            <a:r>
              <a:rPr lang="de-DE" b="0" dirty="0" err="1" smtClean="0"/>
              <a:t>for</a:t>
            </a:r>
            <a:r>
              <a:rPr lang="de-DE" b="0" dirty="0" smtClean="0"/>
              <a:t> an </a:t>
            </a:r>
            <a:r>
              <a:rPr lang="de-DE" b="0" dirty="0" err="1" smtClean="0"/>
              <a:t>encoder</a:t>
            </a:r>
            <a:r>
              <a:rPr lang="de-DE" b="0" dirty="0" smtClean="0"/>
              <a:t> </a:t>
            </a:r>
            <a:r>
              <a:rPr lang="de-DE" b="0" dirty="0" err="1" smtClean="0"/>
              <a:t>to</a:t>
            </a:r>
            <a:r>
              <a:rPr lang="de-DE" b="0" dirty="0" smtClean="0"/>
              <a:t> </a:t>
            </a:r>
            <a:r>
              <a:rPr lang="de-DE" b="0" dirty="0" err="1" smtClean="0"/>
              <a:t>signal</a:t>
            </a:r>
            <a:r>
              <a:rPr lang="de-DE" b="0" dirty="0" smtClean="0"/>
              <a:t> </a:t>
            </a:r>
            <a:r>
              <a:rPr lang="de-DE" b="0" dirty="0" err="1" smtClean="0"/>
              <a:t>respective</a:t>
            </a:r>
            <a:r>
              <a:rPr lang="de-DE" b="0" dirty="0" smtClean="0"/>
              <a:t> </a:t>
            </a:r>
            <a:r>
              <a:rPr lang="de-DE" b="0" dirty="0" err="1" smtClean="0"/>
              <a:t>information</a:t>
            </a:r>
            <a:endParaRPr lang="de-DE" b="0" dirty="0" smtClean="0"/>
          </a:p>
          <a:p>
            <a:pPr marL="0" indent="0"/>
            <a:endParaRPr lang="de-DE" b="0" dirty="0" smtClean="0"/>
          </a:p>
          <a:p>
            <a:pPr marL="0" indent="0"/>
            <a:r>
              <a:rPr lang="de-DE" b="0" dirty="0" smtClean="0"/>
              <a:t>The </a:t>
            </a:r>
            <a:r>
              <a:rPr lang="de-DE" b="0" dirty="0" err="1" smtClean="0"/>
              <a:t>document</a:t>
            </a:r>
            <a:r>
              <a:rPr lang="de-DE" b="0" dirty="0" smtClean="0"/>
              <a:t> </a:t>
            </a:r>
            <a:r>
              <a:rPr lang="de-DE" b="0" dirty="0" err="1" smtClean="0"/>
              <a:t>proposes</a:t>
            </a:r>
            <a:r>
              <a:rPr lang="de-DE" b="0" dirty="0" smtClean="0"/>
              <a:t> </a:t>
            </a:r>
            <a:r>
              <a:rPr lang="de-DE" b="0" dirty="0" err="1" smtClean="0"/>
              <a:t>to</a:t>
            </a:r>
            <a:r>
              <a:rPr lang="de-DE" b="0" dirty="0" smtClean="0"/>
              <a:t> </a:t>
            </a:r>
            <a:r>
              <a:rPr lang="de-DE" b="0" dirty="0" err="1" smtClean="0"/>
              <a:t>add</a:t>
            </a:r>
            <a:r>
              <a:rPr lang="de-DE" b="0" dirty="0" smtClean="0"/>
              <a:t> </a:t>
            </a:r>
            <a:r>
              <a:rPr lang="de-DE" b="0" dirty="0" err="1" smtClean="0"/>
              <a:t>syntax</a:t>
            </a:r>
            <a:r>
              <a:rPr lang="de-DE" b="0" dirty="0" smtClean="0"/>
              <a:t> </a:t>
            </a:r>
            <a:r>
              <a:rPr lang="de-DE" b="0" dirty="0" err="1" smtClean="0"/>
              <a:t>to</a:t>
            </a:r>
            <a:r>
              <a:rPr lang="de-DE" b="0" dirty="0" smtClean="0"/>
              <a:t> </a:t>
            </a:r>
            <a:r>
              <a:rPr lang="de-DE" b="0" dirty="0" err="1" smtClean="0"/>
              <a:t>allow</a:t>
            </a:r>
            <a:r>
              <a:rPr lang="de-DE" b="0" dirty="0" smtClean="0"/>
              <a:t> </a:t>
            </a:r>
          </a:p>
          <a:p>
            <a:pPr marL="0" indent="0"/>
            <a:r>
              <a:rPr lang="en-US" b="0" dirty="0" smtClean="0"/>
              <a:t>carriage of MCTS </a:t>
            </a:r>
            <a:r>
              <a:rPr lang="en-US" b="0" dirty="0"/>
              <a:t>specific Parameter Sets </a:t>
            </a:r>
            <a:r>
              <a:rPr lang="en-US" b="0" dirty="0" smtClean="0"/>
              <a:t>(</a:t>
            </a:r>
            <a:r>
              <a:rPr lang="en-US" b="0" dirty="0" err="1" smtClean="0"/>
              <a:t>mcts_extraction</a:t>
            </a:r>
            <a:r>
              <a:rPr lang="en-US" b="0" dirty="0"/>
              <a:t> </a:t>
            </a:r>
            <a:r>
              <a:rPr lang="en-US" b="0" dirty="0" smtClean="0"/>
              <a:t>SEI)</a:t>
            </a:r>
          </a:p>
          <a:p>
            <a:pPr marL="0" indent="0"/>
            <a:r>
              <a:rPr lang="en-US" b="0" dirty="0"/>
              <a:t>carriage of </a:t>
            </a:r>
            <a:r>
              <a:rPr lang="en-US" b="0" dirty="0" smtClean="0"/>
              <a:t>MCTS specific SEI messages (</a:t>
            </a:r>
            <a:r>
              <a:rPr lang="en-US" b="0" dirty="0" err="1" smtClean="0"/>
              <a:t>mcts_nesting</a:t>
            </a:r>
            <a:r>
              <a:rPr lang="en-US" b="0" dirty="0" smtClean="0"/>
              <a:t> SEI) and a</a:t>
            </a:r>
          </a:p>
          <a:p>
            <a:pPr marL="0" indent="0"/>
            <a:r>
              <a:rPr lang="en-US" b="0" dirty="0" smtClean="0"/>
              <a:t>MCTS </a:t>
            </a:r>
            <a:r>
              <a:rPr lang="en-US" b="0" dirty="0"/>
              <a:t>extraction </a:t>
            </a:r>
            <a:r>
              <a:rPr lang="en-US" b="0" dirty="0" smtClean="0"/>
              <a:t>process</a:t>
            </a:r>
            <a:endParaRPr lang="de-DE" b="0" dirty="0" smtClean="0"/>
          </a:p>
          <a:p>
            <a:pPr marL="320675" lvl="1" indent="-342900">
              <a:buFont typeface="Arial"/>
              <a:buChar char="•"/>
            </a:pPr>
            <a:endParaRPr lang="de-DE" dirty="0"/>
          </a:p>
          <a:p>
            <a:pPr marL="342900" indent="-342900">
              <a:buFont typeface="Arial"/>
              <a:buChar char="•"/>
            </a:pPr>
            <a:endParaRPr lang="de-DE" b="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1607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280151" cy="4516455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b="0" dirty="0" smtClean="0"/>
              <a:t>VR is a driver for omnidirectional video with resolutions beyond 8K</a:t>
            </a:r>
          </a:p>
          <a:p>
            <a:pPr marL="342900" indent="-342900">
              <a:buFont typeface="Arial"/>
              <a:buChar char="•"/>
            </a:pPr>
            <a:endParaRPr lang="en-US" b="0" dirty="0" smtClean="0"/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Many applications present only subset of such video </a:t>
            </a:r>
          </a:p>
          <a:p>
            <a:pPr marL="342900" indent="-342900">
              <a:buFont typeface="Arial"/>
              <a:buChar char="•"/>
            </a:pPr>
            <a:endParaRPr lang="en-US" b="0" dirty="0" smtClean="0"/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HEVC motion constrained tile sets (MCTS) have no dependencies on </a:t>
            </a:r>
            <a:r>
              <a:rPr lang="en-US" b="0" dirty="0" err="1" smtClean="0"/>
              <a:t>neighbouring</a:t>
            </a:r>
            <a:r>
              <a:rPr lang="en-US" b="0" dirty="0" smtClean="0"/>
              <a:t> tiles</a:t>
            </a:r>
          </a:p>
          <a:p>
            <a:pPr marL="342900" indent="-342900">
              <a:buFont typeface="Arial"/>
              <a:buChar char="•"/>
            </a:pPr>
            <a:endParaRPr lang="en-US" b="0" dirty="0" smtClean="0"/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MCTS itself is not conformant HEVC bitstream</a:t>
            </a:r>
          </a:p>
          <a:p>
            <a:pPr marL="342900" indent="-342900">
              <a:buFont typeface="Arial"/>
              <a:buChar char="•"/>
            </a:pPr>
            <a:endParaRPr lang="en-US" b="0" dirty="0" smtClean="0"/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System specifications cannot rely on </a:t>
            </a:r>
            <a:r>
              <a:rPr lang="en-US" b="0" dirty="0" smtClean="0"/>
              <a:t>presences </a:t>
            </a:r>
            <a:r>
              <a:rPr lang="en-US" b="0" dirty="0" smtClean="0"/>
              <a:t>of “advanced” MCTS decoders</a:t>
            </a:r>
            <a:endParaRPr lang="en-US" b="0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5716114-33FA-4782-8A3F-09BF6DB95ED2}" type="datetime1">
              <a:rPr lang="de-DE" smtClean="0"/>
              <a:pPr>
                <a:defRPr/>
              </a:pPr>
              <a:t>29/05/16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2815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File Format</a:t>
            </a:r>
          </a:p>
          <a:p>
            <a:pPr marL="342900" indent="-342900">
              <a:buFont typeface="Arial"/>
              <a:buChar char="•"/>
            </a:pPr>
            <a:r>
              <a:rPr lang="en-US" b="0" dirty="0" err="1" smtClean="0"/>
              <a:t>NALUnitConstructor</a:t>
            </a:r>
            <a:r>
              <a:rPr lang="en-US" b="0" dirty="0" smtClean="0"/>
              <a:t> (</a:t>
            </a:r>
            <a:r>
              <a:rPr lang="ru-RU" b="0" dirty="0" smtClean="0"/>
              <a:t>m38147</a:t>
            </a:r>
            <a:r>
              <a:rPr lang="de-DE" b="0" dirty="0" smtClean="0"/>
              <a:t>) </a:t>
            </a:r>
            <a:r>
              <a:rPr lang="de-DE" b="0" dirty="0" err="1" smtClean="0"/>
              <a:t>were</a:t>
            </a:r>
            <a:r>
              <a:rPr lang="de-DE" b="0" dirty="0" smtClean="0"/>
              <a:t> </a:t>
            </a:r>
            <a:r>
              <a:rPr lang="de-DE" b="0" dirty="0" err="1" smtClean="0"/>
              <a:t>recently</a:t>
            </a:r>
            <a:r>
              <a:rPr lang="de-DE" b="0" dirty="0" smtClean="0"/>
              <a:t> </a:t>
            </a:r>
            <a:r>
              <a:rPr lang="de-DE" b="0" dirty="0" err="1" smtClean="0"/>
              <a:t>adoped</a:t>
            </a:r>
            <a:endParaRPr lang="de-DE" b="0" dirty="0" smtClean="0"/>
          </a:p>
          <a:p>
            <a:pPr marL="342900" indent="-342900">
              <a:buFont typeface="Arial"/>
              <a:buChar char="•"/>
            </a:pPr>
            <a:r>
              <a:rPr lang="de-DE" b="0" dirty="0" err="1" smtClean="0"/>
              <a:t>Ability</a:t>
            </a:r>
            <a:r>
              <a:rPr lang="de-DE" b="0" dirty="0" smtClean="0"/>
              <a:t> </a:t>
            </a:r>
            <a:r>
              <a:rPr lang="de-DE" b="0" dirty="0" err="1" smtClean="0"/>
              <a:t>to</a:t>
            </a:r>
            <a:r>
              <a:rPr lang="de-DE" b="0" dirty="0" smtClean="0"/>
              <a:t> </a:t>
            </a:r>
            <a:r>
              <a:rPr lang="de-DE" b="0" dirty="0" err="1" smtClean="0"/>
              <a:t>read</a:t>
            </a:r>
            <a:r>
              <a:rPr lang="de-DE" b="0" dirty="0" smtClean="0"/>
              <a:t> just </a:t>
            </a:r>
            <a:r>
              <a:rPr lang="de-DE" b="0" dirty="0" err="1" smtClean="0"/>
              <a:t>the</a:t>
            </a:r>
            <a:r>
              <a:rPr lang="de-DE" b="0" dirty="0" smtClean="0"/>
              <a:t> slice </a:t>
            </a:r>
            <a:r>
              <a:rPr lang="de-DE" b="0" dirty="0" err="1" smtClean="0"/>
              <a:t>payload</a:t>
            </a:r>
            <a:r>
              <a:rPr lang="de-DE" b="0" dirty="0" smtClean="0"/>
              <a:t> </a:t>
            </a:r>
            <a:r>
              <a:rPr lang="de-DE" b="0" dirty="0" err="1" smtClean="0"/>
              <a:t>of</a:t>
            </a:r>
            <a:r>
              <a:rPr lang="de-DE" b="0" dirty="0" smtClean="0"/>
              <a:t> a </a:t>
            </a:r>
            <a:r>
              <a:rPr lang="de-DE" b="0" dirty="0" err="1" smtClean="0"/>
              <a:t>given</a:t>
            </a:r>
            <a:r>
              <a:rPr lang="de-DE" b="0" dirty="0" smtClean="0"/>
              <a:t> </a:t>
            </a:r>
            <a:r>
              <a:rPr lang="de-DE" b="0" dirty="0" err="1" smtClean="0"/>
              <a:t>track</a:t>
            </a:r>
            <a:endParaRPr lang="de-DE" b="0" dirty="0" smtClean="0"/>
          </a:p>
          <a:p>
            <a:pPr marL="0" indent="0"/>
            <a:r>
              <a:rPr lang="de-DE" b="0" dirty="0" err="1" smtClean="0"/>
              <a:t>Example</a:t>
            </a:r>
            <a:r>
              <a:rPr lang="de-DE" b="0" dirty="0" smtClean="0"/>
              <a:t>:</a:t>
            </a:r>
            <a:endParaRPr lang="de-DE" b="0" dirty="0"/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Full </a:t>
            </a:r>
            <a:r>
              <a:rPr lang="en-US" b="0" dirty="0"/>
              <a:t>video </a:t>
            </a:r>
            <a:r>
              <a:rPr lang="en-US" b="0" dirty="0" smtClean="0"/>
              <a:t>is stored </a:t>
            </a:r>
            <a:r>
              <a:rPr lang="en-US" b="0" dirty="0"/>
              <a:t>as HEVC conformant </a:t>
            </a:r>
            <a:r>
              <a:rPr lang="en-US" b="0" dirty="0" smtClean="0"/>
              <a:t>track</a:t>
            </a:r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Further tracks allow reading MCTS as</a:t>
            </a:r>
            <a:r>
              <a:rPr lang="en-US" b="0" dirty="0"/>
              <a:t> HEVC conformant </a:t>
            </a:r>
            <a:r>
              <a:rPr lang="en-US" b="0" dirty="0" smtClean="0"/>
              <a:t>video</a:t>
            </a:r>
          </a:p>
          <a:p>
            <a:pPr marL="342900" indent="-342900">
              <a:buFont typeface="Arial"/>
              <a:buChar char="•"/>
            </a:pPr>
            <a:endParaRPr lang="en-US" b="0" dirty="0" smtClean="0"/>
          </a:p>
          <a:p>
            <a:pPr marL="0" indent="0"/>
            <a:r>
              <a:rPr lang="en-US" dirty="0" smtClean="0"/>
              <a:t>MPEG2 Transport Stream</a:t>
            </a:r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Full video is broadcasted, individual ES per MCTS</a:t>
            </a:r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ES buffer (i.e. CPB) is filled with selected ESs</a:t>
            </a:r>
          </a:p>
          <a:p>
            <a:pPr marL="342900" indent="-342900">
              <a:buFont typeface="Arial"/>
              <a:buChar char="•"/>
            </a:pPr>
            <a:endParaRPr lang="en-US" b="0" dirty="0" smtClean="0"/>
          </a:p>
          <a:p>
            <a:pPr marL="342900" indent="-342900">
              <a:buFont typeface="Arial"/>
              <a:buChar char="•"/>
            </a:pPr>
            <a:endParaRPr lang="en-US" b="0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System </a:t>
            </a:r>
            <a:r>
              <a:rPr lang="de-DE" dirty="0" err="1" smtClean="0"/>
              <a:t>Examples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1953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/>
            <a:r>
              <a:rPr lang="en-US" b="0" dirty="0" smtClean="0"/>
              <a:t>To allow systems </a:t>
            </a:r>
            <a:r>
              <a:rPr lang="de-DE" b="0" dirty="0" err="1" smtClean="0"/>
              <a:t>to</a:t>
            </a:r>
            <a:r>
              <a:rPr lang="de-DE" b="0" dirty="0" smtClean="0"/>
              <a:t> </a:t>
            </a:r>
            <a:r>
              <a:rPr lang="de-DE" b="0" dirty="0" err="1" smtClean="0"/>
              <a:t>use</a:t>
            </a:r>
            <a:r>
              <a:rPr lang="de-DE" b="0" dirty="0" smtClean="0"/>
              <a:t> MCTS </a:t>
            </a:r>
            <a:r>
              <a:rPr lang="de-DE" b="0" dirty="0" err="1" smtClean="0"/>
              <a:t>for</a:t>
            </a:r>
            <a:r>
              <a:rPr lang="de-DE" b="0" dirty="0" smtClean="0"/>
              <a:t> </a:t>
            </a:r>
            <a:r>
              <a:rPr lang="de-DE" b="0" dirty="0" err="1" smtClean="0"/>
              <a:t>derivation</a:t>
            </a:r>
            <a:r>
              <a:rPr lang="de-DE" b="0" dirty="0" smtClean="0"/>
              <a:t> </a:t>
            </a:r>
            <a:r>
              <a:rPr lang="de-DE" b="0" dirty="0" err="1" smtClean="0"/>
              <a:t>of</a:t>
            </a:r>
            <a:r>
              <a:rPr lang="de-DE" b="0" dirty="0" smtClean="0"/>
              <a:t> </a:t>
            </a:r>
            <a:r>
              <a:rPr lang="de-DE" b="0" dirty="0"/>
              <a:t>HEVC </a:t>
            </a:r>
            <a:r>
              <a:rPr lang="de-DE" b="0" dirty="0" err="1"/>
              <a:t>conformant</a:t>
            </a:r>
            <a:r>
              <a:rPr lang="de-DE" b="0" dirty="0"/>
              <a:t> </a:t>
            </a:r>
            <a:r>
              <a:rPr lang="de-DE" b="0" dirty="0" err="1" smtClean="0"/>
              <a:t>bitstreams</a:t>
            </a:r>
            <a:r>
              <a:rPr lang="de-DE" b="0" dirty="0" smtClean="0"/>
              <a:t>,</a:t>
            </a:r>
            <a:r>
              <a:rPr lang="de-DE" b="0" dirty="0"/>
              <a:t> </a:t>
            </a:r>
            <a:r>
              <a:rPr lang="de-DE" b="0" dirty="0" err="1" smtClean="0"/>
              <a:t>t</a:t>
            </a:r>
            <a:r>
              <a:rPr lang="de-DE" b="0" dirty="0" err="1" smtClean="0"/>
              <a:t>he</a:t>
            </a:r>
            <a:r>
              <a:rPr lang="de-DE" b="0" dirty="0" smtClean="0"/>
              <a:t> </a:t>
            </a:r>
            <a:r>
              <a:rPr lang="de-DE" b="0" dirty="0" err="1" smtClean="0"/>
              <a:t>following</a:t>
            </a:r>
            <a:r>
              <a:rPr lang="de-DE" b="0" dirty="0" smtClean="0"/>
              <a:t> </a:t>
            </a:r>
            <a:r>
              <a:rPr lang="de-DE" b="0" dirty="0" err="1" smtClean="0"/>
              <a:t>is</a:t>
            </a:r>
            <a:r>
              <a:rPr lang="de-DE" b="0" dirty="0" smtClean="0"/>
              <a:t> </a:t>
            </a:r>
            <a:r>
              <a:rPr lang="de-DE" b="0" dirty="0" err="1" smtClean="0"/>
              <a:t>proposed</a:t>
            </a:r>
            <a:r>
              <a:rPr lang="de-DE" b="0" dirty="0" smtClean="0"/>
              <a:t>:</a:t>
            </a:r>
          </a:p>
          <a:p>
            <a:pPr marL="0" indent="0"/>
            <a:endParaRPr lang="en-US" b="0" dirty="0"/>
          </a:p>
          <a:p>
            <a:pPr marL="457200" lvl="0" indent="-457200" hangingPunct="0">
              <a:buFont typeface="+mj-lt"/>
              <a:buAutoNum type="arabicPeriod"/>
            </a:pPr>
            <a:r>
              <a:rPr lang="en-US" b="0" dirty="0" smtClean="0"/>
              <a:t>Add </a:t>
            </a:r>
            <a:r>
              <a:rPr lang="en-US" b="0" dirty="0"/>
              <a:t>syntax </a:t>
            </a:r>
            <a:r>
              <a:rPr lang="en-US" b="0" dirty="0" smtClean="0"/>
              <a:t>for </a:t>
            </a:r>
          </a:p>
          <a:p>
            <a:pPr marL="711200" lvl="2" indent="-457200" hangingPunct="0">
              <a:buFont typeface="+mj-lt"/>
              <a:buAutoNum type="arabicPeriod"/>
            </a:pPr>
            <a:r>
              <a:rPr lang="en-US" b="0" dirty="0" smtClean="0"/>
              <a:t>carriage </a:t>
            </a:r>
            <a:r>
              <a:rPr lang="en-US" b="0" dirty="0"/>
              <a:t>of </a:t>
            </a:r>
            <a:r>
              <a:rPr lang="en-US" b="0" dirty="0" smtClean="0"/>
              <a:t>MCTS specific Parameter </a:t>
            </a:r>
            <a:r>
              <a:rPr lang="en-US" b="0" dirty="0"/>
              <a:t>Sets </a:t>
            </a:r>
            <a:endParaRPr lang="en-US" b="0" dirty="0" smtClean="0"/>
          </a:p>
          <a:p>
            <a:pPr marL="711200" lvl="2" indent="-457200" hangingPunct="0">
              <a:buFont typeface="+mj-lt"/>
              <a:buAutoNum type="arabicPeriod"/>
            </a:pPr>
            <a:r>
              <a:rPr lang="en-US" dirty="0" smtClean="0"/>
              <a:t>carriage of MCTS specific </a:t>
            </a:r>
            <a:r>
              <a:rPr lang="en-US" b="0" dirty="0" smtClean="0"/>
              <a:t>SEI messages</a:t>
            </a:r>
          </a:p>
          <a:p>
            <a:pPr marL="711200" lvl="2" indent="-457200" hangingPunct="0">
              <a:buFont typeface="+mj-lt"/>
              <a:buAutoNum type="arabicPeriod"/>
            </a:pPr>
            <a:endParaRPr lang="en-US" b="0" dirty="0"/>
          </a:p>
          <a:p>
            <a:pPr marL="457200" indent="-457200" hangingPunct="0">
              <a:buFont typeface="+mj-lt"/>
              <a:buAutoNum type="arabicPeriod"/>
            </a:pPr>
            <a:r>
              <a:rPr lang="en-US" b="0" dirty="0"/>
              <a:t>add a MCTS extraction </a:t>
            </a:r>
            <a:r>
              <a:rPr lang="en-US" b="0" dirty="0" smtClean="0"/>
              <a:t>process based on the proposed syntax</a:t>
            </a:r>
          </a:p>
          <a:p>
            <a:pPr marL="457200" lvl="0" indent="-457200" hangingPunct="0">
              <a:buFont typeface="+mj-lt"/>
              <a:buAutoNum type="arabicPeriod"/>
            </a:pPr>
            <a:endParaRPr lang="en-US" b="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Proposal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9454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6578102"/>
              </p:ext>
            </p:extLst>
          </p:nvPr>
        </p:nvGraphicFramePr>
        <p:xfrm>
          <a:off x="107504" y="2204864"/>
          <a:ext cx="8883987" cy="3384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Dokument" r:id="rId3" imgW="5867400" imgH="2235200" progId="Word.Document.12">
                  <p:embed/>
                </p:oleObj>
              </mc:Choice>
              <mc:Fallback>
                <p:oleObj name="Dokument" r:id="rId3" imgW="5867400" imgH="2235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504" y="2204864"/>
                        <a:ext cx="8883987" cy="33843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lvl="0" indent="0" hangingPunct="0"/>
            <a:r>
              <a:rPr lang="en-US" b="0" dirty="0" smtClean="0"/>
              <a:t>Carriage </a:t>
            </a:r>
            <a:r>
              <a:rPr lang="en-US" b="0" dirty="0"/>
              <a:t>of Parameter </a:t>
            </a:r>
            <a:r>
              <a:rPr lang="en-US" b="0" dirty="0" smtClean="0"/>
              <a:t>Sets: In-band variant</a:t>
            </a:r>
          </a:p>
          <a:p>
            <a:pPr marL="0" lvl="0" indent="0" hangingPunct="0"/>
            <a:endParaRPr lang="en-US" b="0" dirty="0" smtClean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 smtClean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 smtClean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 smtClean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 smtClean="0"/>
          </a:p>
          <a:p>
            <a:pPr marL="0" lvl="0" indent="0" hangingPunct="0"/>
            <a:endParaRPr lang="en-US" b="0" dirty="0"/>
          </a:p>
          <a:p>
            <a:pPr marL="0" lvl="0" indent="0" hangingPunct="0"/>
            <a:endParaRPr lang="en-US" b="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Proposal</a:t>
            </a:r>
            <a:r>
              <a:rPr lang="de-DE" dirty="0" smtClean="0"/>
              <a:t> – </a:t>
            </a:r>
            <a:r>
              <a:rPr lang="de-DE" dirty="0" err="1" smtClean="0"/>
              <a:t>MCTS_extraction</a:t>
            </a:r>
            <a:r>
              <a:rPr lang="de-DE" dirty="0" smtClean="0"/>
              <a:t> SEI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999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Proposal</a:t>
            </a:r>
            <a:r>
              <a:rPr lang="de-DE" dirty="0" smtClean="0"/>
              <a:t> – </a:t>
            </a:r>
            <a:r>
              <a:rPr lang="de-DE" dirty="0" err="1" smtClean="0"/>
              <a:t>MCTS_extraction</a:t>
            </a:r>
            <a:r>
              <a:rPr lang="de-DE" dirty="0" smtClean="0"/>
              <a:t> SEI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395536" y="1556792"/>
            <a:ext cx="8334672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sz="1400" b="1" dirty="0" smtClean="0"/>
              <a:t>num_extraction_information_sets_minus1 </a:t>
            </a:r>
            <a:r>
              <a:rPr lang="en-US" sz="1400" dirty="0" smtClean="0"/>
              <a:t>indicates the number of information sets contained in the present </a:t>
            </a:r>
            <a:r>
              <a:rPr lang="en-US" sz="1400" dirty="0" err="1" smtClean="0"/>
              <a:t>mcts_extraction</a:t>
            </a:r>
            <a:r>
              <a:rPr lang="en-US" sz="1400" dirty="0" smtClean="0"/>
              <a:t> SEI to be applied in the </a:t>
            </a:r>
            <a:r>
              <a:rPr lang="en-US" sz="1400" dirty="0" err="1" smtClean="0"/>
              <a:t>mcts</a:t>
            </a:r>
            <a:r>
              <a:rPr lang="en-US" sz="1400" dirty="0" smtClean="0"/>
              <a:t> extraction process.</a:t>
            </a:r>
          </a:p>
          <a:p>
            <a:pPr hangingPunct="0"/>
            <a:endParaRPr lang="en-US" sz="1400" dirty="0" smtClean="0"/>
          </a:p>
          <a:p>
            <a:pPr hangingPunct="0"/>
            <a:r>
              <a:rPr lang="en-US" sz="1400" b="1" dirty="0" smtClean="0"/>
              <a:t>num_applicable_tile_set_identifiers_minus1 </a:t>
            </a:r>
            <a:r>
              <a:rPr lang="en-US" sz="1400" dirty="0" smtClean="0"/>
              <a:t>indicates the number of values of </a:t>
            </a:r>
            <a:r>
              <a:rPr lang="en-US" sz="1400" dirty="0" err="1" smtClean="0"/>
              <a:t>mcts_id</a:t>
            </a:r>
            <a:r>
              <a:rPr lang="en-US" sz="1400" dirty="0" smtClean="0"/>
              <a:t> of the tile sets that the following </a:t>
            </a:r>
            <a:r>
              <a:rPr lang="en-US" sz="1400" dirty="0" err="1" smtClean="0"/>
              <a:t>i-th</a:t>
            </a:r>
            <a:r>
              <a:rPr lang="en-US" sz="1400" dirty="0" smtClean="0"/>
              <a:t> information set applies to for the </a:t>
            </a:r>
            <a:r>
              <a:rPr lang="en-US" sz="1400" dirty="0" err="1" smtClean="0"/>
              <a:t>mcts</a:t>
            </a:r>
            <a:r>
              <a:rPr lang="en-US" sz="1400" dirty="0" smtClean="0"/>
              <a:t> extraction process.</a:t>
            </a:r>
          </a:p>
          <a:p>
            <a:pPr hangingPunct="0"/>
            <a:endParaRPr lang="en-US" sz="1400" dirty="0" smtClean="0"/>
          </a:p>
          <a:p>
            <a:pPr hangingPunct="0"/>
            <a:r>
              <a:rPr lang="en-US" sz="1400" b="1" dirty="0" err="1" smtClean="0"/>
              <a:t>mcts_identifier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][ k ] indicates all num_applicable_tile_set_identifers_minus1 plus 1 values of </a:t>
            </a:r>
            <a:r>
              <a:rPr lang="en-US" sz="1400" dirty="0" err="1" smtClean="0"/>
              <a:t>mcts_id</a:t>
            </a:r>
            <a:r>
              <a:rPr lang="en-US" sz="1400" dirty="0" smtClean="0"/>
              <a:t> of the tile sets that the following </a:t>
            </a:r>
            <a:r>
              <a:rPr lang="en-US" sz="1400" dirty="0" err="1" smtClean="0"/>
              <a:t>i-th</a:t>
            </a:r>
            <a:r>
              <a:rPr lang="en-US" sz="1400" dirty="0" smtClean="0"/>
              <a:t> information set applies to for the </a:t>
            </a:r>
            <a:r>
              <a:rPr lang="en-US" sz="1400" dirty="0" err="1" smtClean="0"/>
              <a:t>mcts</a:t>
            </a:r>
            <a:r>
              <a:rPr lang="en-US" sz="1400" dirty="0" smtClean="0"/>
              <a:t> extraction process.</a:t>
            </a:r>
          </a:p>
          <a:p>
            <a:pPr hangingPunct="0"/>
            <a:endParaRPr lang="en-US" sz="1400" dirty="0" smtClean="0"/>
          </a:p>
          <a:p>
            <a:pPr hangingPunct="0"/>
            <a:r>
              <a:rPr lang="en-US" sz="1400" b="1" dirty="0" err="1" smtClean="0"/>
              <a:t>num_mcts_pps_replacements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 indicates the number of </a:t>
            </a:r>
            <a:r>
              <a:rPr lang="en-US" sz="1400" dirty="0" err="1" smtClean="0"/>
              <a:t>pps</a:t>
            </a:r>
            <a:r>
              <a:rPr lang="en-US" sz="1400" dirty="0" smtClean="0"/>
              <a:t> identifier replacements signaling in the </a:t>
            </a:r>
            <a:r>
              <a:rPr lang="en-US" sz="1400" dirty="0" err="1" smtClean="0"/>
              <a:t>mcts_extraction</a:t>
            </a:r>
            <a:r>
              <a:rPr lang="en-US" sz="1400" dirty="0" smtClean="0"/>
              <a:t> SEI for the tile set with </a:t>
            </a:r>
            <a:r>
              <a:rPr lang="en-US" sz="1400" dirty="0" err="1" smtClean="0"/>
              <a:t>mcts_id</a:t>
            </a:r>
            <a:r>
              <a:rPr lang="en-US" sz="1400" dirty="0" smtClean="0"/>
              <a:t> equal to </a:t>
            </a:r>
            <a:r>
              <a:rPr lang="en-US" sz="1400" dirty="0" err="1" smtClean="0"/>
              <a:t>mcts_id_map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].</a:t>
            </a:r>
          </a:p>
          <a:p>
            <a:pPr hangingPunct="0"/>
            <a:endParaRPr lang="en-US" sz="1400" dirty="0" smtClean="0"/>
          </a:p>
          <a:p>
            <a:pPr hangingPunct="0"/>
            <a:r>
              <a:rPr lang="en-US" sz="1400" b="1" dirty="0" err="1" smtClean="0"/>
              <a:t>mcts_pps_id_in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][ j ] indicates the j-</a:t>
            </a:r>
            <a:r>
              <a:rPr lang="en-US" sz="1400" dirty="0" err="1" smtClean="0"/>
              <a:t>th</a:t>
            </a:r>
            <a:r>
              <a:rPr lang="en-US" sz="1400" dirty="0" smtClean="0"/>
              <a:t> value of the </a:t>
            </a:r>
            <a:r>
              <a:rPr lang="en-US" sz="1400" dirty="0" err="1" smtClean="0"/>
              <a:t>num_mcts_pps_replacements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 </a:t>
            </a:r>
            <a:r>
              <a:rPr lang="en-US" sz="1400" dirty="0" err="1" smtClean="0"/>
              <a:t>pps</a:t>
            </a:r>
            <a:r>
              <a:rPr lang="en-US" sz="1400" dirty="0" smtClean="0"/>
              <a:t> identifiers in slice header syntax structures of the tile set with </a:t>
            </a:r>
            <a:r>
              <a:rPr lang="en-US" sz="1400" dirty="0" err="1" smtClean="0"/>
              <a:t>mcts_id</a:t>
            </a:r>
            <a:r>
              <a:rPr lang="en-US" sz="1400" dirty="0" smtClean="0"/>
              <a:t> equal to </a:t>
            </a:r>
            <a:r>
              <a:rPr lang="en-US" sz="1400" dirty="0" err="1" smtClean="0"/>
              <a:t>mcts_id_map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 to be replaced in the </a:t>
            </a:r>
            <a:r>
              <a:rPr lang="en-US" sz="1400" dirty="0" err="1" smtClean="0"/>
              <a:t>mcts</a:t>
            </a:r>
            <a:r>
              <a:rPr lang="en-US" sz="1400" dirty="0" smtClean="0"/>
              <a:t> extraction process. </a:t>
            </a:r>
          </a:p>
          <a:p>
            <a:pPr hangingPunct="0"/>
            <a:endParaRPr lang="en-US" sz="1400" dirty="0" smtClean="0"/>
          </a:p>
          <a:p>
            <a:pPr hangingPunct="0"/>
            <a:r>
              <a:rPr lang="en-US" sz="1400" b="1" dirty="0" err="1" smtClean="0"/>
              <a:t>mcts_pps_id_out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][ j ] indicates the j-</a:t>
            </a:r>
            <a:r>
              <a:rPr lang="en-US" sz="1400" dirty="0" err="1" smtClean="0"/>
              <a:t>th</a:t>
            </a:r>
            <a:r>
              <a:rPr lang="en-US" sz="1400" dirty="0" smtClean="0"/>
              <a:t> value of the </a:t>
            </a:r>
            <a:r>
              <a:rPr lang="en-US" sz="1400" dirty="0" err="1" smtClean="0"/>
              <a:t>num_mcts_pps_replacements</a:t>
            </a:r>
            <a:r>
              <a:rPr lang="en-US" sz="1400" dirty="0" smtClean="0"/>
              <a:t> </a:t>
            </a:r>
            <a:r>
              <a:rPr lang="en-US" sz="1400" dirty="0" err="1" smtClean="0"/>
              <a:t>pps</a:t>
            </a:r>
            <a:r>
              <a:rPr lang="en-US" sz="1400" dirty="0" smtClean="0"/>
              <a:t> identifiers in slice header syntax structures of the tile set with </a:t>
            </a:r>
            <a:r>
              <a:rPr lang="en-US" sz="1400" dirty="0" err="1" smtClean="0"/>
              <a:t>mcts_id</a:t>
            </a:r>
            <a:r>
              <a:rPr lang="en-US" sz="1400" dirty="0" smtClean="0"/>
              <a:t> equal to </a:t>
            </a:r>
            <a:r>
              <a:rPr lang="en-US" sz="1400" dirty="0" err="1" smtClean="0"/>
              <a:t>mcts_id_map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 to replace </a:t>
            </a:r>
            <a:r>
              <a:rPr lang="en-US" sz="1400" dirty="0" err="1" smtClean="0"/>
              <a:t>pps</a:t>
            </a:r>
            <a:r>
              <a:rPr lang="en-US" sz="1400" dirty="0" smtClean="0"/>
              <a:t> identifiers equal to the value </a:t>
            </a:r>
            <a:r>
              <a:rPr lang="en-US" sz="1400" dirty="0" err="1" smtClean="0"/>
              <a:t>mcts_pps_id_in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][ j ] in the </a:t>
            </a:r>
            <a:r>
              <a:rPr lang="en-US" sz="1400" dirty="0" err="1" smtClean="0"/>
              <a:t>mcts</a:t>
            </a:r>
            <a:r>
              <a:rPr lang="en-US" sz="1400" dirty="0" smtClean="0"/>
              <a:t> extraction process.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84514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2303487" cy="4516455"/>
          </a:xfrm>
        </p:spPr>
        <p:txBody>
          <a:bodyPr/>
          <a:lstStyle/>
          <a:p>
            <a:pPr marL="0" lvl="0" indent="0" hangingPunct="0"/>
            <a:r>
              <a:rPr lang="en-US" b="0" dirty="0" smtClean="0"/>
              <a:t>Carriage </a:t>
            </a:r>
            <a:r>
              <a:rPr lang="en-US" b="0" dirty="0"/>
              <a:t>of Parameter </a:t>
            </a:r>
            <a:r>
              <a:rPr lang="en-US" b="0" dirty="0" smtClean="0"/>
              <a:t>Sets: </a:t>
            </a:r>
            <a:endParaRPr lang="en-US" b="0" dirty="0"/>
          </a:p>
          <a:p>
            <a:pPr marL="0" lvl="0" indent="0" hangingPunct="0"/>
            <a:r>
              <a:rPr lang="en-US" b="0" dirty="0" smtClean="0"/>
              <a:t>Nested variant</a:t>
            </a:r>
          </a:p>
          <a:p>
            <a:pPr marL="0" lvl="0" indent="0" hangingPunct="0"/>
            <a:endParaRPr lang="en-US" b="0" dirty="0" smtClean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 smtClean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/>
          </a:p>
          <a:p>
            <a:pPr marL="0" lvl="0" indent="0" hangingPunct="0"/>
            <a:endParaRPr lang="en-US" b="0" dirty="0" smtClean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 smtClean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 smtClean="0"/>
          </a:p>
          <a:p>
            <a:pPr marL="0" lvl="0" indent="0" hangingPunct="0"/>
            <a:endParaRPr lang="en-US" b="0" dirty="0"/>
          </a:p>
          <a:p>
            <a:pPr marL="0" lvl="0" indent="0" hangingPunct="0"/>
            <a:endParaRPr lang="en-US" b="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Proposal</a:t>
            </a:r>
            <a:r>
              <a:rPr lang="de-DE" dirty="0" smtClean="0"/>
              <a:t> – </a:t>
            </a:r>
            <a:r>
              <a:rPr lang="de-DE" dirty="0" err="1" smtClean="0"/>
              <a:t>MCTS_extraction</a:t>
            </a:r>
            <a:r>
              <a:rPr lang="de-DE" dirty="0" smtClean="0"/>
              <a:t> SEI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6520214"/>
              </p:ext>
            </p:extLst>
          </p:nvPr>
        </p:nvGraphicFramePr>
        <p:xfrm>
          <a:off x="2317791" y="980728"/>
          <a:ext cx="6790713" cy="53602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Dokument" r:id="rId3" imgW="5727700" imgH="4521200" progId="Word.Document.12">
                  <p:embed/>
                </p:oleObj>
              </mc:Choice>
              <mc:Fallback>
                <p:oleObj name="Dokument" r:id="rId3" imgW="5727700" imgH="4521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17791" y="980728"/>
                        <a:ext cx="6790713" cy="53602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4104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Proposal</a:t>
            </a:r>
            <a:r>
              <a:rPr lang="de-DE" dirty="0" smtClean="0"/>
              <a:t> – </a:t>
            </a:r>
            <a:r>
              <a:rPr lang="de-DE" dirty="0" err="1" smtClean="0"/>
              <a:t>MCTS_extraction</a:t>
            </a:r>
            <a:r>
              <a:rPr lang="de-DE" dirty="0" smtClean="0"/>
              <a:t> SEI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395536" y="1556792"/>
            <a:ext cx="8334672" cy="3539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sz="1400" b="1" dirty="0"/>
              <a:t>num_vps_in_message_minus1</a:t>
            </a:r>
            <a:r>
              <a:rPr lang="en-US" sz="1400" dirty="0"/>
              <a:t> indicates the number of </a:t>
            </a:r>
            <a:r>
              <a:rPr lang="en-US" sz="1400" dirty="0" err="1"/>
              <a:t>vps</a:t>
            </a:r>
            <a:r>
              <a:rPr lang="en-US" sz="1400" dirty="0"/>
              <a:t> syntax structures in the given </a:t>
            </a:r>
            <a:r>
              <a:rPr lang="en-US" sz="1400" dirty="0" err="1"/>
              <a:t>mcts_extraction_nesting</a:t>
            </a:r>
            <a:r>
              <a:rPr lang="en-US" sz="1400" dirty="0"/>
              <a:t> SEI to be used in the </a:t>
            </a:r>
            <a:r>
              <a:rPr lang="en-US" sz="1400" dirty="0" err="1"/>
              <a:t>mcts</a:t>
            </a:r>
            <a:r>
              <a:rPr lang="en-US" sz="1400" dirty="0"/>
              <a:t> extraction process</a:t>
            </a:r>
            <a:r>
              <a:rPr lang="en-US" sz="1400" dirty="0" smtClean="0"/>
              <a:t>.</a:t>
            </a:r>
          </a:p>
          <a:p>
            <a:pPr hangingPunct="0"/>
            <a:endParaRPr lang="en-US" sz="1400" dirty="0"/>
          </a:p>
          <a:p>
            <a:pPr hangingPunct="0"/>
            <a:r>
              <a:rPr lang="en-US" sz="1400" b="1" dirty="0"/>
              <a:t>num_sps_in_message_minus1</a:t>
            </a:r>
            <a:r>
              <a:rPr lang="en-US" sz="1400" dirty="0"/>
              <a:t> indicates the number of </a:t>
            </a:r>
            <a:r>
              <a:rPr lang="en-US" sz="1400" dirty="0" err="1"/>
              <a:t>sps</a:t>
            </a:r>
            <a:r>
              <a:rPr lang="en-US" sz="1400" dirty="0"/>
              <a:t> syntax structures in the given </a:t>
            </a:r>
            <a:r>
              <a:rPr lang="en-US" sz="1400" dirty="0" err="1"/>
              <a:t>mcts_extraction_nesting</a:t>
            </a:r>
            <a:r>
              <a:rPr lang="en-US" sz="1400" dirty="0"/>
              <a:t> SEI to be used in the </a:t>
            </a:r>
            <a:r>
              <a:rPr lang="en-US" sz="1400" dirty="0" err="1"/>
              <a:t>mcts</a:t>
            </a:r>
            <a:r>
              <a:rPr lang="en-US" sz="1400" dirty="0"/>
              <a:t> extraction process</a:t>
            </a:r>
            <a:r>
              <a:rPr lang="en-US" sz="1400" dirty="0" smtClean="0"/>
              <a:t>.</a:t>
            </a:r>
          </a:p>
          <a:p>
            <a:pPr hangingPunct="0"/>
            <a:endParaRPr lang="en-US" sz="1400" dirty="0"/>
          </a:p>
          <a:p>
            <a:pPr hangingPunct="0"/>
            <a:r>
              <a:rPr lang="en-US" sz="1400" b="1" dirty="0"/>
              <a:t>num_pps_in_message_minus1</a:t>
            </a:r>
            <a:r>
              <a:rPr lang="en-US" sz="1400" dirty="0"/>
              <a:t> indicates the number of </a:t>
            </a:r>
            <a:r>
              <a:rPr lang="en-US" sz="1400" dirty="0" err="1"/>
              <a:t>pps</a:t>
            </a:r>
            <a:r>
              <a:rPr lang="en-US" sz="1400" dirty="0"/>
              <a:t> syntax structures in the given </a:t>
            </a:r>
            <a:r>
              <a:rPr lang="en-US" sz="1400" dirty="0" err="1"/>
              <a:t>mcts_extraction_nesting</a:t>
            </a:r>
            <a:r>
              <a:rPr lang="en-US" sz="1400" dirty="0"/>
              <a:t> SEI to be used in the </a:t>
            </a:r>
            <a:r>
              <a:rPr lang="en-US" sz="1400" dirty="0" err="1"/>
              <a:t>mcts</a:t>
            </a:r>
            <a:r>
              <a:rPr lang="en-US" sz="1400" dirty="0"/>
              <a:t> extraction process</a:t>
            </a:r>
            <a:r>
              <a:rPr lang="en-US" sz="1400" dirty="0" smtClean="0"/>
              <a:t>.</a:t>
            </a:r>
          </a:p>
          <a:p>
            <a:pPr hangingPunct="0"/>
            <a:endParaRPr lang="en-US" sz="1400" dirty="0"/>
          </a:p>
          <a:p>
            <a:pPr hangingPunct="0"/>
            <a:r>
              <a:rPr lang="en-US" sz="1400" b="1" dirty="0" err="1"/>
              <a:t>mcts_pps_id_in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][ j ] indicates the j-</a:t>
            </a:r>
            <a:r>
              <a:rPr lang="en-US" sz="1400" dirty="0" err="1"/>
              <a:t>th</a:t>
            </a:r>
            <a:r>
              <a:rPr lang="en-US" sz="1400" dirty="0"/>
              <a:t> value of the </a:t>
            </a:r>
            <a:r>
              <a:rPr lang="en-US" sz="1400" dirty="0" err="1"/>
              <a:t>num_mcts_pps_replacements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 </a:t>
            </a:r>
            <a:r>
              <a:rPr lang="en-US" sz="1400" dirty="0" err="1"/>
              <a:t>pps</a:t>
            </a:r>
            <a:r>
              <a:rPr lang="en-US" sz="1400" dirty="0"/>
              <a:t> identifiers in slice header syntax structures of the tile set with </a:t>
            </a:r>
            <a:r>
              <a:rPr lang="en-US" sz="1400" dirty="0" err="1"/>
              <a:t>mcts_id</a:t>
            </a:r>
            <a:r>
              <a:rPr lang="en-US" sz="1400" dirty="0"/>
              <a:t> equal to </a:t>
            </a:r>
            <a:r>
              <a:rPr lang="en-US" sz="1400" dirty="0" err="1"/>
              <a:t>mcts_id_map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 to be replaced in the </a:t>
            </a:r>
            <a:r>
              <a:rPr lang="en-US" sz="1400" dirty="0" err="1"/>
              <a:t>mcts</a:t>
            </a:r>
            <a:r>
              <a:rPr lang="en-US" sz="1400" dirty="0"/>
              <a:t> extraction process. </a:t>
            </a:r>
            <a:endParaRPr lang="en-US" sz="1400" dirty="0" smtClean="0"/>
          </a:p>
          <a:p>
            <a:pPr hangingPunct="0"/>
            <a:endParaRPr lang="en-US" sz="1400" dirty="0"/>
          </a:p>
          <a:p>
            <a:pPr hangingPunct="0"/>
            <a:r>
              <a:rPr lang="en-US" sz="1400" b="1" dirty="0" err="1"/>
              <a:t>mcts_pps_idx_out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][ j ] indicates that the picture Parameter Set with </a:t>
            </a:r>
            <a:r>
              <a:rPr lang="en-US" sz="1400" dirty="0" err="1"/>
              <a:t>pps</a:t>
            </a:r>
            <a:r>
              <a:rPr lang="en-US" sz="1400" dirty="0"/>
              <a:t> identifier equal to </a:t>
            </a:r>
            <a:r>
              <a:rPr lang="en-US" sz="1400" dirty="0" err="1"/>
              <a:t>mcts_pps_id_in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][ j ] is to be replaced with the </a:t>
            </a:r>
            <a:r>
              <a:rPr lang="en-US" sz="1400" dirty="0" err="1"/>
              <a:t>mcts_pps_idx_out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][ j ]-</a:t>
            </a:r>
            <a:r>
              <a:rPr lang="en-US" sz="1400" dirty="0" err="1"/>
              <a:t>th</a:t>
            </a:r>
            <a:r>
              <a:rPr lang="en-US" sz="1400" dirty="0"/>
              <a:t> signaled picture Parameter Set in the </a:t>
            </a:r>
            <a:r>
              <a:rPr lang="en-US" sz="1400" dirty="0" err="1"/>
              <a:t>mcts_extraction_nesting</a:t>
            </a:r>
            <a:r>
              <a:rPr lang="en-US" sz="1400" dirty="0"/>
              <a:t> SEI during the </a:t>
            </a:r>
            <a:r>
              <a:rPr lang="en-US" sz="1400" dirty="0" err="1"/>
              <a:t>mcts</a:t>
            </a:r>
            <a:r>
              <a:rPr lang="en-US" sz="1400" dirty="0"/>
              <a:t> extraction process. </a:t>
            </a:r>
          </a:p>
        </p:txBody>
      </p:sp>
    </p:spTree>
    <p:extLst>
      <p:ext uri="{BB962C8B-B14F-4D97-AF65-F5344CB8AC3E}">
        <p14:creationId xmlns:p14="http://schemas.microsoft.com/office/powerpoint/2010/main" val="2420141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lvl="0" indent="0" hangingPunct="0"/>
            <a:r>
              <a:rPr lang="en-US" b="0" dirty="0"/>
              <a:t>C</a:t>
            </a:r>
            <a:r>
              <a:rPr lang="en-US" b="0" dirty="0" smtClean="0"/>
              <a:t>arriage SEI messages:</a:t>
            </a:r>
            <a:endParaRPr lang="en-US" b="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Proposal</a:t>
            </a:r>
            <a:r>
              <a:rPr lang="de-DE" dirty="0" smtClean="0"/>
              <a:t> – </a:t>
            </a:r>
            <a:r>
              <a:rPr lang="de-DE" dirty="0" err="1" smtClean="0"/>
              <a:t>mcts_nesting</a:t>
            </a:r>
            <a:r>
              <a:rPr lang="de-DE" dirty="0" smtClean="0"/>
              <a:t> SEI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29/05/16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4222338"/>
              </p:ext>
            </p:extLst>
          </p:nvPr>
        </p:nvGraphicFramePr>
        <p:xfrm>
          <a:off x="467543" y="2204864"/>
          <a:ext cx="8389245" cy="4176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Dokument" r:id="rId3" imgW="5867400" imgH="2921000" progId="Word.Document.12">
                  <p:embed/>
                </p:oleObj>
              </mc:Choice>
              <mc:Fallback>
                <p:oleObj name="Dokument" r:id="rId3" imgW="5867400" imgH="2921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43" y="2204864"/>
                        <a:ext cx="8389245" cy="41764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6241815"/>
      </p:ext>
    </p:extLst>
  </p:cSld>
  <p:clrMapOvr>
    <a:masterClrMapping/>
  </p:clrMapOvr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0</TotalTime>
  <Words>995</Words>
  <Application>Microsoft Macintosh PowerPoint</Application>
  <PresentationFormat>Bildschirmpräsentation (4:3)</PresentationFormat>
  <Paragraphs>136</Paragraphs>
  <Slides>12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8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21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Dokument</vt:lpstr>
      <vt:lpstr>PowerPoint-Präsentation</vt:lpstr>
      <vt:lpstr>Motivation</vt:lpstr>
      <vt:lpstr>System Examples</vt:lpstr>
      <vt:lpstr>Proposal</vt:lpstr>
      <vt:lpstr>Proposal – MCTS_extraction SEI</vt:lpstr>
      <vt:lpstr>Proposal – MCTS_extraction SEI</vt:lpstr>
      <vt:lpstr>Proposal – MCTS_extraction SEI</vt:lpstr>
      <vt:lpstr>Proposal – MCTS_extraction SEI</vt:lpstr>
      <vt:lpstr>Proposal – mcts_nesting SEI</vt:lpstr>
      <vt:lpstr>Proposal – mcts_nesting SEI</vt:lpstr>
      <vt:lpstr>Proposal – Extraction Process</vt:lpstr>
      <vt:lpstr>Summary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Robert Skupin</cp:lastModifiedBy>
  <cp:revision>532</cp:revision>
  <cp:lastPrinted>2015-11-19T10:21:03Z</cp:lastPrinted>
  <dcterms:created xsi:type="dcterms:W3CDTF">2010-10-12T07:03:46Z</dcterms:created>
  <dcterms:modified xsi:type="dcterms:W3CDTF">2016-05-29T13:12:06Z</dcterms:modified>
</cp:coreProperties>
</file>