
<file path=[Content_Types].xml><?xml version="1.0" encoding="utf-8"?>
<Types xmlns="http://schemas.openxmlformats.org/package/2006/content-types">
  <Default Extension="xml" ContentType="application/xml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8"/>
  </p:notesMasterIdLst>
  <p:handoutMasterIdLst>
    <p:handoutMasterId r:id="rId9"/>
  </p:handoutMasterIdLst>
  <p:sldIdLst>
    <p:sldId id="256" r:id="rId2"/>
    <p:sldId id="608" r:id="rId3"/>
    <p:sldId id="623" r:id="rId4"/>
    <p:sldId id="625" r:id="rId5"/>
    <p:sldId id="620" r:id="rId6"/>
    <p:sldId id="624" r:id="rId7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AEE"/>
    <a:srgbClr val="E9E7ED"/>
    <a:srgbClr val="E1DEE6"/>
    <a:srgbClr val="DEDEF6"/>
    <a:srgbClr val="CCFFFF"/>
    <a:srgbClr val="99CCFF"/>
    <a:srgbClr val="CC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27" autoAdjust="0"/>
    <p:restoredTop sz="87650" autoAdjust="0"/>
  </p:normalViewPr>
  <p:slideViewPr>
    <p:cSldViewPr>
      <p:cViewPr varScale="1">
        <p:scale>
          <a:sx n="118" d="100"/>
          <a:sy n="118" d="100"/>
        </p:scale>
        <p:origin x="-520" y="-10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5ABC0DBA-9814-4354-8B94-421B58CC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282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C565E483-B940-465B-BA32-C91A62F307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06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2BA710-44E2-4483-A40A-73BABC25855E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3" descr="SLATITLEPAGE.jpg copy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1536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5365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5366" name="Picture 10" descr="SLA Logo Horizontal 110728 copy.png"/>
          <p:cNvPicPr>
            <a:picLocks noChangeAspect="1"/>
          </p:cNvPicPr>
          <p:nvPr/>
        </p:nvPicPr>
        <p:blipFill>
          <a:blip r:embed="rId9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4038600" y="4929188"/>
            <a:ext cx="510540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DA1E24F-05B4-4EFE-AC55-B67F9817C5BE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5" r:id="rId5"/>
    <p:sldLayoutId id="2147483663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57200" y="819150"/>
            <a:ext cx="8261350" cy="1103313"/>
          </a:xfrm>
        </p:spPr>
        <p:txBody>
          <a:bodyPr/>
          <a:lstStyle/>
          <a:p>
            <a:r>
              <a:rPr smtClean="0">
                <a:ea typeface="Calibri" pitchFamily="34" charset="0"/>
              </a:rPr>
              <a:t>JCTVC-W0129: SCC Level Limits Based on Chroma Format</a:t>
            </a:r>
            <a:endParaRPr smtClean="0">
              <a:solidFill>
                <a:srgbClr val="0070C0"/>
              </a:solidFill>
              <a:ea typeface="Calibri" pitchFamily="34" charset="0"/>
            </a:endParaRPr>
          </a:p>
        </p:txBody>
      </p:sp>
      <p:sp>
        <p:nvSpPr>
          <p:cNvPr id="10242" name="Title 1"/>
          <p:cNvSpPr txBox="1">
            <a:spLocks/>
          </p:cNvSpPr>
          <p:nvPr/>
        </p:nvSpPr>
        <p:spPr bwMode="auto">
          <a:xfrm>
            <a:off x="1752600" y="3409950"/>
            <a:ext cx="5486400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1800" b="1">
                <a:latin typeface="Calibri" pitchFamily="34" charset="0"/>
              </a:rPr>
              <a:t>Sachin Deshpande, Seung-Hwan Kim</a:t>
            </a:r>
            <a:endParaRPr lang="en-US" sz="1800" b="1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smtClean="0"/>
          </a:p>
          <a:p>
            <a:endParaRPr lang="en-US" sz="1800" smtClean="0"/>
          </a:p>
        </p:txBody>
      </p:sp>
      <p:sp>
        <p:nvSpPr>
          <p:cNvPr id="12290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3200" b="1">
                <a:solidFill>
                  <a:schemeClr val="bg1"/>
                </a:solidFill>
                <a:latin typeface="Calibri" pitchFamily="34" charset="0"/>
              </a:rPr>
              <a:t>Introduction</a:t>
            </a:r>
          </a:p>
        </p:txBody>
      </p:sp>
      <p:sp>
        <p:nvSpPr>
          <p:cNvPr id="12291" name="Content Placeholder 6"/>
          <p:cNvSpPr txBox="1">
            <a:spLocks/>
          </p:cNvSpPr>
          <p:nvPr/>
        </p:nvSpPr>
        <p:spPr bwMode="auto">
          <a:xfrm>
            <a:off x="457200" y="819150"/>
            <a:ext cx="8305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2400">
                <a:latin typeface="Calibri" pitchFamily="34" charset="0"/>
              </a:rPr>
              <a:t>HEVC SCC Draft:  </a:t>
            </a:r>
            <a:r>
              <a:rPr lang="en-CA" sz="2000">
                <a:latin typeface="Calibri" pitchFamily="34" charset="0"/>
              </a:rPr>
              <a:t>MaxDpbSize is calculated based on PicSizeInSamplesY to take advantage of available memory capacity</a:t>
            </a:r>
          </a:p>
          <a:p>
            <a:pPr marL="782638" lvl="1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endParaRPr lang="en-CA" sz="2000">
              <a:latin typeface="Calibri" pitchFamily="34" charset="0"/>
            </a:endParaRPr>
          </a:p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2400" b="1">
                <a:latin typeface="Calibri" pitchFamily="34" charset="0"/>
              </a:rPr>
              <a:t>Proposal</a:t>
            </a:r>
            <a:r>
              <a:rPr lang="en-CA" sz="2400">
                <a:latin typeface="Calibri" pitchFamily="34" charset="0"/>
              </a:rPr>
              <a:t>: MaxDpbSize is to be calculated considering the chroma format </a:t>
            </a:r>
            <a:r>
              <a:rPr lang="en-CA" sz="1800">
                <a:latin typeface="Calibri" pitchFamily="34" charset="0"/>
              </a:rPr>
              <a:t>(</a:t>
            </a:r>
            <a:r>
              <a:rPr lang="en-US"/>
              <a:t>Screen-Extended Main 10 4:4:4 profile)</a:t>
            </a:r>
          </a:p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endParaRPr lang="en-US"/>
          </a:p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b="1"/>
              <a:t>Changes from previous contribution</a:t>
            </a:r>
            <a:r>
              <a:rPr lang="en-CA"/>
              <a:t>: MaxDpbSize is modified based only on chroma format (and not bit-depth)</a:t>
            </a:r>
            <a:endParaRPr lang="en-CA" sz="1800">
              <a:latin typeface="Calibri" pitchFamily="34" charset="0"/>
            </a:endParaRPr>
          </a:p>
          <a:p>
            <a:pPr marL="782638" lvl="1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None/>
            </a:pPr>
            <a:endParaRPr lang="en-CA" sz="1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smtClean="0"/>
          </a:p>
          <a:p>
            <a:endParaRPr lang="en-US" sz="1800" smtClean="0"/>
          </a:p>
        </p:txBody>
      </p:sp>
      <p:sp>
        <p:nvSpPr>
          <p:cNvPr id="1037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2800" b="1" dirty="0">
                <a:solidFill>
                  <a:schemeClr val="bg1"/>
                </a:solidFill>
                <a:latin typeface="Calibri" pitchFamily="34" charset="0"/>
              </a:rPr>
              <a:t>Results for </a:t>
            </a:r>
            <a:r>
              <a:rPr lang="en-US" sz="2800" b="1" dirty="0" err="1">
                <a:solidFill>
                  <a:schemeClr val="bg1"/>
                </a:solidFill>
                <a:latin typeface="Calibri" pitchFamily="34" charset="0"/>
              </a:rPr>
              <a:t>MaxDpbSize</a:t>
            </a:r>
            <a:r>
              <a:rPr lang="en-US" sz="2800" b="1" dirty="0">
                <a:solidFill>
                  <a:schemeClr val="bg1"/>
                </a:solidFill>
                <a:latin typeface="Calibri" pitchFamily="34" charset="0"/>
              </a:rPr>
              <a:t> from </a:t>
            </a: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our </a:t>
            </a: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proposal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38" name="Rectangle 4"/>
          <p:cNvSpPr>
            <a:spLocks noChangeArrowheads="1"/>
          </p:cNvSpPr>
          <p:nvPr/>
        </p:nvSpPr>
        <p:spPr bwMode="auto">
          <a:xfrm>
            <a:off x="1600200" y="1200150"/>
            <a:ext cx="6324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Table 1- MaxDpbSize for various Scale Factors when sps_curr_pic_ref_enabled_flag=0</a:t>
            </a:r>
          </a:p>
        </p:txBody>
      </p:sp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1530350" y="1504950"/>
          <a:ext cx="60833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" r:id="rId4" imgW="6083076" imgH="2133521" progId="">
                  <p:embed/>
                </p:oleObj>
              </mc:Choice>
              <mc:Fallback>
                <p:oleObj name="Document" r:id="rId4" imgW="6083076" imgH="2133521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0350" y="1504950"/>
                        <a:ext cx="6083300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" name="Content Placeholder 6"/>
          <p:cNvSpPr txBox="1">
            <a:spLocks/>
          </p:cNvSpPr>
          <p:nvPr/>
        </p:nvSpPr>
        <p:spPr bwMode="auto">
          <a:xfrm>
            <a:off x="457200" y="356235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/>
              <a:t>Proposed change allows to use</a:t>
            </a:r>
            <a:r>
              <a:rPr lang="en-CA">
                <a:solidFill>
                  <a:srgbClr val="FF0066"/>
                </a:solidFill>
              </a:rPr>
              <a:t> larger DPB size</a:t>
            </a:r>
          </a:p>
          <a:p>
            <a:pPr marL="782638" lvl="1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1800">
                <a:latin typeface="Calibri" pitchFamily="34" charset="0"/>
              </a:rPr>
              <a:t>Maximize the usage of available memory</a:t>
            </a:r>
          </a:p>
          <a:p>
            <a:pPr marL="782638" lvl="1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1800">
                <a:latin typeface="Calibri" pitchFamily="34" charset="0"/>
              </a:rPr>
              <a:t>Support higher GOP structure where large DPB size is required (coding gain)</a:t>
            </a:r>
          </a:p>
          <a:p>
            <a:pPr marL="1143000" lvl="2" indent="-228600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None/>
            </a:pPr>
            <a:endParaRPr lang="en-CA" sz="1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smtClean="0"/>
          </a:p>
          <a:p>
            <a:endParaRPr lang="en-US" sz="1800" smtClean="0"/>
          </a:p>
        </p:txBody>
      </p:sp>
      <p:sp>
        <p:nvSpPr>
          <p:cNvPr id="16386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3200" b="1">
                <a:solidFill>
                  <a:schemeClr val="bg1"/>
                </a:solidFill>
                <a:latin typeface="Calibri" pitchFamily="34" charset="0"/>
              </a:rPr>
              <a:t>Conclusion</a:t>
            </a:r>
          </a:p>
        </p:txBody>
      </p:sp>
      <p:sp>
        <p:nvSpPr>
          <p:cNvPr id="16387" name="Content Placeholder 6"/>
          <p:cNvSpPr txBox="1">
            <a:spLocks/>
          </p:cNvSpPr>
          <p:nvPr/>
        </p:nvSpPr>
        <p:spPr bwMode="auto">
          <a:xfrm>
            <a:off x="457200" y="819150"/>
            <a:ext cx="8305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342900" indent="-342900" hangingPunct="0">
              <a:buFont typeface="Arial" charset="0"/>
              <a:buChar char="•"/>
            </a:pPr>
            <a:r>
              <a:rPr lang="en-CA" sz="2000">
                <a:latin typeface="Calibri" pitchFamily="34" charset="0"/>
              </a:rPr>
              <a:t>Modification is proposed for MaxDpbSize calculation for </a:t>
            </a:r>
            <a:r>
              <a:rPr lang="en-US" sz="2000">
                <a:latin typeface="Calibri" pitchFamily="34" charset="0"/>
              </a:rPr>
              <a:t>Screen-Extended Main 10 4:4:4 profile </a:t>
            </a:r>
            <a:r>
              <a:rPr lang="en-CA" sz="2000">
                <a:latin typeface="Calibri" pitchFamily="34" charset="0"/>
              </a:rPr>
              <a:t>to account for chroma format. </a:t>
            </a:r>
          </a:p>
          <a:p>
            <a:pPr marL="342900" indent="-342900" hangingPunct="0"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We propose to adopt the proposed approach in HEVC SCC Draft.</a:t>
            </a:r>
          </a:p>
          <a:p>
            <a:pPr marL="1239838" lvl="2" indent="-3254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endParaRPr lang="en-CA" sz="1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smtClean="0"/>
          </a:p>
          <a:p>
            <a:endParaRPr lang="en-US" sz="1800" smtClean="0"/>
          </a:p>
        </p:txBody>
      </p:sp>
      <p:sp>
        <p:nvSpPr>
          <p:cNvPr id="13314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3200" b="1">
                <a:solidFill>
                  <a:schemeClr val="bg1"/>
                </a:solidFill>
                <a:latin typeface="Calibri" pitchFamily="34" charset="0"/>
              </a:rPr>
              <a:t>Backup slide: Proposed Text Changes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914400" y="742950"/>
            <a:ext cx="7391400" cy="3886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r>
              <a:rPr lang="en-US" sz="1400" dirty="0"/>
              <a:t>A.4.2 Profile-specific level limits for the video profiles</a:t>
            </a:r>
          </a:p>
          <a:p>
            <a:pPr defTabSz="871538">
              <a:defRPr/>
            </a:pPr>
            <a:r>
              <a:rPr lang="en-US" sz="1400" dirty="0"/>
              <a:t>…</a:t>
            </a:r>
          </a:p>
          <a:p>
            <a:pPr hangingPunct="0">
              <a:defRPr/>
            </a:pPr>
            <a:r>
              <a:rPr lang="en-US" sz="1100" dirty="0"/>
              <a:t>The variable </a:t>
            </a:r>
            <a:r>
              <a:rPr lang="en-US" sz="1100" dirty="0" err="1"/>
              <a:t>BrNalFactor</a:t>
            </a:r>
            <a:r>
              <a:rPr lang="en-US" sz="1100" dirty="0"/>
              <a:t>, which represents the NAL bit rate scale factor, is set equal to </a:t>
            </a:r>
            <a:r>
              <a:rPr lang="en-US" sz="1100" dirty="0" err="1"/>
              <a:t>CpbNalFactor</a:t>
            </a:r>
            <a:r>
              <a:rPr lang="en-US" sz="1100" dirty="0"/>
              <a:t> * </a:t>
            </a:r>
            <a:r>
              <a:rPr lang="en-US" sz="1100" dirty="0" err="1"/>
              <a:t>HbrFactor</a:t>
            </a:r>
            <a:r>
              <a:rPr lang="en-US" sz="1100" dirty="0"/>
              <a:t>.</a:t>
            </a:r>
          </a:p>
          <a:p>
            <a:pPr hangingPunct="0">
              <a:defRPr/>
            </a:pPr>
            <a:r>
              <a:rPr lang="en-US" sz="1100" dirty="0"/>
              <a:t>The variable </a:t>
            </a:r>
            <a:r>
              <a:rPr lang="en-US" sz="1100" dirty="0" err="1"/>
              <a:t>MinCr</a:t>
            </a:r>
            <a:r>
              <a:rPr lang="en-US" sz="1100" dirty="0"/>
              <a:t> is set equal to </a:t>
            </a:r>
            <a:r>
              <a:rPr lang="en-US" sz="1100" dirty="0" err="1"/>
              <a:t>MinCrBase</a:t>
            </a:r>
            <a:r>
              <a:rPr lang="en-US" sz="1100" dirty="0"/>
              <a:t> * </a:t>
            </a:r>
            <a:r>
              <a:rPr lang="en-US" sz="1100" dirty="0" err="1"/>
              <a:t>MinCrScaleFactor</a:t>
            </a:r>
            <a:r>
              <a:rPr lang="en-US" sz="1100" dirty="0"/>
              <a:t> ÷ </a:t>
            </a:r>
            <a:r>
              <a:rPr lang="en-US" sz="1100" dirty="0" err="1"/>
              <a:t>HbrFactor</a:t>
            </a:r>
            <a:r>
              <a:rPr lang="en-US" sz="1100" dirty="0"/>
              <a:t>.</a:t>
            </a:r>
          </a:p>
          <a:p>
            <a:pPr hangingPunct="0">
              <a:defRPr/>
            </a:pPr>
            <a:r>
              <a:rPr lang="en-US" sz="1100" dirty="0">
                <a:solidFill>
                  <a:srgbClr val="3366FF"/>
                </a:solidFill>
              </a:rPr>
              <a:t>The variable </a:t>
            </a:r>
            <a:r>
              <a:rPr lang="en-US" sz="1100" dirty="0" err="1">
                <a:solidFill>
                  <a:srgbClr val="3366FF"/>
                </a:solidFill>
              </a:rPr>
              <a:t>SFactor</a:t>
            </a:r>
            <a:r>
              <a:rPr lang="en-US" sz="1100" dirty="0">
                <a:solidFill>
                  <a:srgbClr val="3366FF"/>
                </a:solidFill>
              </a:rPr>
              <a:t> is defined as follows:</a:t>
            </a:r>
          </a:p>
          <a:p>
            <a:pPr hangingPunct="0">
              <a:defRPr/>
            </a:pPr>
            <a:r>
              <a:rPr lang="en-US" sz="1100" dirty="0">
                <a:solidFill>
                  <a:srgbClr val="3366FF"/>
                </a:solidFill>
              </a:rPr>
              <a:t>-If the </a:t>
            </a:r>
            <a:r>
              <a:rPr lang="en-US" sz="1100" dirty="0" err="1">
                <a:solidFill>
                  <a:srgbClr val="3366FF"/>
                </a:solidFill>
              </a:rPr>
              <a:t>bitstream</a:t>
            </a:r>
            <a:r>
              <a:rPr lang="en-US" sz="1100" dirty="0">
                <a:solidFill>
                  <a:srgbClr val="3366FF"/>
                </a:solidFill>
              </a:rPr>
              <a:t> or sub-layer representation is indicated to conform to the Screen-Extended Main 10 4:4:4 profile, </a:t>
            </a:r>
          </a:p>
          <a:p>
            <a:pPr hangingPunct="0">
              <a:defRPr/>
            </a:pPr>
            <a:r>
              <a:rPr lang="en-US" sz="1100" dirty="0">
                <a:solidFill>
                  <a:srgbClr val="3366FF"/>
                </a:solidFill>
              </a:rPr>
              <a:t>and if </a:t>
            </a:r>
            <a:r>
              <a:rPr lang="en-CA" sz="1100" dirty="0" err="1">
                <a:solidFill>
                  <a:srgbClr val="3366FF"/>
                </a:solidFill>
              </a:rPr>
              <a:t>chroma_format_idc</a:t>
            </a:r>
            <a:r>
              <a:rPr lang="en-CA" sz="1100" dirty="0">
                <a:solidFill>
                  <a:srgbClr val="3366FF"/>
                </a:solidFill>
              </a:rPr>
              <a:t> is equal to 1, </a:t>
            </a:r>
            <a:r>
              <a:rPr lang="en-US" sz="1100" dirty="0" err="1">
                <a:solidFill>
                  <a:srgbClr val="3366FF"/>
                </a:solidFill>
              </a:rPr>
              <a:t>SFactor</a:t>
            </a:r>
            <a:r>
              <a:rPr lang="en-US" sz="1100" dirty="0">
                <a:solidFill>
                  <a:srgbClr val="3366FF"/>
                </a:solidFill>
              </a:rPr>
              <a:t> is set equal to </a:t>
            </a:r>
            <a:r>
              <a:rPr lang="en-CA" sz="1100" dirty="0">
                <a:solidFill>
                  <a:srgbClr val="3366FF"/>
                </a:solidFill>
              </a:rPr>
              <a:t>(1</a:t>
            </a:r>
            <a:r>
              <a:rPr lang="en-US" sz="1100" dirty="0">
                <a:solidFill>
                  <a:srgbClr val="3366FF"/>
                </a:solidFill>
              </a:rPr>
              <a:t> </a:t>
            </a:r>
            <a:r>
              <a:rPr lang="x-none" sz="1100" dirty="0">
                <a:solidFill>
                  <a:srgbClr val="3366FF"/>
                </a:solidFill>
                <a:highlight>
                  <a:srgbClr val="FFFF00"/>
                </a:highlight>
                <a:latin typeface="Symbol"/>
                <a:ea typeface="MS Mincho"/>
              </a:rPr>
              <a:t></a:t>
            </a:r>
            <a:r>
              <a:rPr lang="en-US" sz="1100" dirty="0">
                <a:solidFill>
                  <a:srgbClr val="3366FF"/>
                </a:solidFill>
              </a:rPr>
              <a:t> </a:t>
            </a:r>
            <a:r>
              <a:rPr lang="en-CA" sz="1100" dirty="0">
                <a:solidFill>
                  <a:srgbClr val="3366FF"/>
                </a:solidFill>
              </a:rPr>
              <a:t>2) </a:t>
            </a:r>
            <a:endParaRPr lang="en-US" sz="1100" dirty="0">
              <a:solidFill>
                <a:srgbClr val="3366FF"/>
              </a:solidFill>
            </a:endParaRPr>
          </a:p>
          <a:p>
            <a:pPr hangingPunct="0">
              <a:defRPr/>
            </a:pPr>
            <a:r>
              <a:rPr lang="en-US" sz="1100" dirty="0">
                <a:solidFill>
                  <a:srgbClr val="3366FF"/>
                </a:solidFill>
              </a:rPr>
              <a:t>-Otherwise, </a:t>
            </a:r>
            <a:r>
              <a:rPr lang="en-US" sz="1100" dirty="0" err="1">
                <a:solidFill>
                  <a:srgbClr val="3366FF"/>
                </a:solidFill>
              </a:rPr>
              <a:t>SFactor</a:t>
            </a:r>
            <a:r>
              <a:rPr lang="en-US" sz="1100" dirty="0">
                <a:solidFill>
                  <a:srgbClr val="3366FF"/>
                </a:solidFill>
              </a:rPr>
              <a:t> is set equal to 1</a:t>
            </a:r>
          </a:p>
          <a:p>
            <a:pPr hangingPunct="0">
              <a:defRPr/>
            </a:pPr>
            <a:endParaRPr lang="en-US" sz="1100" dirty="0"/>
          </a:p>
          <a:p>
            <a:pPr hangingPunct="0">
              <a:defRPr/>
            </a:pPr>
            <a:r>
              <a:rPr lang="en-US" sz="1100" dirty="0"/>
              <a:t>When the specified level is not level 8.5, the value of </a:t>
            </a:r>
          </a:p>
          <a:p>
            <a:pPr hangingPunct="0">
              <a:defRPr/>
            </a:pPr>
            <a:r>
              <a:rPr lang="en-US" sz="1100" dirty="0"/>
              <a:t>sps_max_dec_pic_buffering_minus1[ </a:t>
            </a:r>
            <a:r>
              <a:rPr lang="en-US" sz="1100" dirty="0" err="1"/>
              <a:t>HighestTid</a:t>
            </a:r>
            <a:r>
              <a:rPr lang="en-US" sz="1100" dirty="0"/>
              <a:t> ] + 1 shall be less than or equal to MaxDpbSize, which </a:t>
            </a:r>
          </a:p>
          <a:p>
            <a:pPr hangingPunct="0">
              <a:defRPr/>
            </a:pPr>
            <a:r>
              <a:rPr lang="en-US" sz="1100" dirty="0"/>
              <a:t>is derived as follows:</a:t>
            </a:r>
          </a:p>
          <a:p>
            <a:pPr hangingPunct="0">
              <a:defRPr/>
            </a:pPr>
            <a:r>
              <a:rPr lang="en-GB" sz="1100" dirty="0"/>
              <a:t>	if( </a:t>
            </a:r>
            <a:r>
              <a:rPr lang="en-GB" sz="1100" dirty="0" err="1"/>
              <a:t>PicSizeInSamplesY</a:t>
            </a:r>
            <a:r>
              <a:rPr lang="en-GB" sz="1100" dirty="0"/>
              <a:t>  &lt;=  ( </a:t>
            </a:r>
            <a:r>
              <a:rPr lang="en-GB" sz="1100" dirty="0" err="1"/>
              <a:t>MaxLumaPs</a:t>
            </a:r>
            <a:r>
              <a:rPr lang="en-GB" sz="1100" dirty="0"/>
              <a:t>  &gt;&gt;  2 ) )</a:t>
            </a:r>
            <a:br>
              <a:rPr lang="en-GB" sz="1100" dirty="0"/>
            </a:br>
            <a:r>
              <a:rPr lang="en-GB" sz="1100" dirty="0"/>
              <a:t>	      </a:t>
            </a:r>
            <a:r>
              <a:rPr lang="en-GB" sz="1100" dirty="0" err="1"/>
              <a:t>MaxDpbSize</a:t>
            </a:r>
            <a:r>
              <a:rPr lang="en-GB" sz="1100" dirty="0"/>
              <a:t> = Min( 4 * </a:t>
            </a:r>
            <a:r>
              <a:rPr lang="en-GB" sz="1100" dirty="0" err="1"/>
              <a:t>maxDpbPicBuf</a:t>
            </a:r>
            <a:r>
              <a:rPr lang="en-GB" sz="1100" dirty="0"/>
              <a:t>/</a:t>
            </a:r>
            <a:r>
              <a:rPr lang="en-GB" sz="1100" dirty="0" err="1">
                <a:solidFill>
                  <a:srgbClr val="3366FF"/>
                </a:solidFill>
              </a:rPr>
              <a:t>SFactor</a:t>
            </a:r>
            <a:r>
              <a:rPr lang="en-GB" sz="1100" dirty="0"/>
              <a:t>, 16 )</a:t>
            </a:r>
            <a:br>
              <a:rPr lang="en-GB" sz="1100" dirty="0"/>
            </a:br>
            <a:r>
              <a:rPr lang="en-GB" sz="1100" dirty="0"/>
              <a:t>	else if( </a:t>
            </a:r>
            <a:r>
              <a:rPr lang="en-GB" sz="1100" dirty="0" err="1"/>
              <a:t>PicSizeInSamplesY</a:t>
            </a:r>
            <a:r>
              <a:rPr lang="en-GB" sz="1100" dirty="0"/>
              <a:t>  &lt;=  ( </a:t>
            </a:r>
            <a:r>
              <a:rPr lang="en-GB" sz="1100" dirty="0" err="1"/>
              <a:t>MaxLumaPs</a:t>
            </a:r>
            <a:r>
              <a:rPr lang="en-GB" sz="1100" dirty="0"/>
              <a:t>  &gt;&gt;  1 ) )</a:t>
            </a:r>
            <a:br>
              <a:rPr lang="en-GB" sz="1100" dirty="0"/>
            </a:br>
            <a:r>
              <a:rPr lang="en-GB" sz="1100" dirty="0"/>
              <a:t>	      </a:t>
            </a:r>
            <a:r>
              <a:rPr lang="en-GB" sz="1100" dirty="0" err="1"/>
              <a:t>MaxDpbSize</a:t>
            </a:r>
            <a:r>
              <a:rPr lang="en-GB" sz="1100" dirty="0"/>
              <a:t> = Min( 2 * </a:t>
            </a:r>
            <a:r>
              <a:rPr lang="en-GB" sz="1100" dirty="0" err="1"/>
              <a:t>maxDpbPicBuf</a:t>
            </a:r>
            <a:r>
              <a:rPr lang="en-GB" sz="1100" dirty="0"/>
              <a:t>/</a:t>
            </a:r>
            <a:r>
              <a:rPr lang="en-GB" sz="1100" dirty="0" err="1">
                <a:solidFill>
                  <a:srgbClr val="3366FF"/>
                </a:solidFill>
              </a:rPr>
              <a:t>SFactor</a:t>
            </a:r>
            <a:r>
              <a:rPr lang="en-GB" sz="1100" dirty="0"/>
              <a:t>, 16 )	(A‑1)</a:t>
            </a:r>
            <a:br>
              <a:rPr lang="en-GB" sz="1100" dirty="0"/>
            </a:br>
            <a:r>
              <a:rPr lang="en-GB" sz="1100" dirty="0"/>
              <a:t>	else if( </a:t>
            </a:r>
            <a:r>
              <a:rPr lang="en-GB" sz="1100" dirty="0" err="1"/>
              <a:t>PicSizeInSamplesY</a:t>
            </a:r>
            <a:r>
              <a:rPr lang="en-GB" sz="1100" dirty="0"/>
              <a:t>  &lt;=  ( ( 3 * </a:t>
            </a:r>
            <a:r>
              <a:rPr lang="en-GB" sz="1100" dirty="0" err="1"/>
              <a:t>MaxLumaPs</a:t>
            </a:r>
            <a:r>
              <a:rPr lang="en-GB" sz="1100" dirty="0"/>
              <a:t> )  &gt;&gt;  2 ) )</a:t>
            </a:r>
            <a:br>
              <a:rPr lang="en-GB" sz="1100" dirty="0"/>
            </a:br>
            <a:r>
              <a:rPr lang="en-GB" sz="1100" dirty="0"/>
              <a:t>	      </a:t>
            </a:r>
            <a:r>
              <a:rPr lang="en-GB" sz="1100" dirty="0" err="1"/>
              <a:t>MaxDpbSize</a:t>
            </a:r>
            <a:r>
              <a:rPr lang="en-GB" sz="1100" dirty="0"/>
              <a:t> = Min( ( 4 * </a:t>
            </a:r>
            <a:r>
              <a:rPr lang="en-GB" sz="1100" dirty="0" err="1"/>
              <a:t>maxDpbPicBuf</a:t>
            </a:r>
            <a:r>
              <a:rPr lang="en-GB" sz="1100" dirty="0"/>
              <a:t>/</a:t>
            </a:r>
            <a:r>
              <a:rPr lang="en-GB" sz="1100" dirty="0" err="1">
                <a:solidFill>
                  <a:srgbClr val="3366FF"/>
                </a:solidFill>
              </a:rPr>
              <a:t>SFactor</a:t>
            </a:r>
            <a:r>
              <a:rPr lang="en-GB" sz="1100" dirty="0"/>
              <a:t>) / 3, 16 )</a:t>
            </a:r>
            <a:br>
              <a:rPr lang="en-GB" sz="1100" dirty="0"/>
            </a:br>
            <a:r>
              <a:rPr lang="en-GB" sz="1100" dirty="0"/>
              <a:t>	else</a:t>
            </a:r>
            <a:br>
              <a:rPr lang="en-GB" sz="1100" dirty="0"/>
            </a:br>
            <a:r>
              <a:rPr lang="en-GB" sz="1100" dirty="0"/>
              <a:t>	      </a:t>
            </a:r>
            <a:r>
              <a:rPr lang="en-GB" sz="1100" dirty="0" err="1"/>
              <a:t>MaxDpbSize</a:t>
            </a:r>
            <a:r>
              <a:rPr lang="en-GB" sz="1100" dirty="0"/>
              <a:t> = </a:t>
            </a:r>
            <a:r>
              <a:rPr lang="en-GB" sz="1100" dirty="0" err="1"/>
              <a:t>maxDpbPicBuf</a:t>
            </a:r>
            <a:r>
              <a:rPr lang="en-GB" sz="1100" dirty="0"/>
              <a:t>/</a:t>
            </a:r>
            <a:r>
              <a:rPr lang="en-GB" sz="1100" dirty="0" err="1">
                <a:solidFill>
                  <a:srgbClr val="3366FF"/>
                </a:solidFill>
              </a:rPr>
              <a:t>SFactor</a:t>
            </a:r>
            <a:endParaRPr lang="en-US" sz="1100" dirty="0">
              <a:solidFill>
                <a:srgbClr val="3366FF"/>
              </a:solidFill>
            </a:endParaRPr>
          </a:p>
          <a:p>
            <a:pPr hangingPunct="0">
              <a:defRPr/>
            </a:pPr>
            <a:endParaRPr lang="en-US" sz="1100" dirty="0"/>
          </a:p>
          <a:p>
            <a:pPr defTabSz="871538">
              <a:defRPr/>
            </a:pPr>
            <a:endParaRPr lang="en-US" sz="1400" dirty="0"/>
          </a:p>
          <a:p>
            <a:pPr defTabSz="871538">
              <a:defRPr/>
            </a:pP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924800" cy="3124200"/>
          </a:xfrm>
        </p:spPr>
        <p:txBody>
          <a:bodyPr/>
          <a:lstStyle/>
          <a:p>
            <a:pPr lvl="2"/>
            <a:endParaRPr lang="en-US" sz="1400" smtClean="0"/>
          </a:p>
          <a:p>
            <a:endParaRPr lang="en-US" sz="1800" smtClean="0"/>
          </a:p>
        </p:txBody>
      </p:sp>
      <p:sp>
        <p:nvSpPr>
          <p:cNvPr id="2061" name="Title 5"/>
          <p:cNvSpPr txBox="1">
            <a:spLocks/>
          </p:cNvSpPr>
          <p:nvPr/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 anchor="ctr"/>
          <a:lstStyle/>
          <a:p>
            <a:pPr algn="ctr" defTabSz="871538" eaLnBrk="0" hangingPunct="0"/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Backup slide: MaxDpbSize from our proposal  </a:t>
            </a:r>
          </a:p>
        </p:txBody>
      </p:sp>
      <p:sp>
        <p:nvSpPr>
          <p:cNvPr id="2062" name="Rectangle 4"/>
          <p:cNvSpPr>
            <a:spLocks noChangeArrowheads="1"/>
          </p:cNvSpPr>
          <p:nvPr/>
        </p:nvSpPr>
        <p:spPr bwMode="auto">
          <a:xfrm>
            <a:off x="1524000" y="819150"/>
            <a:ext cx="6324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Table 2- MaxDpbSize for various Scale Factors when sps_curr_pic_ref_enabled_flag!=0</a:t>
            </a:r>
          </a:p>
        </p:txBody>
      </p:sp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1530350" y="1504950"/>
          <a:ext cx="60833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Document" r:id="rId4" imgW="6083076" imgH="2133521" progId="">
                  <p:embed/>
                </p:oleObj>
              </mc:Choice>
              <mc:Fallback>
                <p:oleObj name="Document" r:id="rId4" imgW="6083076" imgH="2133521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0350" y="1504950"/>
                        <a:ext cx="6083300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23165</TotalTime>
  <Words>313</Words>
  <Application>Microsoft Macintosh PowerPoint</Application>
  <PresentationFormat>On-screen Show (16:9)</PresentationFormat>
  <Paragraphs>34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CST July Monthly Dept Meeting 073008</vt:lpstr>
      <vt:lpstr>Document</vt:lpstr>
      <vt:lpstr>JCTVC-W0129: SCC Level Limits Based on Chroma Format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S Deshpande</cp:lastModifiedBy>
  <cp:revision>1004</cp:revision>
  <cp:lastPrinted>2012-05-17T23:57:45Z</cp:lastPrinted>
  <dcterms:created xsi:type="dcterms:W3CDTF">2008-07-29T15:54:01Z</dcterms:created>
  <dcterms:modified xsi:type="dcterms:W3CDTF">2016-02-19T16:12:46Z</dcterms:modified>
</cp:coreProperties>
</file>