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2" r:id="rId4"/>
    <p:sldId id="264" r:id="rId5"/>
    <p:sldId id="267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56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1A52-2AE3-4392-BE39-BEAFAEF10D17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20BFDCA-5557-4262-BDAD-2A9EB8038EF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1A52-2AE3-4392-BE39-BEAFAEF10D17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BFDCA-5557-4262-BDAD-2A9EB8038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1A52-2AE3-4392-BE39-BEAFAEF10D17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BFDCA-5557-4262-BDAD-2A9EB8038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1A52-2AE3-4392-BE39-BEAFAEF10D17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BFDCA-5557-4262-BDAD-2A9EB8038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1A52-2AE3-4392-BE39-BEAFAEF10D17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BFDCA-5557-4262-BDAD-2A9EB8038EF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1A52-2AE3-4392-BE39-BEAFAEF10D17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BFDCA-5557-4262-BDAD-2A9EB8038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1A52-2AE3-4392-BE39-BEAFAEF10D17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BFDCA-5557-4262-BDAD-2A9EB8038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1A52-2AE3-4392-BE39-BEAFAEF10D17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BFDCA-5557-4262-BDAD-2A9EB8038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1A52-2AE3-4392-BE39-BEAFAEF10D17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BFDCA-5557-4262-BDAD-2A9EB8038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1A52-2AE3-4392-BE39-BEAFAEF10D17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BFDCA-5557-4262-BDAD-2A9EB8038EF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1A52-2AE3-4392-BE39-BEAFAEF10D17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BFDCA-5557-4262-BDAD-2A9EB8038EF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D461A52-2AE3-4392-BE39-BEAFAEF10D17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20BFDCA-5557-4262-BDAD-2A9EB8038EF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K. Pachauri, </a:t>
            </a:r>
            <a:r>
              <a:rPr lang="en-US" dirty="0" err="1" smtClean="0"/>
              <a:t>AishWARYA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HDR </a:t>
            </a:r>
            <a:r>
              <a:rPr lang="en-US" smtClean="0"/>
              <a:t>Filtering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70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Anchor 31 with Adaptive float Filtering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7620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Anchor 31 </a:t>
            </a:r>
            <a:r>
              <a:rPr lang="en-US" dirty="0" smtClean="0"/>
              <a:t>Results with </a:t>
            </a:r>
            <a:r>
              <a:rPr lang="en-US" b="1" dirty="0"/>
              <a:t>Enabled </a:t>
            </a:r>
            <a:r>
              <a:rPr lang="en-US" dirty="0" smtClean="0"/>
              <a:t>Luma DQP, Luma Adjustment, Chroma QP Offset , Float Filtering (Adaptive filter  = 1)</a:t>
            </a:r>
            <a:endParaRPr lang="en-US" b="1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6217883"/>
              </p:ext>
            </p:extLst>
          </p:nvPr>
        </p:nvGraphicFramePr>
        <p:xfrm>
          <a:off x="7696200" y="259080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4" name="Worksheet" showAsIcon="1" r:id="rId3" imgW="914400" imgH="771480" progId="Excel.Sheet.8">
                  <p:embed/>
                </p:oleObj>
              </mc:Choice>
              <mc:Fallback>
                <p:oleObj name="Worksheet" showAsIcon="1" r:id="rId3" imgW="914400" imgH="77148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96200" y="259080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88991"/>
              </p:ext>
            </p:extLst>
          </p:nvPr>
        </p:nvGraphicFramePr>
        <p:xfrm>
          <a:off x="381000" y="3581400"/>
          <a:ext cx="8229600" cy="2849880"/>
        </p:xfrm>
        <a:graphic>
          <a:graphicData uri="http://schemas.openxmlformats.org/drawingml/2006/table">
            <a:tbl>
              <a:tblPr/>
              <a:tblGrid>
                <a:gridCol w="1747520"/>
                <a:gridCol w="589280"/>
                <a:gridCol w="589280"/>
                <a:gridCol w="589280"/>
                <a:gridCol w="589280"/>
                <a:gridCol w="589280"/>
                <a:gridCol w="589280"/>
                <a:gridCol w="589280"/>
                <a:gridCol w="589280"/>
                <a:gridCol w="589280"/>
                <a:gridCol w="589280"/>
                <a:gridCol w="589280"/>
              </a:tblGrid>
              <a:tr h="16764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XYZ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tOSNR-XYZ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DE100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MD100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PSNRL100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 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 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 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FireEaterClip4000r1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Market3Clip4000r2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-39.4%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SunRise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-12.3%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-25.8%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BikeSparklers cut 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91.8%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BikeSparklers cut 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-12.1%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69.1%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GarageExit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-17.5%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ShowGirl2Teaser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-16.6%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StEM_MagicHour cut 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-28.8%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StEM_MagicHour cut 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StEM_MagicHour cut 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StEM_WarmNight cut 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-23.1%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StEM_WarmNight cut 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165.4%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-16.1%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BalloonFestival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EBU_04_Start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-27.7%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EBU_06_Hurdles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-43.0%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7238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Anchor 31 with Adaptive float Filtering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11742"/>
              </p:ext>
            </p:extLst>
          </p:nvPr>
        </p:nvGraphicFramePr>
        <p:xfrm>
          <a:off x="457200" y="3474720"/>
          <a:ext cx="8229600" cy="2849880"/>
        </p:xfrm>
        <a:graphic>
          <a:graphicData uri="http://schemas.openxmlformats.org/drawingml/2006/table">
            <a:tbl>
              <a:tblPr/>
              <a:tblGrid>
                <a:gridCol w="1747520"/>
                <a:gridCol w="589280"/>
                <a:gridCol w="589280"/>
                <a:gridCol w="589280"/>
                <a:gridCol w="589280"/>
                <a:gridCol w="589280"/>
                <a:gridCol w="589280"/>
                <a:gridCol w="589280"/>
                <a:gridCol w="589280"/>
                <a:gridCol w="589280"/>
                <a:gridCol w="589280"/>
                <a:gridCol w="589280"/>
              </a:tblGrid>
              <a:tr h="16764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XYZ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tOSNR-XYZ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DE100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MD100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PSNRL100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 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 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 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FireEaterClip4000r1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Market3Clip4000r2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-40.6%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SunRise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-12.4%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-24.8%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BikeSparklers cut 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BikeSparklers cut 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-27.2%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GarageExit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ShowGirl2Teaser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StEM_MagicHour cut 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StEM_MagicHour cut 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StEM_MagicHour cut 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-27.9%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StEM_WarmNight cut 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-36.9%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StEM_WarmNight cut 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-15.1%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-27.7%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BalloonFestival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-21.1%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EBU_04_Start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EBU_06_Hurdles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-34.4%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7620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Anchor 31 </a:t>
            </a:r>
            <a:r>
              <a:rPr lang="en-US" dirty="0" smtClean="0"/>
              <a:t>Results with </a:t>
            </a:r>
            <a:r>
              <a:rPr lang="en-US" b="1" dirty="0"/>
              <a:t>Enabled </a:t>
            </a:r>
            <a:r>
              <a:rPr lang="en-US" dirty="0" smtClean="0"/>
              <a:t>Luma DQP, Luma Adjustment, Chroma QP Offset , Float Filtering (Adaptive filter  = 4)</a:t>
            </a:r>
            <a:endParaRPr lang="en-US" b="1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1533621"/>
              </p:ext>
            </p:extLst>
          </p:nvPr>
        </p:nvGraphicFramePr>
        <p:xfrm>
          <a:off x="7696200" y="259080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1" name="Worksheet" showAsIcon="1" r:id="rId3" imgW="914400" imgH="771480" progId="Excel.Sheet.8">
                  <p:embed/>
                </p:oleObj>
              </mc:Choice>
              <mc:Fallback>
                <p:oleObj name="Worksheet" showAsIcon="1" r:id="rId3" imgW="914400" imgH="77148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96200" y="259080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3087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Anchor 31 with Adaptive float Filtering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106679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Anchor 31 </a:t>
            </a:r>
            <a:r>
              <a:rPr lang="en-US" dirty="0" smtClean="0"/>
              <a:t>Results with </a:t>
            </a:r>
            <a:r>
              <a:rPr lang="en-US" b="1" dirty="0"/>
              <a:t>Enabled </a:t>
            </a:r>
            <a:r>
              <a:rPr lang="en-US" dirty="0" smtClean="0"/>
              <a:t>Luma DQP, Luma Adjustment, Chroma QP Offset , Float Filtering (Adaptive filter  = 1), SAD instead of SSE</a:t>
            </a:r>
            <a:endParaRPr lang="en-US" b="1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1306394"/>
              </p:ext>
            </p:extLst>
          </p:nvPr>
        </p:nvGraphicFramePr>
        <p:xfrm>
          <a:off x="7696200" y="259080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5" name="Worksheet" showAsIcon="1" r:id="rId3" imgW="914400" imgH="771480" progId="Excel.Sheet.8">
                  <p:embed/>
                </p:oleObj>
              </mc:Choice>
              <mc:Fallback>
                <p:oleObj name="Worksheet" showAsIcon="1" r:id="rId3" imgW="914400" imgH="77148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96200" y="259080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747096"/>
              </p:ext>
            </p:extLst>
          </p:nvPr>
        </p:nvGraphicFramePr>
        <p:xfrm>
          <a:off x="533400" y="3581400"/>
          <a:ext cx="8229600" cy="2849880"/>
        </p:xfrm>
        <a:graphic>
          <a:graphicData uri="http://schemas.openxmlformats.org/drawingml/2006/table">
            <a:tbl>
              <a:tblPr/>
              <a:tblGrid>
                <a:gridCol w="1747520"/>
                <a:gridCol w="589280"/>
                <a:gridCol w="589280"/>
                <a:gridCol w="589280"/>
                <a:gridCol w="589280"/>
                <a:gridCol w="589280"/>
                <a:gridCol w="589280"/>
                <a:gridCol w="589280"/>
                <a:gridCol w="589280"/>
                <a:gridCol w="589280"/>
                <a:gridCol w="589280"/>
                <a:gridCol w="589280"/>
              </a:tblGrid>
              <a:tr h="16764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XYZ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tOSNR-XYZ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DE100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MD100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PSNRL100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 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 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 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FireEaterClip4000r1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55.2%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Market3Clip4000r2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-19.1%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72.3%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127.3%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SunRise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-27.8%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BikeSparklers cut 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-24.0%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BikeSparklers cut 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-12.6%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234.2%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258.2%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GarageExit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ShowGirl2Teaser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-15.6%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StEM_MagicHour cut 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StEM_MagicHour cut 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StEM_MagicHour cut 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StEM_WarmNight cut 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StEM_WarmNight cut 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348.1%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BalloonFestival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-33.8%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EBU_04_Start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-27.8%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241.3%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EBU_06_Hurdles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662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Anchor 32 + </a:t>
            </a:r>
            <a:r>
              <a:rPr lang="en-US" dirty="0" err="1" smtClean="0"/>
              <a:t>LanCzos</a:t>
            </a:r>
            <a:r>
              <a:rPr lang="en-US" dirty="0"/>
              <a:t> </a:t>
            </a:r>
            <a:r>
              <a:rPr lang="en-US" dirty="0" smtClean="0"/>
              <a:t>Chroma Down sampling   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639866"/>
              </p:ext>
            </p:extLst>
          </p:nvPr>
        </p:nvGraphicFramePr>
        <p:xfrm>
          <a:off x="8001000" y="251460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7" name="Worksheet" showAsIcon="1" r:id="rId3" imgW="914400" imgH="771480" progId="Excel.Sheet.8">
                  <p:embed/>
                </p:oleObj>
              </mc:Choice>
              <mc:Fallback>
                <p:oleObj name="Worksheet" showAsIcon="1" r:id="rId3" imgW="914400" imgH="77148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01000" y="251460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137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Anchor32 + Higher taps </a:t>
            </a:r>
            <a:r>
              <a:rPr lang="en-US" dirty="0" err="1" smtClean="0"/>
              <a:t>Lanczos</a:t>
            </a:r>
            <a:r>
              <a:rPr lang="en-US" dirty="0" smtClean="0"/>
              <a:t> filters for chroma down sampling (integer).</a:t>
            </a:r>
          </a:p>
          <a:p>
            <a:pPr lvl="1"/>
            <a:r>
              <a:rPr lang="en-US" dirty="0" smtClean="0"/>
              <a:t>{</a:t>
            </a:r>
            <a:r>
              <a:rPr lang="en-US" dirty="0"/>
              <a:t>9, -1.0, 4.0, -11.0, 40.0, 64.0, 40.0, -11.0, 4.0, -1, 64, 7},	  </a:t>
            </a:r>
            <a:endParaRPr lang="en-US" dirty="0" smtClean="0"/>
          </a:p>
          <a:p>
            <a:pPr lvl="1"/>
            <a:r>
              <a:rPr lang="en-US" dirty="0" smtClean="0"/>
              <a:t>{</a:t>
            </a:r>
            <a:r>
              <a:rPr lang="en-US" dirty="0"/>
              <a:t>10, 2.0, -4.0, -8.0, 17.0, 57.0, 57.0, 17.0, -8.0, -4.0, 2.0, 64, 7}</a:t>
            </a:r>
            <a:endParaRPr lang="en-US" dirty="0" smtClean="0"/>
          </a:p>
          <a:p>
            <a:pPr lvl="1"/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290969"/>
              </p:ext>
            </p:extLst>
          </p:nvPr>
        </p:nvGraphicFramePr>
        <p:xfrm>
          <a:off x="533400" y="3810000"/>
          <a:ext cx="8229600" cy="2674865"/>
        </p:xfrm>
        <a:graphic>
          <a:graphicData uri="http://schemas.openxmlformats.org/drawingml/2006/table">
            <a:tbl>
              <a:tblPr/>
              <a:tblGrid>
                <a:gridCol w="507647"/>
                <a:gridCol w="1639723"/>
                <a:gridCol w="552930"/>
                <a:gridCol w="552930"/>
                <a:gridCol w="552930"/>
                <a:gridCol w="552930"/>
                <a:gridCol w="552930"/>
                <a:gridCol w="552930"/>
                <a:gridCol w="552930"/>
                <a:gridCol w="552930"/>
                <a:gridCol w="552930"/>
                <a:gridCol w="552930"/>
                <a:gridCol w="552930"/>
              </a:tblGrid>
              <a:tr h="15734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XYZ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tOSNR-XYZ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DE100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MD100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PSNRL100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 Y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 U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 V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FireEaterClip4000r1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-18.7%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-12.5%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Market3Clip4000r2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-94.5%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-20.9%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-51.4%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SunRise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-24.3%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-43.1%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BikeSparklers cut 1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-23.0%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-61.5%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-75.6%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BikeSparklers cut 2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-51.4%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-65.0%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GarageExit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-19.9%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-20.0%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ShowGirl2Teaser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24.9%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-37.6%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-44.3%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StEM_MagicHour cut 1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-38.4%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StEM_MagicHour cut 2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-36.5%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-15.4%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StEM_MagicHour cut 3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-46.3%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-15.8%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StEM_WarmNight cut 1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3.9%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-58.3%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-22.6%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StEM_WarmNight cut 2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-46.6%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-15.6%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G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BalloonFestival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-19.0%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H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EBU_04_Hurdles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-20.8%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-26.4%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EBU_06_Start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-24.6%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-30.9%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-4.9%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-35.1%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-31.4%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607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Anchor 32 + </a:t>
            </a:r>
            <a:r>
              <a:rPr lang="en-US" dirty="0" err="1" smtClean="0"/>
              <a:t>LanCzos</a:t>
            </a:r>
            <a:r>
              <a:rPr lang="en-US" dirty="0"/>
              <a:t> </a:t>
            </a:r>
            <a:r>
              <a:rPr lang="en-US" dirty="0" smtClean="0"/>
              <a:t>Chroma Down/UP sampling   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9212449"/>
              </p:ext>
            </p:extLst>
          </p:nvPr>
        </p:nvGraphicFramePr>
        <p:xfrm>
          <a:off x="8001000" y="243840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8" name="Worksheet" showAsIcon="1" r:id="rId3" imgW="914400" imgH="771480" progId="Excel.Sheet.8">
                  <p:embed/>
                </p:oleObj>
              </mc:Choice>
              <mc:Fallback>
                <p:oleObj name="Worksheet" showAsIcon="1" r:id="rId3" imgW="914400" imgH="77148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01000" y="243840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2209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Anchor32 + Higher taps </a:t>
            </a:r>
            <a:r>
              <a:rPr lang="en-US" dirty="0" err="1" smtClean="0"/>
              <a:t>Lanczos</a:t>
            </a:r>
            <a:r>
              <a:rPr lang="en-US" dirty="0" smtClean="0"/>
              <a:t> filters  (</a:t>
            </a:r>
            <a:r>
              <a:rPr lang="en-US" dirty="0"/>
              <a:t>integer)</a:t>
            </a:r>
            <a:endParaRPr lang="en-US" dirty="0" smtClean="0"/>
          </a:p>
          <a:p>
            <a:r>
              <a:rPr lang="en-US" dirty="0" smtClean="0"/>
              <a:t>Down sampling.</a:t>
            </a:r>
          </a:p>
          <a:p>
            <a:pPr lvl="1"/>
            <a:r>
              <a:rPr lang="en-US" dirty="0"/>
              <a:t>{9, -1.0, 4.0, -11.0, 40.0, 64.0, 40.0, -11.0, 4.0, -1, 64, 7},	  </a:t>
            </a:r>
          </a:p>
          <a:p>
            <a:pPr lvl="1"/>
            <a:r>
              <a:rPr lang="en-US" dirty="0"/>
              <a:t>{10, 2.0, -4.0, -8.0, 17.0, 57.0, 57.0, 17.0, -8.0, -4.0, 2.0, 64, 7} </a:t>
            </a:r>
          </a:p>
          <a:p>
            <a:r>
              <a:rPr lang="en-US" dirty="0" smtClean="0"/>
              <a:t>Up Sampling</a:t>
            </a:r>
          </a:p>
          <a:p>
            <a:pPr lvl="1"/>
            <a:r>
              <a:rPr lang="en-US" dirty="0" smtClean="0"/>
              <a:t>{2.0</a:t>
            </a:r>
            <a:r>
              <a:rPr lang="en-US" dirty="0"/>
              <a:t>,  </a:t>
            </a:r>
            <a:r>
              <a:rPr lang="en-US" dirty="0" smtClean="0"/>
              <a:t>0.0</a:t>
            </a:r>
            <a:r>
              <a:rPr lang="en-US" dirty="0"/>
              <a:t>, +64.0, +32.0, 6.0},	  </a:t>
            </a:r>
            <a:endParaRPr lang="en-US" dirty="0" smtClean="0"/>
          </a:p>
          <a:p>
            <a:pPr lvl="1"/>
            <a:r>
              <a:rPr lang="en-US" dirty="0" smtClean="0"/>
              <a:t>{</a:t>
            </a:r>
            <a:r>
              <a:rPr lang="en-US" dirty="0"/>
              <a:t>8.0, </a:t>
            </a:r>
            <a:r>
              <a:rPr lang="en-US" dirty="0" smtClean="0"/>
              <a:t> 0.0</a:t>
            </a:r>
            <a:r>
              <a:rPr lang="en-US" dirty="0"/>
              <a:t>, 2.0, -6.0, 18.0, 57.0, -10.0, 4.0, -1.0, 32.0, 6.0},	  </a:t>
            </a:r>
            <a:endParaRPr lang="en-US" dirty="0" smtClean="0"/>
          </a:p>
          <a:p>
            <a:pPr lvl="1"/>
            <a:r>
              <a:rPr lang="en-US" dirty="0" smtClean="0"/>
              <a:t>{</a:t>
            </a:r>
            <a:r>
              <a:rPr lang="en-US" dirty="0"/>
              <a:t>8.0, -1.0, 4.0, -11.0, 40.0, 40.0, -11.0, 4.0, -1.0, 32.0, 6.0},	  </a:t>
            </a:r>
            <a:endParaRPr lang="en-US" dirty="0" smtClean="0"/>
          </a:p>
          <a:p>
            <a:pPr lvl="1"/>
            <a:r>
              <a:rPr lang="en-US" dirty="0" smtClean="0"/>
              <a:t>{</a:t>
            </a:r>
            <a:r>
              <a:rPr lang="en-US" dirty="0"/>
              <a:t>8.0, -1.0, 4.0, -10.0, 57.0, 18.0, -6.0, 2.0, 0.0, 32.0, 6.0},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340080"/>
              </p:ext>
            </p:extLst>
          </p:nvPr>
        </p:nvGraphicFramePr>
        <p:xfrm>
          <a:off x="533400" y="3954535"/>
          <a:ext cx="8229600" cy="2674865"/>
        </p:xfrm>
        <a:graphic>
          <a:graphicData uri="http://schemas.openxmlformats.org/drawingml/2006/table">
            <a:tbl>
              <a:tblPr/>
              <a:tblGrid>
                <a:gridCol w="507647"/>
                <a:gridCol w="1639723"/>
                <a:gridCol w="552930"/>
                <a:gridCol w="552930"/>
                <a:gridCol w="552930"/>
                <a:gridCol w="552930"/>
                <a:gridCol w="552930"/>
                <a:gridCol w="552930"/>
                <a:gridCol w="552930"/>
                <a:gridCol w="552930"/>
                <a:gridCol w="552930"/>
                <a:gridCol w="552930"/>
                <a:gridCol w="552930"/>
              </a:tblGrid>
              <a:tr h="15734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XYZ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tOSNR-XYZ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DE100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MD100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PSNRL100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 Y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 U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PSNR V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FireEaterClip4000r1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Market3Clip4000r2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-83.4%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-21.0%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-52.7%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SunRise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-6.9%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-24.6%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-43.0%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BikeSparklers cut 1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-61.5%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-75.6%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BikeSparklers cut 2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-51.5%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-64.8%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GarageExit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4.7%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-19.9%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ShowGirl2Teaser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-37.4%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-42.3%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StEM_MagicHour cut 1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-38.4%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-15.3%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StEM_MagicHour cut 2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-37.0%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-15.0%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StEM_MagicHour cut 3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-46.2%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-15.6%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StEM_WarmNight cut 1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-57.8%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-22.9%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StEM_WarmNight cut 2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-46.3%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-15.1%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G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BalloonFestival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-20.3%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-19.5%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H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EBU_04_Hurdles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-20.7%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-26.1%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EBU_06_Start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-32.5%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-24.6%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-31.1%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34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-7.7%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-35.0%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-31.5%</a:t>
                      </a:r>
                    </a:p>
                  </a:txBody>
                  <a:tcPr marL="7152" marR="7152" marT="71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87075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6621</TotalTime>
  <Words>2729</Words>
  <Application>Microsoft Office PowerPoint</Application>
  <PresentationFormat>On-screen Show (4:3)</PresentationFormat>
  <Paragraphs>1069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Apothecary</vt:lpstr>
      <vt:lpstr>Worksheet</vt:lpstr>
      <vt:lpstr>HDR Filtering </vt:lpstr>
      <vt:lpstr>Anchor 31 with Adaptive float Filtering</vt:lpstr>
      <vt:lpstr>Anchor 31 with Adaptive float Filtering</vt:lpstr>
      <vt:lpstr>Anchor 31 with Adaptive float Filtering</vt:lpstr>
      <vt:lpstr>Anchor 32 + LanCzos Chroma Down sampling   </vt:lpstr>
      <vt:lpstr>Anchor 32 + LanCzos Chroma Down/UP sampling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HDR Activities</dc:title>
  <dc:creator>Kulbhushan Pachauri (06652897)</dc:creator>
  <cp:lastModifiedBy>Kulbhushan Pachauri (06652897)</cp:lastModifiedBy>
  <cp:revision>81</cp:revision>
  <dcterms:created xsi:type="dcterms:W3CDTF">2016-01-04T04:01:20Z</dcterms:created>
  <dcterms:modified xsi:type="dcterms:W3CDTF">2016-02-17T05:39:33Z</dcterms:modified>
</cp:coreProperties>
</file>