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719" r:id="rId1"/>
  </p:sldMasterIdLst>
  <p:notesMasterIdLst>
    <p:notesMasterId r:id="rId7"/>
  </p:notesMasterIdLst>
  <p:handoutMasterIdLst>
    <p:handoutMasterId r:id="rId8"/>
  </p:handoutMasterIdLst>
  <p:sldIdLst>
    <p:sldId id="696" r:id="rId2"/>
    <p:sldId id="728" r:id="rId3"/>
    <p:sldId id="729" r:id="rId4"/>
    <p:sldId id="718" r:id="rId5"/>
    <p:sldId id="719" r:id="rId6"/>
  </p:sldIdLst>
  <p:sldSz cx="9144000" cy="6858000" type="screen4x3"/>
  <p:notesSz cx="92837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7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990033"/>
    <a:srgbClr val="3D3D3D"/>
    <a:srgbClr val="31FF21"/>
    <a:srgbClr val="FF0066"/>
    <a:srgbClr val="FF7C80"/>
    <a:srgbClr val="CC0000"/>
    <a:srgbClr val="CC0066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31" autoAdjust="0"/>
    <p:restoredTop sz="91168" autoAdjust="0"/>
  </p:normalViewPr>
  <p:slideViewPr>
    <p:cSldViewPr>
      <p:cViewPr varScale="1">
        <p:scale>
          <a:sx n="95" d="100"/>
          <a:sy n="95" d="100"/>
        </p:scale>
        <p:origin x="-1320" y="-120"/>
      </p:cViewPr>
      <p:guideLst>
        <p:guide orient="horz" pos="2160"/>
        <p:guide pos="2880"/>
        <p:guide pos="7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9388" y="0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46863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9388" y="6646863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9D4B8C8-0AA7-46F2-8BC5-D06AC1EC67A3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99212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9388" y="0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2425" y="525463"/>
            <a:ext cx="3498850" cy="2624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3324225"/>
            <a:ext cx="7426325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46863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zh-CN" dirty="0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9388" y="6646863"/>
            <a:ext cx="40227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A2197C6-E495-4480-B56C-9DE125EA0D53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89223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2197C6-E495-4480-B56C-9DE125EA0D53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31274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197C6-E495-4480-B56C-9DE125EA0D53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57363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197C6-E495-4480-B56C-9DE125EA0D53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5736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0" y="1862138"/>
            <a:ext cx="9144000" cy="2533650"/>
          </a:xfrm>
          <a:prstGeom prst="rect">
            <a:avLst/>
          </a:prstGeom>
          <a:solidFill>
            <a:srgbClr val="99013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zh-CN" altLang="en-US" sz="240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 r="39377"/>
          <a:stretch>
            <a:fillRect/>
          </a:stretch>
        </p:blipFill>
        <p:spPr bwMode="auto">
          <a:xfrm>
            <a:off x="-6350" y="1866900"/>
            <a:ext cx="2960688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2916238" y="4416425"/>
            <a:ext cx="6227762" cy="0"/>
          </a:xfrm>
          <a:prstGeom prst="line">
            <a:avLst/>
          </a:prstGeom>
          <a:noFill/>
          <a:ln w="5715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323850" y="260350"/>
            <a:ext cx="849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>
              <a:defRPr/>
            </a:pPr>
            <a:r>
              <a:rPr lang="en-US" altLang="zh-CN" dirty="0">
                <a:solidFill>
                  <a:srgbClr val="777777"/>
                </a:solidFill>
                <a:latin typeface="Times New Roman" pitchFamily="18" charset="0"/>
                <a:ea typeface="宋体" pitchFamily="2" charset="-122"/>
              </a:rPr>
              <a:t>UNIVERSITY OF BRITISH COLUMBIA</a:t>
            </a:r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971800" y="2000250"/>
            <a:ext cx="6019800" cy="2209800"/>
          </a:xfrm>
        </p:spPr>
        <p:txBody>
          <a:bodyPr lIns="91440" tIns="45720" rIns="91440" bIns="45720" anchor="ctr"/>
          <a:lstStyle>
            <a:lvl1pPr>
              <a:defRPr sz="3300">
                <a:solidFill>
                  <a:srgbClr val="FFFFFF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1720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508500"/>
            <a:ext cx="6019800" cy="1511300"/>
          </a:xfrm>
        </p:spPr>
        <p:txBody>
          <a:bodyPr tIns="45720"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6897AD3-511F-4CE8-9BCA-95FA1790E8BF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37B5FA17-B994-4E1F-97D9-72E8ADD9FA4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F665C-0F21-411F-B415-1D947DD821D8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475066-3E70-4E75-8E4F-3ED38EA7580C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9413" y="260350"/>
            <a:ext cx="2090737" cy="5976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119813" cy="5976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DA4514-5F29-4659-9371-86881091EC75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5BDD88-F3DE-416A-B52D-69DA59A1346D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56126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08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3F1EA-F0AA-472A-B7D3-B228D0CFD0CD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D19E5D-BB63-418E-AA2E-BF10F2279FB8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56126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68413"/>
            <a:ext cx="8229600" cy="49688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0F03F6-B2A3-4729-A105-3461D76293F3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4008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9A7F1D5-A225-45B5-90D2-769B7B969D5B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680286-5D7F-492C-A0A5-415B8F5CAFC6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4008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D178714-8D59-47BE-84E4-0D48D83373AF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56126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6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F33C38-ED61-4A48-B333-583F1BB9B3C6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4008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8A728B4-A6CB-46A5-8B37-1C25A5C6E659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00458-AAAB-422B-83E3-6A33709FEA6A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CEC37-CC6E-42CA-9DEC-726515BAD37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4A811-0987-4C0D-946E-8EA5314D120F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40FE88-9644-4119-A760-F46213F10A83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66DCD4-342F-41CF-8F6D-0B3FD0D72532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0062FC-ECC3-4F13-8B06-254B9C54E5B5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946D3B-3C1E-4BD2-99CE-DA26744E08C6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0AE614-7AE1-4F5B-AAD7-83DA9376006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775B6-4B71-4186-8A7E-F904C1AC577A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4C06F-8700-44CF-99E6-E188F6FF9CED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DA5D0-C79D-4309-B5F9-A483F0882FC5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EA9558-999F-4282-8FF9-A5724F26EA53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EBA542-40D2-4FC3-84F2-FBC166B5BF42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FAF78-C67A-4B9C-9A9A-C85749E5F10B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333ED-86C0-47AD-A80C-62F47B913400}" type="datetime1">
              <a:rPr lang="zh-CN" altLang="en-US"/>
              <a:pPr/>
              <a:t>16-02-23</a:t>
            </a:fld>
            <a:endParaRPr lang="en-US" altLang="zh-CN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83C66-9D1F-4F2D-B235-8889D3F077A2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print"/>
          <a:srcRect l="6543" t="-17809" r="3342" b="51468"/>
          <a:stretch>
            <a:fillRect/>
          </a:stretch>
        </p:blipFill>
        <p:spPr bwMode="auto">
          <a:xfrm>
            <a:off x="0" y="6232525"/>
            <a:ext cx="9144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99003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zh-CN" altLang="en-US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710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宋体" pitchFamily="2" charset="-122"/>
              </a:defRPr>
            </a:lvl1pPr>
          </a:lstStyle>
          <a:p>
            <a:fld id="{942CE7F4-C6EA-4235-A7AC-6FDCC0C57344}" type="datetime1">
              <a:rPr lang="zh-CN" altLang="en-US"/>
              <a:pPr/>
              <a:t>16-02-23</a:t>
            </a:fld>
            <a:endParaRPr lang="en-US" altLang="zh-CN" dirty="0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188277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971550" y="984250"/>
            <a:ext cx="8172450" cy="635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260350"/>
            <a:ext cx="7561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82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71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0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fld id="{F6CFB576-7D2A-483F-99C5-CC5FA2197910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63538" indent="-363538" algn="l" rtl="0" eaLnBrk="0" fontAlgn="base" hangingPunct="0">
        <a:spcBef>
          <a:spcPct val="20000"/>
        </a:spcBef>
        <a:spcAft>
          <a:spcPct val="0"/>
        </a:spcAft>
        <a:buClr>
          <a:srgbClr val="990134"/>
        </a:buClr>
        <a:buSzPct val="75000"/>
        <a:buFont typeface="Wingdings" pitchFamily="2" charset="2"/>
        <a:buChar char="n"/>
        <a:defRPr sz="2400">
          <a:solidFill>
            <a:srgbClr val="990134"/>
          </a:solidFill>
          <a:latin typeface="+mn-lt"/>
          <a:ea typeface="+mn-ea"/>
          <a:cs typeface="+mn-cs"/>
        </a:defRPr>
      </a:lvl1pPr>
      <a:lvl2pPr marL="715963" indent="-350838" algn="l" rtl="0" eaLnBrk="0" fontAlgn="base" hangingPunct="0">
        <a:spcBef>
          <a:spcPct val="20000"/>
        </a:spcBef>
        <a:spcAft>
          <a:spcPct val="0"/>
        </a:spcAft>
        <a:buClr>
          <a:srgbClr val="990134"/>
        </a:buClr>
        <a:buSzPct val="80000"/>
        <a:buFont typeface="Wingdings" pitchFamily="2" charset="2"/>
        <a:buChar char="¨"/>
        <a:defRPr sz="2000">
          <a:solidFill>
            <a:srgbClr val="990134"/>
          </a:solidFill>
          <a:latin typeface="+mn-lt"/>
        </a:defRPr>
      </a:lvl2pPr>
      <a:lvl3pPr marL="1023938" indent="-306388" algn="l" rtl="0" eaLnBrk="0" fontAlgn="base" hangingPunct="0">
        <a:spcBef>
          <a:spcPct val="20000"/>
        </a:spcBef>
        <a:spcAft>
          <a:spcPct val="0"/>
        </a:spcAft>
        <a:buClr>
          <a:srgbClr val="990134"/>
        </a:buClr>
        <a:buSzPct val="65000"/>
        <a:buFont typeface="Wingdings" pitchFamily="2" charset="2"/>
        <a:buChar char="n"/>
        <a:defRPr>
          <a:solidFill>
            <a:srgbClr val="990134"/>
          </a:solidFill>
          <a:latin typeface="+mn-lt"/>
        </a:defRPr>
      </a:lvl3pPr>
      <a:lvl4pPr marL="1311275" indent="-285750" algn="l" rtl="0" eaLnBrk="0" fontAlgn="base" hangingPunct="0">
        <a:spcBef>
          <a:spcPct val="20000"/>
        </a:spcBef>
        <a:spcAft>
          <a:spcPct val="0"/>
        </a:spcAft>
        <a:buClr>
          <a:srgbClr val="990134"/>
        </a:buClr>
        <a:buSzPct val="70000"/>
        <a:buFont typeface="Wingdings" pitchFamily="2" charset="2"/>
        <a:buChar char="¨"/>
        <a:defRPr>
          <a:solidFill>
            <a:srgbClr val="990134"/>
          </a:solidFill>
          <a:latin typeface="+mn-lt"/>
        </a:defRPr>
      </a:lvl4pPr>
      <a:lvl5pPr marL="1585913" indent="-263525" algn="l" rtl="0" eaLnBrk="0" fontAlgn="base" hangingPunct="0">
        <a:spcBef>
          <a:spcPct val="20000"/>
        </a:spcBef>
        <a:spcAft>
          <a:spcPct val="0"/>
        </a:spcAft>
        <a:buClr>
          <a:srgbClr val="990134"/>
        </a:buClr>
        <a:buFont typeface="Wingdings" pitchFamily="2" charset="2"/>
        <a:buChar char="§"/>
        <a:defRPr>
          <a:solidFill>
            <a:srgbClr val="990134"/>
          </a:solidFill>
          <a:latin typeface="+mn-lt"/>
        </a:defRPr>
      </a:lvl5pPr>
      <a:lvl6pPr marL="2043113" indent="-263525" algn="l" rtl="0" fontAlgn="base">
        <a:spcBef>
          <a:spcPct val="20000"/>
        </a:spcBef>
        <a:spcAft>
          <a:spcPct val="0"/>
        </a:spcAft>
        <a:buClr>
          <a:srgbClr val="990134"/>
        </a:buClr>
        <a:buFont typeface="Wingdings" pitchFamily="2" charset="2"/>
        <a:buChar char="§"/>
        <a:defRPr>
          <a:solidFill>
            <a:srgbClr val="990134"/>
          </a:solidFill>
          <a:latin typeface="+mn-lt"/>
        </a:defRPr>
      </a:lvl6pPr>
      <a:lvl7pPr marL="2500313" indent="-263525" algn="l" rtl="0" fontAlgn="base">
        <a:spcBef>
          <a:spcPct val="20000"/>
        </a:spcBef>
        <a:spcAft>
          <a:spcPct val="0"/>
        </a:spcAft>
        <a:buClr>
          <a:srgbClr val="990134"/>
        </a:buClr>
        <a:buFont typeface="Wingdings" pitchFamily="2" charset="2"/>
        <a:buChar char="§"/>
        <a:defRPr>
          <a:solidFill>
            <a:srgbClr val="990134"/>
          </a:solidFill>
          <a:latin typeface="+mn-lt"/>
        </a:defRPr>
      </a:lvl7pPr>
      <a:lvl8pPr marL="2957513" indent="-263525" algn="l" rtl="0" fontAlgn="base">
        <a:spcBef>
          <a:spcPct val="20000"/>
        </a:spcBef>
        <a:spcAft>
          <a:spcPct val="0"/>
        </a:spcAft>
        <a:buClr>
          <a:srgbClr val="990134"/>
        </a:buClr>
        <a:buFont typeface="Wingdings" pitchFamily="2" charset="2"/>
        <a:buChar char="§"/>
        <a:defRPr>
          <a:solidFill>
            <a:srgbClr val="990134"/>
          </a:solidFill>
          <a:latin typeface="+mn-lt"/>
        </a:defRPr>
      </a:lvl8pPr>
      <a:lvl9pPr marL="3414713" indent="-263525" algn="l" rtl="0" fontAlgn="base">
        <a:spcBef>
          <a:spcPct val="20000"/>
        </a:spcBef>
        <a:spcAft>
          <a:spcPct val="0"/>
        </a:spcAft>
        <a:buClr>
          <a:srgbClr val="990134"/>
        </a:buClr>
        <a:buFont typeface="Wingdings" pitchFamily="2" charset="2"/>
        <a:buChar char="§"/>
        <a:defRPr>
          <a:solidFill>
            <a:srgbClr val="99013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dml.ece.ubc.c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1828800"/>
            <a:ext cx="6477000" cy="2209800"/>
          </a:xfrm>
        </p:spPr>
        <p:txBody>
          <a:bodyPr wrap="square" lIns="0" tIns="0" rIns="0" bIns="0"/>
          <a:lstStyle/>
          <a:p>
            <a:pPr marL="228600" marR="0" algn="ctr">
              <a:spcBef>
                <a:spcPts val="1800"/>
              </a:spcBef>
              <a:spcAft>
                <a:spcPts val="1200"/>
              </a:spcAft>
            </a:pPr>
            <a:r>
              <a:rPr lang="en-US" sz="2000" dirty="0"/>
              <a:t>Software implementation of visual information </a:t>
            </a:r>
            <a:r>
              <a:rPr lang="en-US" sz="2000" dirty="0" smtClean="0"/>
              <a:t>fidelity (</a:t>
            </a:r>
            <a:r>
              <a:rPr lang="en-US" sz="2000" dirty="0"/>
              <a:t>VIF</a:t>
            </a:r>
            <a:r>
              <a:rPr lang="en-US" sz="2000" dirty="0" smtClean="0"/>
              <a:t>) </a:t>
            </a:r>
            <a:r>
              <a:rPr lang="en-US" sz="2000" dirty="0"/>
              <a:t>metric</a:t>
            </a:r>
            <a:r>
              <a:rPr lang="en-US" sz="2000" dirty="0" smtClean="0"/>
              <a:t> </a:t>
            </a:r>
            <a:r>
              <a:rPr lang="en-US" sz="2000" dirty="0"/>
              <a:t>for </a:t>
            </a:r>
            <a:r>
              <a:rPr lang="en-US" sz="2000" dirty="0" err="1"/>
              <a:t>HDRTools</a:t>
            </a:r>
            <a:r>
              <a:rPr lang="en-CA" sz="2000" dirty="0"/>
              <a:t> </a:t>
            </a:r>
            <a:endParaRPr lang="en-CA" sz="2000" cap="all" dirty="0">
              <a:ea typeface="Times New Roman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31604" y="3810000"/>
            <a:ext cx="60361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168400" indent="-11684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/>
            <a:r>
              <a:rPr lang="en-US" altLang="zh-CN" sz="16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Hamid Reza Tohidypour</a:t>
            </a:r>
            <a:r>
              <a:rPr lang="en-US" altLang="zh-CN" sz="1600" baseline="30000" dirty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1</a:t>
            </a:r>
            <a:r>
              <a:rPr lang="en-US" altLang="zh-CN" sz="16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, Maryam Azimi</a:t>
            </a:r>
            <a:r>
              <a:rPr lang="en-US" altLang="zh-CN" sz="1600" baseline="300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1</a:t>
            </a:r>
            <a:r>
              <a:rPr lang="en-US" altLang="zh-CN" sz="16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, Mahsa Pourazad</a:t>
            </a:r>
            <a:r>
              <a:rPr lang="en-US" altLang="zh-CN" sz="1600" baseline="300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1,2</a:t>
            </a:r>
            <a:r>
              <a:rPr lang="en-CA" altLang="zh-CN" sz="16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, and Panos Nasiopoulos</a:t>
            </a:r>
            <a:r>
              <a:rPr lang="en-CA" altLang="zh-CN" sz="1600" baseline="30000" dirty="0" smtClean="0">
                <a:solidFill>
                  <a:schemeClr val="bg1"/>
                </a:solidFill>
                <a:latin typeface="Verdana" charset="0"/>
                <a:ea typeface="宋体" charset="0"/>
                <a:cs typeface="宋体" charset="0"/>
              </a:rPr>
              <a:t>1</a:t>
            </a:r>
            <a:endParaRPr lang="en-US" altLang="zh-CN" sz="1600" dirty="0">
              <a:solidFill>
                <a:schemeClr val="bg1"/>
              </a:solidFill>
              <a:latin typeface="Verdana" charset="0"/>
              <a:ea typeface="宋体" charset="0"/>
              <a:cs typeface="宋体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27512" y="4474096"/>
            <a:ext cx="5811688" cy="936104"/>
          </a:xfrm>
        </p:spPr>
        <p:txBody>
          <a:bodyPr/>
          <a:lstStyle/>
          <a:p>
            <a:r>
              <a:rPr lang="en-CA" sz="1800" baseline="30000" dirty="0" smtClean="0">
                <a:solidFill>
                  <a:schemeClr val="bg2"/>
                </a:solidFill>
              </a:rPr>
              <a:t>1</a:t>
            </a:r>
            <a:r>
              <a:rPr lang="en-CA" sz="1800" dirty="0" smtClean="0">
                <a:solidFill>
                  <a:schemeClr val="bg2"/>
                </a:solidFill>
              </a:rPr>
              <a:t>University of British Columbia, Vancouver, Canada</a:t>
            </a:r>
          </a:p>
          <a:p>
            <a:r>
              <a:rPr lang="en-CA" sz="1800" baseline="30000" dirty="0" smtClean="0">
                <a:solidFill>
                  <a:schemeClr val="bg2"/>
                </a:solidFill>
              </a:rPr>
              <a:t>2</a:t>
            </a:r>
            <a:r>
              <a:rPr lang="en-CA" sz="1800" dirty="0" smtClean="0">
                <a:solidFill>
                  <a:schemeClr val="bg2"/>
                </a:solidFill>
              </a:rPr>
              <a:t>TELUS Communications Inc., Canada</a:t>
            </a:r>
            <a:endParaRPr lang="en-CA" sz="1800" dirty="0">
              <a:solidFill>
                <a:schemeClr val="bg2"/>
              </a:solidFill>
            </a:endParaRPr>
          </a:p>
        </p:txBody>
      </p:sp>
      <p:pic>
        <p:nvPicPr>
          <p:cNvPr id="6" name="Picture 5" descr="TELUS_logo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431753"/>
            <a:ext cx="2195736" cy="426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6400800"/>
            <a:ext cx="2952328" cy="45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70779"/>
      </p:ext>
    </p:extLst>
  </p:cSld>
  <p:clrMapOvr>
    <a:masterClrMapping/>
  </p:clrMapOvr>
  <p:transition xmlns:p14="http://schemas.microsoft.com/office/powerpoint/2010/main" advTm="16187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 algn="ctr"/>
            <a:fld id="{64EA9558-999F-4282-8FF9-A5724F26EA53}" type="slidenum">
              <a:rPr lang="zh-CN" altLang="en-US" smtClean="0"/>
              <a:pPr algn="ctr"/>
              <a:t>2</a:t>
            </a:fld>
            <a:endParaRPr lang="en-US" altLang="zh-CN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82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US" kern="0" dirty="0"/>
              <a:t>W0115 – VIF implementation in </a:t>
            </a:r>
            <a:r>
              <a:rPr lang="en-US" kern="0" dirty="0" err="1"/>
              <a:t>HDRTools</a:t>
            </a:r>
            <a:r>
              <a:rPr lang="en-US" kern="0" dirty="0"/>
              <a:t> </a:t>
            </a:r>
            <a:endParaRPr lang="en-US" kern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1430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>
            <a:lvl1pPr marL="363538" indent="-363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75000"/>
              <a:buFont typeface="Wingdings" pitchFamily="2" charset="2"/>
              <a:buChar char="n"/>
              <a:defRPr sz="2400">
                <a:solidFill>
                  <a:srgbClr val="990134"/>
                </a:solidFill>
                <a:latin typeface="+mn-lt"/>
                <a:ea typeface="+mn-ea"/>
                <a:cs typeface="+mn-cs"/>
              </a:defRPr>
            </a:lvl1pPr>
            <a:lvl2pPr marL="715963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80000"/>
              <a:buFont typeface="Wingdings" pitchFamily="2" charset="2"/>
              <a:buChar char="¨"/>
              <a:defRPr sz="2000">
                <a:solidFill>
                  <a:srgbClr val="990134"/>
                </a:solidFill>
                <a:latin typeface="+mn-lt"/>
              </a:defRPr>
            </a:lvl2pPr>
            <a:lvl3pPr marL="1023938" indent="-306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65000"/>
              <a:buFont typeface="Wingdings" pitchFamily="2" charset="2"/>
              <a:buChar char="n"/>
              <a:defRPr>
                <a:solidFill>
                  <a:srgbClr val="990134"/>
                </a:solidFill>
                <a:latin typeface="+mn-lt"/>
              </a:defRPr>
            </a:lvl3pPr>
            <a:lvl4pPr marL="131127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70000"/>
              <a:buFont typeface="Wingdings" pitchFamily="2" charset="2"/>
              <a:buChar char="¨"/>
              <a:defRPr>
                <a:solidFill>
                  <a:srgbClr val="990134"/>
                </a:solidFill>
                <a:latin typeface="+mn-lt"/>
              </a:defRPr>
            </a:lvl4pPr>
            <a:lvl5pPr marL="1585913" indent="-263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5pPr>
            <a:lvl6pPr marL="20431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6pPr>
            <a:lvl7pPr marL="25003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7pPr>
            <a:lvl8pPr marL="29575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8pPr>
            <a:lvl9pPr marL="34147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In Vancouver interim meeting we were asked to implement VIF </a:t>
            </a:r>
            <a:r>
              <a:rPr lang="en-US" sz="2800" kern="0" dirty="0" smtClean="0">
                <a:solidFill>
                  <a:srgbClr val="003366"/>
                </a:solidFill>
              </a:rPr>
              <a:t>metric in </a:t>
            </a:r>
            <a:r>
              <a:rPr lang="en-US" sz="2800" kern="0" dirty="0" err="1" smtClean="0">
                <a:solidFill>
                  <a:srgbClr val="003366"/>
                </a:solidFill>
              </a:rPr>
              <a:t>HDRTools</a:t>
            </a:r>
            <a:endParaRPr lang="en-US" sz="2800" kern="0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We implemented VIF as a new metric in </a:t>
            </a:r>
            <a:r>
              <a:rPr lang="en-US" sz="2800" kern="0" dirty="0" err="1" smtClean="0">
                <a:solidFill>
                  <a:srgbClr val="003366"/>
                </a:solidFill>
              </a:rPr>
              <a:t>HDRMetrics</a:t>
            </a:r>
            <a:r>
              <a:rPr lang="en-US" sz="2800" kern="0" dirty="0" smtClean="0">
                <a:solidFill>
                  <a:srgbClr val="003366"/>
                </a:solidFill>
              </a:rPr>
              <a:t> project on top of the 0.8.1 version</a:t>
            </a:r>
          </a:p>
          <a:p>
            <a:pPr>
              <a:lnSpc>
                <a:spcPct val="90000"/>
              </a:lnSpc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The </a:t>
            </a:r>
            <a:r>
              <a:rPr lang="en-US" sz="2800" kern="0" dirty="0" err="1" smtClean="0">
                <a:solidFill>
                  <a:srgbClr val="003366"/>
                </a:solidFill>
              </a:rPr>
              <a:t>Matlab</a:t>
            </a:r>
            <a:r>
              <a:rPr lang="en-US" sz="2800" kern="0" dirty="0" smtClean="0">
                <a:solidFill>
                  <a:srgbClr val="003366"/>
                </a:solidFill>
              </a:rPr>
              <a:t> implementation is attached to the submission</a:t>
            </a:r>
          </a:p>
          <a:p>
            <a:pPr>
              <a:lnSpc>
                <a:spcPct val="90000"/>
              </a:lnSpc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endParaRPr lang="en-US" sz="2800" kern="0" dirty="0" smtClean="0">
              <a:solidFill>
                <a:srgbClr val="003366"/>
              </a:solidFill>
            </a:endParaRPr>
          </a:p>
          <a:p>
            <a:pPr marL="365125" lvl="1" indent="0">
              <a:lnSpc>
                <a:spcPct val="90000"/>
              </a:lnSpc>
              <a:buNone/>
            </a:pPr>
            <a:endParaRPr lang="en-US" kern="0" dirty="0">
              <a:solidFill>
                <a:srgbClr val="003366"/>
              </a:solidFill>
            </a:endParaRPr>
          </a:p>
          <a:p>
            <a:pPr lvl="1">
              <a:lnSpc>
                <a:spcPct val="90000"/>
              </a:lnSpc>
            </a:pPr>
            <a:endParaRPr lang="en-US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2291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 algn="ctr"/>
            <a:fld id="{64EA9558-999F-4282-8FF9-A5724F26EA53}" type="slidenum">
              <a:rPr lang="zh-CN" altLang="en-US" smtClean="0"/>
              <a:pPr algn="ctr"/>
              <a:t>3</a:t>
            </a:fld>
            <a:endParaRPr lang="en-US" altLang="zh-CN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82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US" kern="0" dirty="0" smtClean="0"/>
              <a:t>W0115 – VIF implementation in </a:t>
            </a:r>
            <a:r>
              <a:rPr lang="en-US" kern="0" dirty="0" err="1" smtClean="0"/>
              <a:t>HDRTools</a:t>
            </a:r>
            <a:r>
              <a:rPr lang="en-US" kern="0" dirty="0" smtClean="0"/>
              <a:t> </a:t>
            </a:r>
            <a:endParaRPr lang="en-US" kern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1430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>
            <a:lvl1pPr marL="363538" indent="-363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75000"/>
              <a:buFont typeface="Wingdings" pitchFamily="2" charset="2"/>
              <a:buChar char="n"/>
              <a:defRPr sz="2400">
                <a:solidFill>
                  <a:srgbClr val="990134"/>
                </a:solidFill>
                <a:latin typeface="+mn-lt"/>
                <a:ea typeface="+mn-ea"/>
                <a:cs typeface="+mn-cs"/>
              </a:defRPr>
            </a:lvl1pPr>
            <a:lvl2pPr marL="715963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80000"/>
              <a:buFont typeface="Wingdings" pitchFamily="2" charset="2"/>
              <a:buChar char="¨"/>
              <a:defRPr sz="2000">
                <a:solidFill>
                  <a:srgbClr val="990134"/>
                </a:solidFill>
                <a:latin typeface="+mn-lt"/>
              </a:defRPr>
            </a:lvl2pPr>
            <a:lvl3pPr marL="1023938" indent="-306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65000"/>
              <a:buFont typeface="Wingdings" pitchFamily="2" charset="2"/>
              <a:buChar char="n"/>
              <a:defRPr>
                <a:solidFill>
                  <a:srgbClr val="990134"/>
                </a:solidFill>
                <a:latin typeface="+mn-lt"/>
              </a:defRPr>
            </a:lvl3pPr>
            <a:lvl4pPr marL="131127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SzPct val="70000"/>
              <a:buFont typeface="Wingdings" pitchFamily="2" charset="2"/>
              <a:buChar char="¨"/>
              <a:defRPr>
                <a:solidFill>
                  <a:srgbClr val="990134"/>
                </a:solidFill>
                <a:latin typeface="+mn-lt"/>
              </a:defRPr>
            </a:lvl4pPr>
            <a:lvl5pPr marL="1585913" indent="-263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5pPr>
            <a:lvl6pPr marL="20431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6pPr>
            <a:lvl7pPr marL="25003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7pPr>
            <a:lvl8pPr marL="29575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8pPr>
            <a:lvl9pPr marL="3414713" indent="-263525" algn="l" rtl="0" fontAlgn="base">
              <a:spcBef>
                <a:spcPct val="20000"/>
              </a:spcBef>
              <a:spcAft>
                <a:spcPct val="0"/>
              </a:spcAft>
              <a:buClr>
                <a:srgbClr val="990134"/>
              </a:buClr>
              <a:buFont typeface="Wingdings" pitchFamily="2" charset="2"/>
              <a:buChar char="§"/>
              <a:defRPr>
                <a:solidFill>
                  <a:srgbClr val="990134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The current version can work on both BT.709 and BT.2020 gamut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kern="0" dirty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Steerable </a:t>
            </a:r>
            <a:r>
              <a:rPr lang="en-US" sz="2800" kern="0" dirty="0">
                <a:solidFill>
                  <a:srgbClr val="003366"/>
                </a:solidFill>
              </a:rPr>
              <a:t>pyramid </a:t>
            </a:r>
            <a:r>
              <a:rPr lang="en-US" sz="2800" kern="0" dirty="0" smtClean="0">
                <a:solidFill>
                  <a:srgbClr val="003366"/>
                </a:solidFill>
              </a:rPr>
              <a:t>filters sp1Filters and sp5Filters are available</a:t>
            </a:r>
          </a:p>
          <a:p>
            <a:pPr>
              <a:lnSpc>
                <a:spcPct val="90000"/>
              </a:lnSpc>
            </a:pPr>
            <a:endParaRPr lang="en-US" sz="2800" kern="0" dirty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VIF works on the </a:t>
            </a:r>
            <a:r>
              <a:rPr lang="en-US" sz="2800" kern="0" dirty="0" err="1" smtClean="0">
                <a:solidFill>
                  <a:srgbClr val="003366"/>
                </a:solidFill>
              </a:rPr>
              <a:t>luma</a:t>
            </a:r>
            <a:r>
              <a:rPr lang="en-US" sz="2800" kern="0" dirty="0" smtClean="0">
                <a:solidFill>
                  <a:srgbClr val="003366"/>
                </a:solidFill>
              </a:rPr>
              <a:t> channel</a:t>
            </a:r>
          </a:p>
          <a:p>
            <a:pPr>
              <a:lnSpc>
                <a:spcPct val="90000"/>
              </a:lnSpc>
            </a:pPr>
            <a:endParaRPr lang="en-US" sz="2800" kern="0" dirty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kern="0" dirty="0" smtClean="0">
                <a:solidFill>
                  <a:srgbClr val="003366"/>
                </a:solidFill>
              </a:rPr>
              <a:t>The transfer function used in the current implementation is SMPTE ST 2084</a:t>
            </a:r>
          </a:p>
          <a:p>
            <a:pPr>
              <a:lnSpc>
                <a:spcPct val="90000"/>
              </a:lnSpc>
            </a:pPr>
            <a:endParaRPr lang="en-US" sz="2800" kern="0" dirty="0">
              <a:solidFill>
                <a:srgbClr val="003366"/>
              </a:solidFill>
            </a:endParaRPr>
          </a:p>
          <a:p>
            <a:pPr>
              <a:lnSpc>
                <a:spcPct val="90000"/>
              </a:lnSpc>
            </a:pPr>
            <a:endParaRPr lang="en-US" kern="0" dirty="0">
              <a:solidFill>
                <a:srgbClr val="003366"/>
              </a:solidFill>
            </a:endParaRPr>
          </a:p>
          <a:p>
            <a:pPr lvl="1">
              <a:lnSpc>
                <a:spcPct val="90000"/>
              </a:lnSpc>
            </a:pPr>
            <a:endParaRPr lang="en-US" kern="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72417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708025"/>
          </a:xfrm>
        </p:spPr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pic>
        <p:nvPicPr>
          <p:cNvPr id="5" name="Picture 4" descr="Screen Shot 2013-09-18 at 6.26.43 A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10"/>
          <a:stretch/>
        </p:blipFill>
        <p:spPr>
          <a:xfrm>
            <a:off x="381000" y="1163423"/>
            <a:ext cx="8511087" cy="50849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29201" y="1773023"/>
            <a:ext cx="289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dml.ece.ubc.ca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creen Shot 2013-09-18 at 6.26.43 A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3" t="38777"/>
          <a:stretch/>
        </p:blipFill>
        <p:spPr>
          <a:xfrm>
            <a:off x="5725211" y="2819400"/>
            <a:ext cx="3113989" cy="3429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77000"/>
            <a:ext cx="2133600" cy="365125"/>
          </a:xfrm>
        </p:spPr>
        <p:txBody>
          <a:bodyPr/>
          <a:lstStyle/>
          <a:p>
            <a:pPr algn="ctr"/>
            <a:fld id="{AAE2AA07-1802-4282-BCC8-490DD2253592}" type="slidenum">
              <a:rPr lang="en-CA" smtClean="0"/>
              <a:pPr algn="ctr"/>
              <a:t>4</a:t>
            </a:fld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2209800"/>
            <a:ext cx="224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panos@icics.ubc.ca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8786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4950" y="1295400"/>
            <a:ext cx="3594100" cy="4673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6479746"/>
            <a:ext cx="2952328" cy="454454"/>
          </a:xfrm>
          <a:prstGeom prst="rect">
            <a:avLst/>
          </a:prstGeom>
        </p:spPr>
      </p:pic>
      <p:pic>
        <p:nvPicPr>
          <p:cNvPr id="25" name="Picture 24" descr="TELUS_logo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920" y="6490062"/>
            <a:ext cx="1979712" cy="3843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505200" y="6477000"/>
            <a:ext cx="2133600" cy="365125"/>
          </a:xfrm>
        </p:spPr>
        <p:txBody>
          <a:bodyPr/>
          <a:lstStyle/>
          <a:p>
            <a:pPr algn="ctr"/>
            <a:fld id="{AAE2AA07-1802-4282-BCC8-490DD2253592}" type="slidenum">
              <a:rPr lang="en-CA" smtClean="0"/>
              <a:pPr algn="ctr"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082312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MultimediaLabTemplate</Template>
  <TotalTime>39000</TotalTime>
  <Words>146</Words>
  <Application>Microsoft Macintosh PowerPoint</Application>
  <PresentationFormat>On-screen Show (4:3)</PresentationFormat>
  <Paragraphs>33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Software implementation of visual information fidelity (VIF) metric for HDRTools </vt:lpstr>
      <vt:lpstr>PowerPoint Presentation</vt:lpstr>
      <vt:lpstr>PowerPoint Presentation</vt:lpstr>
      <vt:lpstr>Contact Information</vt:lpstr>
      <vt:lpstr>PowerPoint Presentation</vt:lpstr>
    </vt:vector>
  </TitlesOfParts>
  <Company>UBC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image and video generation from LDR content</dc:title>
  <dc:creator>Amin</dc:creator>
  <cp:lastModifiedBy>Maryam Azimi</cp:lastModifiedBy>
  <cp:revision>1266</cp:revision>
  <dcterms:created xsi:type="dcterms:W3CDTF">2007-01-30T20:29:57Z</dcterms:created>
  <dcterms:modified xsi:type="dcterms:W3CDTF">2016-02-24T19:34:30Z</dcterms:modified>
</cp:coreProperties>
</file>