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50" r:id="rId4"/>
    <p:sldId id="353" r:id="rId5"/>
    <p:sldId id="354" r:id="rId6"/>
    <p:sldId id="352" r:id="rId7"/>
    <p:sldId id="351" r:id="rId8"/>
    <p:sldId id="314" r:id="rId9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B9B9"/>
    <a:srgbClr val="9A0000"/>
    <a:srgbClr val="FF9797"/>
    <a:srgbClr val="E8E8E8"/>
    <a:srgbClr val="BDEEFF"/>
    <a:srgbClr val="61D6FF"/>
    <a:srgbClr val="00B050"/>
    <a:srgbClr val="3737CD"/>
    <a:srgbClr val="FFFF9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759" autoAdjust="0"/>
    <p:restoredTop sz="95349" autoAdjust="0"/>
  </p:normalViewPr>
  <p:slideViewPr>
    <p:cSldViewPr>
      <p:cViewPr varScale="1">
        <p:scale>
          <a:sx n="89" d="100"/>
          <a:sy n="89" d="100"/>
        </p:scale>
        <p:origin x="60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2/21/2016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CA" sz="3600" dirty="0"/>
              <a:t>Palette </a:t>
            </a:r>
            <a:r>
              <a:rPr lang="en-CA" sz="3600" dirty="0" smtClean="0"/>
              <a:t>lossless encoder </a:t>
            </a:r>
            <a:r>
              <a:rPr lang="en-CA" sz="3600" dirty="0"/>
              <a:t>improvements for the 4:2:0 chroma format</a:t>
            </a: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/>
              <a:t/>
            </a:r>
            <a:br>
              <a:rPr lang="fr-FR" sz="3600" dirty="0"/>
            </a:br>
            <a:r>
              <a:rPr lang="fr-FR" sz="3600" dirty="0" smtClean="0"/>
              <a:t>JCTVC-W0075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700" y="4149725"/>
            <a:ext cx="7594600" cy="17526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en-US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P. </a:t>
            </a:r>
            <a:r>
              <a:rPr lang="en-US" u="sng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endParaRPr lang="en-US" sz="1600" u="sng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23rd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Meeting: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San Diego, CA, February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fr-FR" sz="2800" dirty="0" smtClean="0"/>
              <a:t>Palette </a:t>
            </a:r>
            <a:r>
              <a:rPr lang="fr-FR" sz="2800" smtClean="0"/>
              <a:t>processing </a:t>
            </a:r>
            <a:r>
              <a:rPr lang="fr-FR" sz="2800" dirty="0" smtClean="0"/>
              <a:t>for 4:2:0</a:t>
            </a: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9612436" cy="5067300"/>
          </a:xfrm>
        </p:spPr>
        <p:txBody>
          <a:bodyPr/>
          <a:lstStyle/>
          <a:p>
            <a:pPr lvl="0"/>
            <a:r>
              <a:rPr lang="en-US" sz="2400" dirty="0" smtClean="0"/>
              <a:t>Decoding process adopted in Feb. 2015 (Geneva)</a:t>
            </a:r>
          </a:p>
          <a:p>
            <a:pPr lvl="1"/>
            <a:r>
              <a:rPr lang="en-US" sz="2000" dirty="0" smtClean="0"/>
              <a:t>On encoding side, upsample chroma by just replicating it</a:t>
            </a:r>
          </a:p>
          <a:p>
            <a:pPr lvl="1"/>
            <a:r>
              <a:rPr lang="en-US" sz="2000" dirty="0" smtClean="0"/>
              <a:t>In escape coding, chroma samples that are discarded are not coded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0"/>
            <a:r>
              <a:rPr lang="en-US" sz="2400" dirty="0" smtClean="0"/>
              <a:t>On decoding, discard some chroma samples</a:t>
            </a:r>
          </a:p>
          <a:p>
            <a:pPr lvl="1"/>
            <a:r>
              <a:rPr lang="en-US" sz="2000" dirty="0"/>
              <a:t>F</a:t>
            </a:r>
            <a:r>
              <a:rPr lang="en-US" sz="2000" dirty="0" smtClean="0"/>
              <a:t>or YUV 4:2:0, remove Chroma sample at position 1, 2 and 3</a:t>
            </a:r>
          </a:p>
          <a:p>
            <a:pPr lvl="0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90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2134846" y="2288454"/>
            <a:ext cx="1295748" cy="1296144"/>
            <a:chOff x="920750" y="2132856"/>
            <a:chExt cx="1295748" cy="1296144"/>
          </a:xfrm>
          <a:solidFill>
            <a:srgbClr val="C8CACA"/>
          </a:solidFill>
        </p:grpSpPr>
        <p:sp>
          <p:nvSpPr>
            <p:cNvPr id="12" name="Rectangle 1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E8E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1</a:t>
              </a: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3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690791" y="2288454"/>
            <a:ext cx="1295748" cy="1296144"/>
            <a:chOff x="920750" y="2132856"/>
            <a:chExt cx="1295748" cy="1296144"/>
          </a:xfrm>
          <a:solidFill>
            <a:srgbClr val="FF0000"/>
          </a:solidFill>
        </p:grpSpPr>
        <p:sp>
          <p:nvSpPr>
            <p:cNvPr id="17" name="Rectangle 16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8" name="Rectangle 17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12819" y="2288454"/>
            <a:ext cx="1295748" cy="1296144"/>
            <a:chOff x="920750" y="2132856"/>
            <a:chExt cx="1295748" cy="1296144"/>
          </a:xfrm>
          <a:solidFill>
            <a:srgbClr val="00B0F0"/>
          </a:solidFill>
        </p:grpSpPr>
        <p:sp>
          <p:nvSpPr>
            <p:cNvPr id="22" name="Rectangle 2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  <p:sp>
          <p:nvSpPr>
            <p:cNvPr id="25" name="Rectangle 2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baseline="-25000" dirty="0" smtClean="0">
                  <a:ea typeface="ＭＳ Ｐゴシック" pitchFamily="50" charset="-128"/>
                </a:rPr>
                <a:t>0</a:t>
              </a:r>
              <a:endParaRPr kumimoji="1" lang="fr-FR" sz="1800" b="0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ea typeface="ＭＳ Ｐゴシック" pitchFamily="50" charset="-128"/>
              </a:endParaRPr>
            </a:p>
          </p:txBody>
        </p:sp>
      </p:grpSp>
      <p:sp>
        <p:nvSpPr>
          <p:cNvPr id="26" name="Right Arrow 25"/>
          <p:cNvSpPr/>
          <p:nvPr/>
        </p:nvSpPr>
        <p:spPr bwMode="auto">
          <a:xfrm>
            <a:off x="6233091" y="2504478"/>
            <a:ext cx="144016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7" name="Down Arrow 26"/>
          <p:cNvSpPr/>
          <p:nvPr/>
        </p:nvSpPr>
        <p:spPr bwMode="auto">
          <a:xfrm>
            <a:off x="4118460" y="2843848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8" name="Right Arrow 27"/>
          <p:cNvSpPr/>
          <p:nvPr/>
        </p:nvSpPr>
        <p:spPr bwMode="auto">
          <a:xfrm>
            <a:off x="4467026" y="2494649"/>
            <a:ext cx="144016" cy="21602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29" name="Down Arrow 28"/>
          <p:cNvSpPr/>
          <p:nvPr/>
        </p:nvSpPr>
        <p:spPr bwMode="auto">
          <a:xfrm>
            <a:off x="5884525" y="2854836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4494322" y="2854836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sp>
        <p:nvSpPr>
          <p:cNvPr id="41" name="Down Arrow 40"/>
          <p:cNvSpPr/>
          <p:nvPr/>
        </p:nvSpPr>
        <p:spPr bwMode="auto">
          <a:xfrm>
            <a:off x="6233091" y="2860922"/>
            <a:ext cx="216024" cy="18002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270000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  <p:grpSp>
        <p:nvGrpSpPr>
          <p:cNvPr id="75" name="Group 74"/>
          <p:cNvGrpSpPr/>
          <p:nvPr/>
        </p:nvGrpSpPr>
        <p:grpSpPr>
          <a:xfrm>
            <a:off x="5690791" y="4581128"/>
            <a:ext cx="1295748" cy="1296144"/>
            <a:chOff x="920750" y="2132856"/>
            <a:chExt cx="1295748" cy="1296144"/>
          </a:xfrm>
          <a:solidFill>
            <a:srgbClr val="FF0000"/>
          </a:solidFill>
        </p:grpSpPr>
        <p:sp>
          <p:nvSpPr>
            <p:cNvPr id="76" name="Rectangle 75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</a:t>
              </a: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FF9797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Cr1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rgbClr val="9A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Cr2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79" name="Rectangle 78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rgbClr val="FFB9B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Cr3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912818" y="4581128"/>
            <a:ext cx="1295748" cy="1296144"/>
            <a:chOff x="920750" y="2132856"/>
            <a:chExt cx="1295748" cy="1296144"/>
          </a:xfrm>
          <a:solidFill>
            <a:srgbClr val="00B0F0"/>
          </a:solidFill>
        </p:grpSpPr>
        <p:sp>
          <p:nvSpPr>
            <p:cNvPr id="81" name="Rectangle 80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82" name="Rectangle 81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61D6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Cb1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83" name="Rectangle 82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dirty="0">
                  <a:ea typeface="ＭＳ Ｐゴシック" pitchFamily="50" charset="-128"/>
                </a:rPr>
                <a:t>2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rgbClr val="BDEE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fr-FR" sz="1800" dirty="0" smtClean="0">
                  <a:ea typeface="ＭＳ Ｐゴシック" pitchFamily="50" charset="-128"/>
                </a:rPr>
                <a:t>Cb</a:t>
              </a:r>
              <a:r>
                <a:rPr lang="fr-FR" sz="1800" dirty="0">
                  <a:ea typeface="ＭＳ Ｐゴシック" pitchFamily="50" charset="-128"/>
                </a:rPr>
                <a:t>3</a:t>
              </a:r>
              <a:endParaRPr kumimoji="1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Lucida Sans Unicode" pitchFamily="34" charset="0"/>
                <a:ea typeface="ＭＳ Ｐゴシック" pitchFamily="50" charset="-128"/>
              </a:endParaRPr>
            </a:p>
          </p:txBody>
        </p:sp>
      </p:grpSp>
      <p:cxnSp>
        <p:nvCxnSpPr>
          <p:cNvPr id="5" name="Straight Connector 4"/>
          <p:cNvCxnSpPr/>
          <p:nvPr/>
        </p:nvCxnSpPr>
        <p:spPr bwMode="auto">
          <a:xfrm flipH="1">
            <a:off x="3923494" y="4581128"/>
            <a:ext cx="1373794" cy="12856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>
            <a:off x="4611042" y="4581128"/>
            <a:ext cx="647223" cy="647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1" name="Straight Connector 90"/>
          <p:cNvCxnSpPr/>
          <p:nvPr/>
        </p:nvCxnSpPr>
        <p:spPr bwMode="auto">
          <a:xfrm>
            <a:off x="4611042" y="5229200"/>
            <a:ext cx="686246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3" name="Straight Connector 92"/>
          <p:cNvCxnSpPr/>
          <p:nvPr/>
        </p:nvCxnSpPr>
        <p:spPr bwMode="auto">
          <a:xfrm>
            <a:off x="3963168" y="5228971"/>
            <a:ext cx="647874" cy="6483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5" name="Straight Connector 94"/>
          <p:cNvCxnSpPr/>
          <p:nvPr/>
        </p:nvCxnSpPr>
        <p:spPr bwMode="auto">
          <a:xfrm flipV="1">
            <a:off x="4611042" y="5228971"/>
            <a:ext cx="647223" cy="64830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09" name="Straight Connector 17408"/>
          <p:cNvCxnSpPr/>
          <p:nvPr/>
        </p:nvCxnSpPr>
        <p:spPr bwMode="auto">
          <a:xfrm>
            <a:off x="6372232" y="4581128"/>
            <a:ext cx="647874" cy="6375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4" name="Straight Connector 17413"/>
          <p:cNvCxnSpPr/>
          <p:nvPr/>
        </p:nvCxnSpPr>
        <p:spPr bwMode="auto">
          <a:xfrm>
            <a:off x="6372232" y="5218670"/>
            <a:ext cx="647874" cy="6480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6" name="Straight Connector 17415"/>
          <p:cNvCxnSpPr/>
          <p:nvPr/>
        </p:nvCxnSpPr>
        <p:spPr bwMode="auto">
          <a:xfrm>
            <a:off x="5724358" y="5228971"/>
            <a:ext cx="647874" cy="65883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18" name="Straight Connector 17417"/>
          <p:cNvCxnSpPr/>
          <p:nvPr/>
        </p:nvCxnSpPr>
        <p:spPr bwMode="auto">
          <a:xfrm flipV="1">
            <a:off x="6372232" y="4581128"/>
            <a:ext cx="647874" cy="6478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20" name="Straight Connector 17419"/>
          <p:cNvCxnSpPr/>
          <p:nvPr/>
        </p:nvCxnSpPr>
        <p:spPr bwMode="auto">
          <a:xfrm flipV="1">
            <a:off x="5723707" y="5239730"/>
            <a:ext cx="647874" cy="6270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22" name="Straight Connector 17421"/>
          <p:cNvCxnSpPr/>
          <p:nvPr/>
        </p:nvCxnSpPr>
        <p:spPr bwMode="auto">
          <a:xfrm flipV="1">
            <a:off x="6371581" y="5239730"/>
            <a:ext cx="648525" cy="63731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11" name="Group 110"/>
          <p:cNvGrpSpPr/>
          <p:nvPr/>
        </p:nvGrpSpPr>
        <p:grpSpPr>
          <a:xfrm>
            <a:off x="2134846" y="4557378"/>
            <a:ext cx="1295748" cy="1296144"/>
            <a:chOff x="920750" y="2132856"/>
            <a:chExt cx="1295748" cy="1296144"/>
          </a:xfrm>
          <a:solidFill>
            <a:srgbClr val="C8CACA"/>
          </a:solidFill>
        </p:grpSpPr>
        <p:sp>
          <p:nvSpPr>
            <p:cNvPr id="112" name="Rectangle 111"/>
            <p:cNvSpPr/>
            <p:nvPr/>
          </p:nvSpPr>
          <p:spPr bwMode="auto">
            <a:xfrm>
              <a:off x="920750" y="2132856"/>
              <a:ext cx="647874" cy="648072"/>
            </a:xfrm>
            <a:prstGeom prst="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0</a:t>
              </a:r>
            </a:p>
          </p:txBody>
        </p:sp>
        <p:sp>
          <p:nvSpPr>
            <p:cNvPr id="113" name="Rectangle 112"/>
            <p:cNvSpPr/>
            <p:nvPr/>
          </p:nvSpPr>
          <p:spPr bwMode="auto">
            <a:xfrm>
              <a:off x="1568624" y="2132856"/>
              <a:ext cx="647874" cy="648072"/>
            </a:xfrm>
            <a:prstGeom prst="rect">
              <a:avLst/>
            </a:prstGeom>
            <a:solidFill>
              <a:srgbClr val="E8E8E8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1</a:t>
              </a:r>
            </a:p>
          </p:txBody>
        </p:sp>
        <p:sp>
          <p:nvSpPr>
            <p:cNvPr id="114" name="Rectangle 113"/>
            <p:cNvSpPr/>
            <p:nvPr/>
          </p:nvSpPr>
          <p:spPr bwMode="auto">
            <a:xfrm>
              <a:off x="920750" y="2780928"/>
              <a:ext cx="647874" cy="648072"/>
            </a:xfrm>
            <a:prstGeom prst="rect">
              <a:avLst/>
            </a:prstGeom>
            <a:solidFill>
              <a:schemeClr val="bg2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2</a:t>
              </a:r>
            </a:p>
          </p:txBody>
        </p:sp>
        <p:sp>
          <p:nvSpPr>
            <p:cNvPr id="115" name="Rectangle 114"/>
            <p:cNvSpPr/>
            <p:nvPr/>
          </p:nvSpPr>
          <p:spPr bwMode="auto">
            <a:xfrm>
              <a:off x="1568624" y="2780928"/>
              <a:ext cx="647874" cy="648072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fr-FR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Y</a:t>
              </a:r>
              <a:r>
                <a:rPr kumimoji="1" lang="fr-FR" sz="1800" b="0" i="0" u="none" strike="noStrike" cap="none" normalizeH="0" baseline="-25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Lucida Sans Unicode" pitchFamily="34" charset="0"/>
                  <a:ea typeface="ＭＳ Ｐゴシック" pitchFamily="50" charset="-128"/>
                </a:rPr>
                <a:t>3</a:t>
              </a:r>
            </a:p>
          </p:txBody>
        </p:sp>
      </p:grpSp>
      <p:sp>
        <p:nvSpPr>
          <p:cNvPr id="11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Encoder algorithms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12454" y="807484"/>
            <a:ext cx="9612436" cy="5213804"/>
          </a:xfrm>
        </p:spPr>
        <p:txBody>
          <a:bodyPr/>
          <a:lstStyle/>
          <a:p>
            <a:pPr lvl="0"/>
            <a:r>
              <a:rPr lang="en-US" sz="2400" dirty="0" smtClean="0"/>
              <a:t>Summary of those algorithms</a:t>
            </a:r>
          </a:p>
          <a:p>
            <a:pPr lvl="1"/>
            <a:r>
              <a:rPr lang="en-US" sz="2000" dirty="0" smtClean="0"/>
              <a:t>Clustering – not applicable to lossless</a:t>
            </a:r>
            <a:endParaRPr lang="en-US" sz="2000" dirty="0" smtClean="0"/>
          </a:p>
          <a:p>
            <a:pPr lvl="1"/>
            <a:r>
              <a:rPr lang="en-US" sz="2000" dirty="0" smtClean="0"/>
              <a:t>Rate-distortion </a:t>
            </a:r>
            <a:r>
              <a:rPr lang="en-US" sz="2000" dirty="0" smtClean="0"/>
              <a:t>optimization of palette values taking into account palette prediction</a:t>
            </a:r>
          </a:p>
          <a:p>
            <a:pPr lvl="2"/>
            <a:r>
              <a:rPr lang="en-US" sz="1600" dirty="0" smtClean="0"/>
              <a:t>For instance, more distortion, but reduced signaling</a:t>
            </a:r>
          </a:p>
          <a:p>
            <a:pPr lvl="2"/>
            <a:r>
              <a:rPr lang="en-US" sz="1600" dirty="0" smtClean="0"/>
              <a:t>Since JCTVC-T0064: evaluation of forcing palette predictor entries to be used</a:t>
            </a:r>
          </a:p>
          <a:p>
            <a:pPr lvl="1"/>
            <a:r>
              <a:rPr lang="en-US" sz="2000" dirty="0" smtClean="0"/>
              <a:t>Palettization: mapping a pixel to a palette entry</a:t>
            </a:r>
          </a:p>
          <a:p>
            <a:r>
              <a:rPr lang="en-US" sz="2400" dirty="0" smtClean="0"/>
              <a:t>Current proposal is the completion of our past JCTVC-V0034 proposal for lossy encoding</a:t>
            </a:r>
          </a:p>
          <a:p>
            <a:pPr lvl="1"/>
            <a:r>
              <a:rPr lang="en-US" sz="2000" dirty="0" smtClean="0"/>
              <a:t>When measuring a distortion/cost, a weight is used to account for the fact some chroma samples are discarded</a:t>
            </a:r>
          </a:p>
          <a:p>
            <a:endParaRPr lang="en-US" sz="2400" dirty="0" smtClean="0"/>
          </a:p>
          <a:p>
            <a:r>
              <a:rPr lang="en-US" sz="2400" dirty="0" smtClean="0"/>
              <a:t>But </a:t>
            </a:r>
            <a:r>
              <a:rPr lang="en-US" sz="2400" dirty="0" smtClean="0"/>
              <a:t>lossless requires strict equality</a:t>
            </a:r>
          </a:p>
          <a:p>
            <a:pPr lvl="1"/>
            <a:r>
              <a:rPr lang="en-US" sz="2000" dirty="0" smtClean="0"/>
              <a:t>Not studied in V0034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4556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First encoder proposal: complexity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Encoder basically performs 4 tests</a:t>
            </a:r>
          </a:p>
          <a:p>
            <a:pPr lvl="1"/>
            <a:r>
              <a:rPr lang="en-US" dirty="0" smtClean="0"/>
              <a:t>Normal palette generation</a:t>
            </a:r>
          </a:p>
          <a:p>
            <a:pPr lvl="1"/>
            <a:r>
              <a:rPr lang="en-US" dirty="0" smtClean="0"/>
              <a:t>Palette generation where palette predictor entries</a:t>
            </a:r>
            <a:br>
              <a:rPr lang="en-US" dirty="0" smtClean="0"/>
            </a:br>
            <a:r>
              <a:rPr lang="en-US" dirty="0" smtClean="0"/>
              <a:t>are forced</a:t>
            </a:r>
          </a:p>
          <a:p>
            <a:pPr lvl="1"/>
            <a:r>
              <a:rPr lang="en-US" dirty="0" smtClean="0"/>
              <a:t>Iterated refinement of the generated palette</a:t>
            </a:r>
            <a:br>
              <a:rPr lang="en-US" dirty="0" smtClean="0"/>
            </a:br>
            <a:r>
              <a:rPr lang="en-US" dirty="0" smtClean="0"/>
              <a:t>in the 2 above steps</a:t>
            </a:r>
          </a:p>
          <a:p>
            <a:r>
              <a:rPr lang="en-US" dirty="0" smtClean="0"/>
              <a:t>Those multiple analyses are inefficient in lossless:</a:t>
            </a:r>
          </a:p>
          <a:p>
            <a:pPr lvl="1"/>
            <a:r>
              <a:rPr lang="en-US" dirty="0" smtClean="0"/>
              <a:t>Even with the coding efficiency proposal next page</a:t>
            </a:r>
          </a:p>
          <a:p>
            <a:pPr lvl="1"/>
            <a:r>
              <a:rPr lang="en-US" dirty="0" smtClean="0"/>
              <a:t>There’s no distortion to optimize for</a:t>
            </a:r>
          </a:p>
          <a:p>
            <a:endParaRPr lang="en-US" dirty="0" smtClean="0"/>
          </a:p>
          <a:p>
            <a:r>
              <a:rPr lang="en-US" dirty="0" smtClean="0"/>
              <a:t>Therefore, skip the 3 later analysis in lossless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0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 for first modification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1252" y="721927"/>
            <a:ext cx="9462268" cy="5067300"/>
          </a:xfrm>
        </p:spPr>
        <p:txBody>
          <a:bodyPr/>
          <a:lstStyle/>
          <a:p>
            <a:r>
              <a:rPr lang="en-US" sz="2000" dirty="0"/>
              <a:t>Around 10% runtime improvement for AI, 3% for RA/LDB</a:t>
            </a:r>
          </a:p>
          <a:p>
            <a:r>
              <a:rPr lang="en-US" sz="2000" dirty="0" smtClean="0"/>
              <a:t>Basically, no coding efficiency loss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6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128110"/>
              </p:ext>
            </p:extLst>
          </p:nvPr>
        </p:nvGraphicFramePr>
        <p:xfrm>
          <a:off x="568226" y="1556792"/>
          <a:ext cx="4603849" cy="4430703"/>
        </p:xfrm>
        <a:graphic>
          <a:graphicData uri="http://schemas.openxmlformats.org/drawingml/2006/table">
            <a:tbl>
              <a:tblPr/>
              <a:tblGrid>
                <a:gridCol w="2228779"/>
                <a:gridCol w="596636"/>
                <a:gridCol w="596636"/>
                <a:gridCol w="596636"/>
                <a:gridCol w="585162"/>
              </a:tblGrid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4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4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34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-0.01%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136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5314717"/>
              </p:ext>
            </p:extLst>
          </p:nvPr>
        </p:nvGraphicFramePr>
        <p:xfrm>
          <a:off x="5535233" y="1069776"/>
          <a:ext cx="3888166" cy="5320767"/>
        </p:xfrm>
        <a:graphic>
          <a:graphicData uri="http://schemas.openxmlformats.org/drawingml/2006/table">
            <a:tbl>
              <a:tblPr/>
              <a:tblGrid>
                <a:gridCol w="1882308"/>
                <a:gridCol w="503887"/>
                <a:gridCol w="503887"/>
                <a:gridCol w="503887"/>
                <a:gridCol w="494197"/>
              </a:tblGrid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3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3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572" marR="6572" marT="65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359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570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572" marR="6572" marT="6572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RGB,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text &amp; graphics with motion, 1080p &amp;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mixed content, 1440p &amp;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Animation, 720p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YUV, camera captured, 1080p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6572" marR="6572" marT="657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05744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6572" marR="6572" marT="657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441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560512" y="115888"/>
            <a:ext cx="9001000" cy="609600"/>
          </a:xfrm>
        </p:spPr>
        <p:txBody>
          <a:bodyPr/>
          <a:lstStyle/>
          <a:p>
            <a:pPr algn="l"/>
            <a:r>
              <a:rPr lang="en-US" dirty="0" smtClean="0"/>
              <a:t>Second encoder proposal: coding efficiency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“Distortion” measure and pixel mapping:</a:t>
            </a:r>
          </a:p>
          <a:p>
            <a:pPr lvl="1"/>
            <a:r>
              <a:rPr lang="en-US" sz="2000" dirty="0" smtClean="0"/>
              <a:t>Because some pixels have their chroma discarded on decoding, several palette entries may lead to lossless decoding</a:t>
            </a:r>
          </a:p>
          <a:p>
            <a:pPr lvl="1"/>
            <a:r>
              <a:rPr lang="en-US" sz="2000" dirty="0" smtClean="0"/>
              <a:t>The first matching entry should be used, so as to minimize the codelength of the index the pixel is mapped to</a:t>
            </a:r>
          </a:p>
          <a:p>
            <a:pPr lvl="1"/>
            <a:r>
              <a:rPr lang="en-US" sz="2000" dirty="0" smtClean="0"/>
              <a:t>Except if there’s a perfect match (related to prediction)</a:t>
            </a:r>
          </a:p>
          <a:p>
            <a:pPr lvl="1"/>
            <a:r>
              <a:rPr lang="en-US" sz="2000" dirty="0" smtClean="0"/>
              <a:t>Distortion is basically:</a:t>
            </a:r>
          </a:p>
          <a:p>
            <a:pPr lvl="2"/>
            <a:r>
              <a:rPr lang="en-US" sz="1600" dirty="0" smtClean="0"/>
              <a:t>MAX if luma mismatches, or chroma mismatches and is kept</a:t>
            </a:r>
          </a:p>
          <a:p>
            <a:pPr lvl="2"/>
            <a:r>
              <a:rPr lang="en-US" sz="1600" dirty="0" smtClean="0"/>
              <a:t>Otherwise, if chroma mismatch, 1</a:t>
            </a:r>
          </a:p>
          <a:p>
            <a:pPr lvl="2"/>
            <a:r>
              <a:rPr lang="en-US" sz="1600" dirty="0" smtClean="0"/>
              <a:t>Otherwise (perfect match), 0</a:t>
            </a:r>
            <a:endParaRPr lang="en-US" sz="2000" dirty="0" smtClean="0"/>
          </a:p>
          <a:p>
            <a:r>
              <a:rPr lang="en-US" sz="2400" dirty="0" smtClean="0"/>
              <a:t>Track whether all pixels mapped to an entry have their chroma discarded</a:t>
            </a:r>
          </a:p>
          <a:p>
            <a:pPr lvl="1"/>
            <a:r>
              <a:rPr lang="en-US" sz="2000" dirty="0" smtClean="0"/>
              <a:t>Such entries can then be merged if only the chroma differs</a:t>
            </a:r>
          </a:p>
          <a:p>
            <a:pPr lvl="1"/>
            <a:r>
              <a:rPr lang="en-US" sz="2000" dirty="0" smtClean="0"/>
              <a:t>An entry can be forced to match a predictor entry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4</a:t>
            </a:r>
            <a:endParaRPr lang="en-US" dirty="0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777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71252" y="721927"/>
            <a:ext cx="4421708" cy="5198266"/>
          </a:xfrm>
        </p:spPr>
        <p:txBody>
          <a:bodyPr/>
          <a:lstStyle/>
          <a:p>
            <a:r>
              <a:rPr lang="en-US" sz="2400" dirty="0" smtClean="0"/>
              <a:t>Results are on top of first</a:t>
            </a:r>
            <a:br>
              <a:rPr lang="en-US" sz="2400" dirty="0" smtClean="0"/>
            </a:br>
            <a:r>
              <a:rPr lang="en-US" sz="2400" dirty="0" smtClean="0"/>
              <a:t>proposal, for simplicity sake</a:t>
            </a:r>
          </a:p>
          <a:p>
            <a:endParaRPr lang="en-US" sz="2400" dirty="0" smtClean="0"/>
          </a:p>
          <a:p>
            <a:r>
              <a:rPr lang="en-US" sz="2400" dirty="0" smtClean="0"/>
              <a:t>4:4:4 results not present</a:t>
            </a:r>
            <a:endParaRPr lang="en-US" sz="2400" baseline="30000" dirty="0" smtClean="0"/>
          </a:p>
          <a:p>
            <a:pPr lvl="1"/>
            <a:r>
              <a:rPr lang="en-US" sz="2000" dirty="0" smtClean="0"/>
              <a:t>Basically, no change from first proposed change</a:t>
            </a:r>
          </a:p>
          <a:p>
            <a:endParaRPr lang="en-US" sz="2400" dirty="0" smtClean="0"/>
          </a:p>
          <a:p>
            <a:r>
              <a:rPr lang="en-US" sz="2400" dirty="0" smtClean="0"/>
              <a:t>For 4:2:0, reasonable gains:</a:t>
            </a:r>
          </a:p>
          <a:p>
            <a:pPr lvl="1"/>
            <a:r>
              <a:rPr lang="en-US" sz="2000" dirty="0" smtClean="0"/>
              <a:t>Around 1% for screen content and AI scenario</a:t>
            </a:r>
          </a:p>
          <a:p>
            <a:pPr lvl="1"/>
            <a:r>
              <a:rPr lang="en-US" sz="2000" dirty="0" smtClean="0"/>
              <a:t>0.5% for inter scenarios</a:t>
            </a: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</a:rPr>
              <a:t>6</a:t>
            </a:r>
            <a:endParaRPr lang="en-US" sz="160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1349158"/>
              </p:ext>
            </p:extLst>
          </p:nvPr>
        </p:nvGraphicFramePr>
        <p:xfrm>
          <a:off x="4592960" y="719543"/>
          <a:ext cx="4948684" cy="5200650"/>
        </p:xfrm>
        <a:graphic>
          <a:graphicData uri="http://schemas.openxmlformats.org/drawingml/2006/table">
            <a:tbl>
              <a:tblPr/>
              <a:tblGrid>
                <a:gridCol w="2321421"/>
                <a:gridCol w="659989"/>
                <a:gridCol w="659989"/>
                <a:gridCol w="659989"/>
                <a:gridCol w="647296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 Intra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Random Access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Low Delay 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(Total)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(Average)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</a:t>
                      </a:r>
                      <a:b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(Min)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Bit-rate change (Max)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Text &amp; graphics with motion, 1080p &amp; 720p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content, 1440p &amp; 1080p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Animation, 720p &amp; 768p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Time[%]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41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contribution proposes non-normative changes with noticeable codin</a:t>
            </a:r>
            <a:r>
              <a:rPr lang="en-US" dirty="0" smtClean="0"/>
              <a:t>g efficiency </a:t>
            </a:r>
            <a:r>
              <a:rPr lang="en-US" dirty="0" smtClean="0"/>
              <a:t>gains for 4:2:0 lossless scenarios.</a:t>
            </a:r>
          </a:p>
          <a:p>
            <a:endParaRPr lang="en-US" dirty="0" smtClean="0"/>
          </a:p>
          <a:p>
            <a:r>
              <a:rPr lang="en-US" dirty="0" smtClean="0"/>
              <a:t>Simple non-normative changes are proposed to speed-up lossless palette encoding</a:t>
            </a:r>
          </a:p>
          <a:p>
            <a:endParaRPr lang="en-US" dirty="0" smtClean="0"/>
          </a:p>
          <a:p>
            <a:r>
              <a:rPr lang="en-US" dirty="0" smtClean="0"/>
              <a:t>Propose to adopt in SCM.</a:t>
            </a:r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842945" y="6484938"/>
            <a:ext cx="790575" cy="236537"/>
          </a:xfrm>
        </p:spPr>
        <p:txBody>
          <a:bodyPr/>
          <a:lstStyle/>
          <a:p>
            <a:pPr>
              <a:defRPr/>
            </a:pPr>
            <a:fld id="{3B579A1C-4217-4838-8729-98289743671C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36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1332</Words>
  <Application>Microsoft Office PowerPoint</Application>
  <PresentationFormat>A4 Paper (210x297 mm)</PresentationFormat>
  <Paragraphs>418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ＭＳ Ｐ明朝</vt:lpstr>
      <vt:lpstr>ＭＳ Ｐ明朝</vt:lpstr>
      <vt:lpstr>Arial</vt:lpstr>
      <vt:lpstr>Calibri</vt:lpstr>
      <vt:lpstr>Lucida Sans Unicode</vt:lpstr>
      <vt:lpstr>Times New Roman</vt:lpstr>
      <vt:lpstr>Wingdings</vt:lpstr>
      <vt:lpstr>標準デザイン</vt:lpstr>
      <vt:lpstr>Palette lossless encoder improvements for the 4:2:0 chroma format  JCTVC-W0075</vt:lpstr>
      <vt:lpstr>Palette processing for 4:2:0</vt:lpstr>
      <vt:lpstr>Encoder algorithms</vt:lpstr>
      <vt:lpstr>First encoder proposal: complexity</vt:lpstr>
      <vt:lpstr>Results for first modification</vt:lpstr>
      <vt:lpstr>Second encoder proposal: coding efficiency</vt:lpstr>
      <vt:lpstr>Results</vt:lpstr>
      <vt:lpstr>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cp:lastModifiedBy/>
  <cp:revision>1</cp:revision>
  <dcterms:created xsi:type="dcterms:W3CDTF">2015-06-18T19:14:06Z</dcterms:created>
  <dcterms:modified xsi:type="dcterms:W3CDTF">2016-02-21T20:30:43Z</dcterms:modified>
  <cp:category/>
</cp:coreProperties>
</file>