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62" r:id="rId2"/>
    <p:sldId id="369" r:id="rId3"/>
    <p:sldId id="370" r:id="rId4"/>
    <p:sldId id="371" r:id="rId5"/>
    <p:sldId id="372" r:id="rId6"/>
    <p:sldId id="347" r:id="rId7"/>
    <p:sldId id="349" r:id="rId8"/>
    <p:sldId id="351" r:id="rId9"/>
    <p:sldId id="352" r:id="rId10"/>
    <p:sldId id="353" r:id="rId11"/>
    <p:sldId id="354" r:id="rId12"/>
    <p:sldId id="357" r:id="rId13"/>
    <p:sldId id="360" r:id="rId14"/>
    <p:sldId id="361" r:id="rId15"/>
    <p:sldId id="368" r:id="rId16"/>
    <p:sldId id="278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904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6CA7"/>
    <a:srgbClr val="001C54"/>
    <a:srgbClr val="19A6B9"/>
    <a:srgbClr val="45C4C5"/>
    <a:srgbClr val="001B54"/>
    <a:srgbClr val="1A22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5" autoAdjust="0"/>
    <p:restoredTop sz="99654" autoAdjust="0"/>
  </p:normalViewPr>
  <p:slideViewPr>
    <p:cSldViewPr snapToGrid="0">
      <p:cViewPr varScale="1">
        <p:scale>
          <a:sx n="79" d="100"/>
          <a:sy n="79" d="100"/>
        </p:scale>
        <p:origin x="-1672" y="-112"/>
      </p:cViewPr>
      <p:guideLst>
        <p:guide orient="horz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8" d="100"/>
          <a:sy n="88" d="100"/>
        </p:scale>
        <p:origin x="-385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C88BDD-E0A4-49D1-B7FA-ECDC95B94B72}" type="datetimeFigureOut">
              <a:rPr lang="en-US" smtClean="0"/>
              <a:t>2/23/16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F6769-A10B-4FAA-87F0-B1DEFB5DE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68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나눔고딕" panose="020D060400000000000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나눔고딕" panose="020D060400000000000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나눔고딕" panose="020D060400000000000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나눔고딕" panose="020D060400000000000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나눔고딕" panose="020D060400000000000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1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2900" y="1210313"/>
            <a:ext cx="5326184" cy="933430"/>
          </a:xfrm>
        </p:spPr>
        <p:txBody>
          <a:bodyPr anchor="b">
            <a:normAutofit/>
          </a:bodyPr>
          <a:lstStyle>
            <a:lvl1pPr algn="l">
              <a:defRPr sz="44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2900" y="2364467"/>
            <a:ext cx="5326184" cy="605742"/>
          </a:xfrm>
        </p:spPr>
        <p:txBody>
          <a:bodyPr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SUBTITLE</a:t>
            </a:r>
            <a:endParaRPr lang="en-US" dirty="0"/>
          </a:p>
        </p:txBody>
      </p:sp>
      <p:cxnSp>
        <p:nvCxnSpPr>
          <p:cNvPr id="14" name="직선 연결선 13"/>
          <p:cNvCxnSpPr/>
          <p:nvPr userDrawn="1"/>
        </p:nvCxnSpPr>
        <p:spPr>
          <a:xfrm flipV="1">
            <a:off x="342900" y="2247118"/>
            <a:ext cx="5326184" cy="1319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9" name="그림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725" y="807405"/>
            <a:ext cx="1925508" cy="5828567"/>
          </a:xfrm>
          <a:prstGeom prst="rect">
            <a:avLst/>
          </a:prstGeom>
        </p:spPr>
      </p:pic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>
          <a:xfrm>
            <a:off x="342900" y="5410200"/>
            <a:ext cx="3327400" cy="9398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892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7BB2E224-A487-4056-B4AE-B2F80A668E48}" type="datetimeFigureOut">
              <a:rPr lang="ko-KR" altLang="en-US" smtClean="0"/>
              <a:pPr/>
              <a:t>2/23/16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57A651B4-6B46-41B2-90D3-7FBCDA0EA38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7" y="276225"/>
            <a:ext cx="933450" cy="658177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866775" y="866775"/>
            <a:ext cx="2952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1A225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CONTENTS</a:t>
            </a:r>
            <a:endParaRPr lang="ko-KR" altLang="en-US" sz="3200" b="1" dirty="0">
              <a:solidFill>
                <a:srgbClr val="1A225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090" y="6118226"/>
            <a:ext cx="1168160" cy="476250"/>
          </a:xfrm>
          <a:prstGeom prst="rect">
            <a:avLst/>
          </a:prstGeom>
        </p:spPr>
      </p:pic>
      <p:sp>
        <p:nvSpPr>
          <p:cNvPr id="9" name="텍스트 개체 틀 8"/>
          <p:cNvSpPr>
            <a:spLocks noGrp="1"/>
          </p:cNvSpPr>
          <p:nvPr>
            <p:ph type="body" sz="quarter" idx="13"/>
          </p:nvPr>
        </p:nvSpPr>
        <p:spPr>
          <a:xfrm>
            <a:off x="866775" y="1714500"/>
            <a:ext cx="7705725" cy="4241800"/>
          </a:xfrm>
        </p:spPr>
        <p:txBody>
          <a:bodyPr/>
          <a:lstStyle>
            <a:lvl1pPr marL="514350" indent="-514350">
              <a:buFont typeface="Wingdings" panose="05000000000000000000" pitchFamily="2" charset="2"/>
              <a:buChar char="ü"/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 marL="914400" indent="-457200">
              <a:buFont typeface="Wingdings" panose="05000000000000000000" pitchFamily="2" charset="2"/>
              <a:buChar char="ü"/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2pPr>
            <a:lvl3pPr marL="1371600" indent="-457200">
              <a:buFont typeface="Wingdings" panose="05000000000000000000" pitchFamily="2" charset="2"/>
              <a:buChar char="ü"/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3pPr>
            <a:lvl4pPr marL="1714500" indent="-342900">
              <a:buFont typeface="Wingdings" panose="05000000000000000000" pitchFamily="2" charset="2"/>
              <a:buChar char="ü"/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4pPr>
            <a:lvl5pPr marL="2171700" indent="-342900">
              <a:buFont typeface="Wingdings" panose="05000000000000000000" pitchFamily="2" charset="2"/>
              <a:buChar char="ü"/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414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41374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1C54"/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35100"/>
            <a:ext cx="7886700" cy="4652963"/>
          </a:xfrm>
        </p:spPr>
        <p:txBody>
          <a:bodyPr>
            <a:normAutofit/>
          </a:bodyPr>
          <a:lstStyle>
            <a:lvl1pPr>
              <a:defRPr sz="18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endParaRPr lang="ko-KR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7BB2E224-A487-4056-B4AE-B2F80A668E48}" type="datetimeFigureOut">
              <a:rPr lang="ko-KR" altLang="en-US" smtClean="0"/>
              <a:pPr/>
              <a:t>2/23/16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57A651B4-6B46-41B2-90D3-7FBCDA0EA38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090" y="6118226"/>
            <a:ext cx="116816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614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1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902" y="4916865"/>
            <a:ext cx="2214196" cy="74695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E224-A487-4056-B4AE-B2F80A668E48}" type="datetimeFigureOut">
              <a:rPr lang="ko-KR" altLang="en-US" smtClean="0"/>
              <a:t>2/23/16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651B4-6B46-41B2-90D3-7FBCDA0EA38E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908908" y="2962285"/>
            <a:ext cx="5326184" cy="933430"/>
          </a:xfrm>
        </p:spPr>
        <p:txBody>
          <a:bodyPr anchor="ctr">
            <a:normAutofit/>
          </a:bodyPr>
          <a:lstStyle>
            <a:lvl1pPr algn="ctr">
              <a:defRPr sz="4800" b="1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287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"/>
                <a:ea typeface="나눔고딕" panose="020D0604000000000000" pitchFamily="50" charset="-127"/>
                <a:cs typeface="Cambria"/>
              </a:defRPr>
            </a:lvl1pPr>
          </a:lstStyle>
          <a:p>
            <a:fld id="{7BB2E224-A487-4056-B4AE-B2F80A668E48}" type="datetimeFigureOut">
              <a:rPr lang="ko-KR" altLang="en-US" smtClean="0"/>
              <a:pPr/>
              <a:t>2/23/16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"/>
                <a:ea typeface="나눔고딕" panose="020D0604000000000000" pitchFamily="50" charset="-127"/>
                <a:cs typeface="Cambria"/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"/>
                <a:ea typeface="나눔고딕" panose="020D0604000000000000" pitchFamily="50" charset="-127"/>
                <a:cs typeface="Cambria"/>
              </a:defRPr>
            </a:lvl1pPr>
          </a:lstStyle>
          <a:p>
            <a:fld id="{57A651B4-6B46-41B2-90D3-7FBCDA0EA38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250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1" r:id="rId2"/>
    <p:sldLayoutId id="2147483686" r:id="rId3"/>
    <p:sldLayoutId id="2147483690" r:id="rId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1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mbria"/>
          <a:ea typeface="나눔고딕" panose="020D0604000000000000" pitchFamily="50" charset="-127"/>
          <a:cs typeface="Cambria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rgbClr val="C00000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/>
          <a:ea typeface="나눔고딕" panose="020D0604000000000000" pitchFamily="50" charset="-127"/>
          <a:cs typeface="Cambria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/>
          <a:ea typeface="나눔고딕" panose="020D0604000000000000" pitchFamily="50" charset="-127"/>
          <a:cs typeface="Cambria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mbria"/>
          <a:ea typeface="나눔고딕" panose="020D0604000000000000" pitchFamily="50" charset="-127"/>
          <a:cs typeface="Cambria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mbria"/>
          <a:ea typeface="나눔고딕" panose="020D0604000000000000" pitchFamily="50" charset="-127"/>
          <a:cs typeface="Cambria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mbria"/>
          <a:ea typeface="나눔고딕" panose="020D0604000000000000" pitchFamily="50" charset="-127"/>
          <a:cs typeface="Cambria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Relationship Id="rId3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emf"/><Relationship Id="rId3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emf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42899" y="647700"/>
            <a:ext cx="7167034" cy="1496043"/>
          </a:xfrm>
        </p:spPr>
        <p:txBody>
          <a:bodyPr>
            <a:noAutofit/>
          </a:bodyPr>
          <a:lstStyle/>
          <a:p>
            <a:r>
              <a:rPr lang="en-CA" altLang="ja-JP" sz="3200" dirty="0">
                <a:latin typeface="Calibri"/>
                <a:cs typeface="Calibri"/>
              </a:rPr>
              <a:t>CIECAM02 </a:t>
            </a:r>
            <a:r>
              <a:rPr lang="en-CA" altLang="ja-JP" sz="3200" dirty="0" smtClean="0">
                <a:latin typeface="Calibri"/>
                <a:cs typeface="Calibri"/>
              </a:rPr>
              <a:t>based</a:t>
            </a:r>
            <a:br>
              <a:rPr lang="en-CA" altLang="ja-JP" sz="3200" dirty="0" smtClean="0">
                <a:latin typeface="Calibri"/>
                <a:cs typeface="Calibri"/>
              </a:rPr>
            </a:br>
            <a:r>
              <a:rPr lang="en-CA" altLang="ja-JP" sz="3200" dirty="0" smtClean="0">
                <a:latin typeface="Calibri"/>
                <a:cs typeface="Calibri"/>
              </a:rPr>
              <a:t>Orthogonal </a:t>
            </a:r>
            <a:r>
              <a:rPr lang="en-CA" altLang="ja-JP" sz="3200" dirty="0">
                <a:latin typeface="Calibri"/>
                <a:cs typeface="Calibri"/>
              </a:rPr>
              <a:t>Color Space </a:t>
            </a:r>
            <a:r>
              <a:rPr lang="en-CA" altLang="ja-JP" sz="3200" dirty="0" smtClean="0">
                <a:latin typeface="Calibri"/>
                <a:cs typeface="Calibri"/>
              </a:rPr>
              <a:t>Transformation</a:t>
            </a:r>
            <a:br>
              <a:rPr lang="en-CA" altLang="ja-JP" sz="3200" dirty="0" smtClean="0">
                <a:latin typeface="Calibri"/>
                <a:cs typeface="Calibri"/>
              </a:rPr>
            </a:br>
            <a:r>
              <a:rPr lang="en-CA" altLang="ja-JP" sz="3200" dirty="0" smtClean="0">
                <a:latin typeface="Calibri"/>
                <a:cs typeface="Calibri"/>
              </a:rPr>
              <a:t>for </a:t>
            </a:r>
            <a:r>
              <a:rPr lang="en-CA" altLang="ja-JP" sz="3200" dirty="0">
                <a:latin typeface="Calibri"/>
                <a:cs typeface="Calibri"/>
              </a:rPr>
              <a:t>HDR/WCG Video</a:t>
            </a:r>
            <a:r>
              <a:rPr lang="en-US" altLang="ja-JP" sz="3200" dirty="0">
                <a:latin typeface="Calibri"/>
                <a:cs typeface="Calibri"/>
              </a:rPr>
              <a:t> </a:t>
            </a:r>
            <a:endParaRPr lang="ko-KR" altLang="en-US" sz="3200" dirty="0">
              <a:latin typeface="Calibri"/>
              <a:ea typeface="나눔고딕" panose="020D0604000000000000"/>
              <a:cs typeface="Calibri"/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330200" y="5219700"/>
            <a:ext cx="6604000" cy="1143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CA" altLang="ja-JP" sz="2000" u="sng" dirty="0">
                <a:latin typeface="Calibri"/>
                <a:cs typeface="Calibri"/>
              </a:rPr>
              <a:t>Youngshin Kwak</a:t>
            </a:r>
            <a:r>
              <a:rPr lang="en-CA" altLang="ja-JP" sz="2000" dirty="0">
                <a:latin typeface="Calibri"/>
                <a:cs typeface="Calibri"/>
              </a:rPr>
              <a:t>, </a:t>
            </a:r>
            <a:r>
              <a:rPr lang="en-US" altLang="ja-JP" sz="2000" dirty="0" err="1">
                <a:latin typeface="Calibri"/>
                <a:cs typeface="Calibri"/>
              </a:rPr>
              <a:t>Yeseul</a:t>
            </a:r>
            <a:r>
              <a:rPr lang="en-US" altLang="ja-JP" sz="2000" dirty="0">
                <a:latin typeface="Calibri"/>
                <a:cs typeface="Calibri"/>
              </a:rPr>
              <a:t> </a:t>
            </a:r>
            <a:r>
              <a:rPr lang="en-US" altLang="ja-JP" sz="2000" dirty="0" err="1">
                <a:latin typeface="Calibri"/>
                <a:cs typeface="Calibri"/>
              </a:rPr>
              <a:t>Baek</a:t>
            </a:r>
            <a:r>
              <a:rPr lang="en-US" altLang="ja-JP" sz="2000" dirty="0">
                <a:latin typeface="Calibri"/>
                <a:cs typeface="Calibri"/>
              </a:rPr>
              <a:t> </a:t>
            </a:r>
            <a:r>
              <a:rPr lang="en-US" altLang="ja-JP" sz="2000" dirty="0" smtClean="0">
                <a:latin typeface="Calibri"/>
                <a:cs typeface="Calibri"/>
              </a:rPr>
              <a:t> (UNIST, South Korea)</a:t>
            </a:r>
          </a:p>
          <a:p>
            <a:pPr>
              <a:lnSpc>
                <a:spcPct val="90000"/>
              </a:lnSpc>
            </a:pPr>
            <a:r>
              <a:rPr lang="en-US" sz="2000" dirty="0" err="1" smtClean="0">
                <a:latin typeface="Calibri"/>
                <a:cs typeface="Calibri"/>
              </a:rPr>
              <a:t>Jinho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>
                <a:latin typeface="Calibri"/>
                <a:cs typeface="Calibri"/>
              </a:rPr>
              <a:t>Lee, Jung Won Kang, </a:t>
            </a:r>
            <a:r>
              <a:rPr lang="en-US" sz="2000" dirty="0" err="1">
                <a:latin typeface="Calibri"/>
                <a:cs typeface="Calibri"/>
              </a:rPr>
              <a:t>Hui</a:t>
            </a:r>
            <a:r>
              <a:rPr lang="en-US" sz="2000" dirty="0">
                <a:latin typeface="Calibri"/>
                <a:cs typeface="Calibri"/>
              </a:rPr>
              <a:t>-Yong Kim (</a:t>
            </a:r>
            <a:r>
              <a:rPr lang="en-US" sz="2000" dirty="0" smtClean="0">
                <a:latin typeface="Calibri"/>
                <a:cs typeface="Calibri"/>
              </a:rPr>
              <a:t>ETRI, South Korea )</a:t>
            </a:r>
            <a:endParaRPr lang="en-US" sz="2000" dirty="0">
              <a:latin typeface="Calibri"/>
              <a:cs typeface="Calibri"/>
            </a:endParaRPr>
          </a:p>
          <a:p>
            <a:pPr>
              <a:lnSpc>
                <a:spcPct val="90000"/>
              </a:lnSpc>
            </a:pPr>
            <a:endParaRPr lang="en-US" sz="2000" dirty="0">
              <a:latin typeface="Calibri"/>
              <a:cs typeface="Calibri"/>
            </a:endParaRPr>
          </a:p>
          <a:p>
            <a:pPr>
              <a:lnSpc>
                <a:spcPct val="90000"/>
              </a:lnSpc>
            </a:pPr>
            <a:endParaRPr lang="en-US"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009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149477"/>
            <a:ext cx="7886700" cy="841374"/>
          </a:xfrm>
        </p:spPr>
        <p:txBody>
          <a:bodyPr>
            <a:noAutofit/>
          </a:bodyPr>
          <a:lstStyle/>
          <a:p>
            <a:pPr latinLnBrk="0"/>
            <a:r>
              <a:rPr lang="en-US" altLang="ko-KR" sz="3200" dirty="0" smtClean="0">
                <a:latin typeface="Calibri"/>
                <a:ea typeface="맑은 고딕" panose="020B0503020000020004" pitchFamily="50" charset="-127"/>
                <a:cs typeface="Calibri"/>
              </a:rPr>
              <a:t>CIECAM02</a:t>
            </a:r>
            <a:endParaRPr lang="en-US" altLang="ko-KR" sz="3200" dirty="0">
              <a:latin typeface="Calibri"/>
              <a:ea typeface="맑은 고딕" panose="020B0503020000020004" pitchFamily="50" charset="-127"/>
              <a:cs typeface="Calibri"/>
            </a:endParaRPr>
          </a:p>
        </p:txBody>
      </p:sp>
      <p:grpSp>
        <p:nvGrpSpPr>
          <p:cNvPr id="7" name="그룹 6"/>
          <p:cNvGrpSpPr/>
          <p:nvPr/>
        </p:nvGrpSpPr>
        <p:grpSpPr>
          <a:xfrm rot="10800000" flipV="1">
            <a:off x="612780" y="903716"/>
            <a:ext cx="7943530" cy="45719"/>
            <a:chOff x="1773382" y="3505203"/>
            <a:chExt cx="6096003" cy="110836"/>
          </a:xfrm>
        </p:grpSpPr>
        <p:sp>
          <p:nvSpPr>
            <p:cNvPr id="8" name="직사각형 7"/>
            <p:cNvSpPr/>
            <p:nvPr/>
          </p:nvSpPr>
          <p:spPr>
            <a:xfrm rot="10800000">
              <a:off x="1773382" y="3505203"/>
              <a:ext cx="6096001" cy="110836"/>
            </a:xfrm>
            <a:prstGeom prst="rect">
              <a:avLst/>
            </a:prstGeom>
            <a:solidFill>
              <a:srgbClr val="001C54"/>
            </a:solidFill>
            <a:ln>
              <a:solidFill>
                <a:srgbClr val="1A22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 rot="10800000">
              <a:off x="4821382" y="3505203"/>
              <a:ext cx="3048003" cy="110836"/>
            </a:xfrm>
            <a:prstGeom prst="rect">
              <a:avLst/>
            </a:prstGeom>
            <a:solidFill>
              <a:srgbClr val="45C4C5"/>
            </a:solidFill>
            <a:ln>
              <a:solidFill>
                <a:srgbClr val="45C4C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575" y="1087261"/>
            <a:ext cx="3638400" cy="2728800"/>
          </a:xfrm>
          <a:prstGeom prst="rect">
            <a:avLst/>
          </a:prstGeom>
          <a:ln>
            <a:solidFill>
              <a:srgbClr val="7F7F7F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555" y="1087261"/>
            <a:ext cx="3638400" cy="2728800"/>
          </a:xfrm>
          <a:prstGeom prst="rect">
            <a:avLst/>
          </a:prstGeom>
          <a:ln>
            <a:solidFill>
              <a:srgbClr val="7F7F7F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686" y="3908777"/>
            <a:ext cx="3638400" cy="2728800"/>
          </a:xfrm>
          <a:prstGeom prst="rect">
            <a:avLst/>
          </a:prstGeom>
          <a:ln>
            <a:solidFill>
              <a:srgbClr val="7F7F7F"/>
            </a:solidFill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5" cstate="print"/>
          <a:srcRect l="12302" t="19737" r="8737" b="10878"/>
          <a:stretch/>
        </p:blipFill>
        <p:spPr bwMode="auto">
          <a:xfrm>
            <a:off x="5573888" y="4035779"/>
            <a:ext cx="1749776" cy="1919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/>
          <p:nvPr/>
        </p:nvCxnSpPr>
        <p:spPr>
          <a:xfrm flipV="1">
            <a:off x="5376332" y="5983112"/>
            <a:ext cx="1961444" cy="42333"/>
          </a:xfrm>
          <a:prstGeom prst="straightConnector1">
            <a:avLst/>
          </a:prstGeom>
          <a:ln w="38100" cmpd="sng"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503332" y="3979335"/>
            <a:ext cx="25400" cy="2198512"/>
          </a:xfrm>
          <a:prstGeom prst="straightConnector1">
            <a:avLst/>
          </a:prstGeom>
          <a:ln w="38100" cmpd="sng"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700887" y="5997224"/>
            <a:ext cx="13902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CIECAM02</a:t>
            </a:r>
          </a:p>
          <a:p>
            <a:pPr algn="ctr"/>
            <a:r>
              <a:rPr kumimoji="1" lang="en-US" altLang="ja-JP" dirty="0" smtClean="0"/>
              <a:t>Chroma (C)</a:t>
            </a:r>
            <a:endParaRPr kumimoji="1" lang="ja-JP" altLang="en-US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4331825" y="4755236"/>
            <a:ext cx="1506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CIECAM02</a:t>
            </a:r>
          </a:p>
          <a:p>
            <a:r>
              <a:rPr kumimoji="1" lang="en-US" altLang="ja-JP" dirty="0" smtClean="0"/>
              <a:t>Lightness (</a:t>
            </a:r>
            <a:r>
              <a:rPr kumimoji="1" lang="en-US" altLang="ja-JP" dirty="0"/>
              <a:t>J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5599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149477"/>
            <a:ext cx="7886700" cy="841374"/>
          </a:xfrm>
        </p:spPr>
        <p:txBody>
          <a:bodyPr>
            <a:noAutofit/>
          </a:bodyPr>
          <a:lstStyle/>
          <a:p>
            <a:pPr latinLnBrk="0"/>
            <a:r>
              <a:rPr lang="en-US" altLang="ko-KR" sz="3200" dirty="0" smtClean="0">
                <a:latin typeface="Calibri"/>
                <a:ea typeface="맑은 고딕" panose="020B0503020000020004" pitchFamily="50" charset="-127"/>
                <a:cs typeface="Calibri"/>
              </a:rPr>
              <a:t>CIECAM02 based WCG Encoding Space</a:t>
            </a:r>
            <a:endParaRPr lang="en-US" altLang="ko-KR" sz="3200" dirty="0">
              <a:latin typeface="Calibri"/>
              <a:ea typeface="맑은 고딕" panose="020B0503020000020004" pitchFamily="50" charset="-127"/>
              <a:cs typeface="Calibri"/>
            </a:endParaRPr>
          </a:p>
        </p:txBody>
      </p:sp>
      <p:grpSp>
        <p:nvGrpSpPr>
          <p:cNvPr id="7" name="그룹 6"/>
          <p:cNvGrpSpPr/>
          <p:nvPr/>
        </p:nvGrpSpPr>
        <p:grpSpPr>
          <a:xfrm rot="10800000" flipV="1">
            <a:off x="612780" y="903716"/>
            <a:ext cx="7943530" cy="45719"/>
            <a:chOff x="1773382" y="3505203"/>
            <a:chExt cx="6096003" cy="110836"/>
          </a:xfrm>
        </p:grpSpPr>
        <p:sp>
          <p:nvSpPr>
            <p:cNvPr id="8" name="직사각형 7"/>
            <p:cNvSpPr/>
            <p:nvPr/>
          </p:nvSpPr>
          <p:spPr>
            <a:xfrm rot="10800000">
              <a:off x="1773382" y="3505203"/>
              <a:ext cx="6096001" cy="110836"/>
            </a:xfrm>
            <a:prstGeom prst="rect">
              <a:avLst/>
            </a:prstGeom>
            <a:solidFill>
              <a:srgbClr val="001C54"/>
            </a:solidFill>
            <a:ln>
              <a:solidFill>
                <a:srgbClr val="1A22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 rot="10800000">
              <a:off x="4821382" y="3505203"/>
              <a:ext cx="3048003" cy="110836"/>
            </a:xfrm>
            <a:prstGeom prst="rect">
              <a:avLst/>
            </a:prstGeom>
            <a:solidFill>
              <a:srgbClr val="45C4C5"/>
            </a:solidFill>
            <a:ln>
              <a:solidFill>
                <a:srgbClr val="45C4C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52" name="내용 개체 틀 11"/>
          <p:cNvSpPr>
            <a:spLocks noGrp="1"/>
          </p:cNvSpPr>
          <p:nvPr>
            <p:ph idx="1"/>
          </p:nvPr>
        </p:nvSpPr>
        <p:spPr>
          <a:xfrm>
            <a:off x="628650" y="1168400"/>
            <a:ext cx="7886700" cy="1032934"/>
          </a:xfrm>
        </p:spPr>
        <p:txBody>
          <a:bodyPr>
            <a:normAutofit/>
          </a:bodyPr>
          <a:lstStyle/>
          <a:p>
            <a:pPr latinLnBrk="0">
              <a:buClr>
                <a:srgbClr val="800000"/>
              </a:buClr>
              <a:buSzPct val="100000"/>
            </a:pPr>
            <a:r>
              <a:rPr lang="en-US" altLang="ko-KR" sz="2200" dirty="0" smtClean="0">
                <a:latin typeface="Calibri"/>
                <a:ea typeface="맑은 고딕" panose="020B0503020000020004" pitchFamily="50" charset="-127"/>
                <a:cs typeface="Calibri"/>
              </a:rPr>
              <a:t>Assume D65 as input white, Perfect chromatic adaptation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267" y="2157588"/>
            <a:ext cx="4950178" cy="11766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399" y="3611033"/>
            <a:ext cx="3629378" cy="4364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3700" y="4213578"/>
            <a:ext cx="5274370" cy="121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393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1989667"/>
            <a:ext cx="7450667" cy="2723444"/>
          </a:xfrm>
        </p:spPr>
        <p:txBody>
          <a:bodyPr>
            <a:noAutofit/>
          </a:bodyPr>
          <a:lstStyle/>
          <a:p>
            <a:pPr latinLnBrk="0">
              <a:lnSpc>
                <a:spcPct val="110000"/>
              </a:lnSpc>
            </a:pPr>
            <a:r>
              <a:rPr kumimoji="1" lang="en-US" altLang="ja-JP" dirty="0">
                <a:latin typeface="Calibri"/>
                <a:cs typeface="Calibri"/>
              </a:rPr>
              <a:t>Necessity for separating WCG and HDR </a:t>
            </a:r>
            <a:r>
              <a:rPr kumimoji="1" lang="en-US" altLang="ja-JP" dirty="0" smtClean="0">
                <a:latin typeface="Calibri"/>
                <a:cs typeface="Calibri"/>
              </a:rPr>
              <a:t>encoding</a:t>
            </a:r>
            <a:endParaRPr kumimoji="1" lang="en-US" altLang="ja-JP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5137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149477"/>
            <a:ext cx="7886700" cy="841374"/>
          </a:xfrm>
        </p:spPr>
        <p:txBody>
          <a:bodyPr>
            <a:normAutofit/>
          </a:bodyPr>
          <a:lstStyle/>
          <a:p>
            <a:r>
              <a:rPr lang="en-US" altLang="ko-KR" sz="3200" dirty="0">
                <a:latin typeface="Calibri"/>
                <a:ea typeface="맑은 고딕" panose="020B0503020000020004" pitchFamily="50" charset="-127"/>
                <a:cs typeface="Calibri"/>
              </a:rPr>
              <a:t>Proposed </a:t>
            </a:r>
            <a:r>
              <a:rPr lang="en-US" altLang="ko-KR" sz="3200" dirty="0" smtClean="0">
                <a:latin typeface="Calibri"/>
                <a:ea typeface="맑은 고딕" panose="020B0503020000020004" pitchFamily="50" charset="-127"/>
                <a:cs typeface="Calibri"/>
              </a:rPr>
              <a:t>WCG/HDR encoding scheme</a:t>
            </a:r>
            <a:endParaRPr lang="ko-KR" altLang="en-US" sz="3200" dirty="0">
              <a:latin typeface="Calibri"/>
              <a:ea typeface="맑은 고딕" panose="020B0503020000020004" pitchFamily="50" charset="-127"/>
              <a:cs typeface="Calibri"/>
            </a:endParaRPr>
          </a:p>
        </p:txBody>
      </p:sp>
      <p:grpSp>
        <p:nvGrpSpPr>
          <p:cNvPr id="7" name="그룹 6"/>
          <p:cNvGrpSpPr/>
          <p:nvPr/>
        </p:nvGrpSpPr>
        <p:grpSpPr>
          <a:xfrm rot="10800000" flipV="1">
            <a:off x="612780" y="903716"/>
            <a:ext cx="7943530" cy="45719"/>
            <a:chOff x="1773382" y="3505203"/>
            <a:chExt cx="6096003" cy="110836"/>
          </a:xfrm>
        </p:grpSpPr>
        <p:sp>
          <p:nvSpPr>
            <p:cNvPr id="8" name="직사각형 7"/>
            <p:cNvSpPr/>
            <p:nvPr/>
          </p:nvSpPr>
          <p:spPr>
            <a:xfrm rot="10800000">
              <a:off x="1773382" y="3505203"/>
              <a:ext cx="6096001" cy="110836"/>
            </a:xfrm>
            <a:prstGeom prst="rect">
              <a:avLst/>
            </a:prstGeom>
            <a:solidFill>
              <a:srgbClr val="001C54"/>
            </a:solidFill>
            <a:ln>
              <a:solidFill>
                <a:srgbClr val="1A22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 rot="10800000">
              <a:off x="4821382" y="3505203"/>
              <a:ext cx="3048003" cy="110836"/>
            </a:xfrm>
            <a:prstGeom prst="rect">
              <a:avLst/>
            </a:prstGeom>
            <a:solidFill>
              <a:srgbClr val="45C4C5"/>
            </a:solidFill>
            <a:ln>
              <a:solidFill>
                <a:srgbClr val="45C4C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9" name="내용 개체 틀 11"/>
          <p:cNvSpPr>
            <a:spLocks noGrp="1"/>
          </p:cNvSpPr>
          <p:nvPr>
            <p:ph idx="1"/>
          </p:nvPr>
        </p:nvSpPr>
        <p:spPr>
          <a:xfrm>
            <a:off x="628650" y="1168399"/>
            <a:ext cx="7886700" cy="5167489"/>
          </a:xfrm>
        </p:spPr>
        <p:txBody>
          <a:bodyPr>
            <a:normAutofit/>
          </a:bodyPr>
          <a:lstStyle/>
          <a:p>
            <a:pPr latinLnBrk="0">
              <a:buClr>
                <a:srgbClr val="800000"/>
              </a:buClr>
              <a:buSzPct val="100000"/>
            </a:pP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HDR Transfer function need to be applied to the orthogonal color signals to maintain the </a:t>
            </a:r>
            <a:r>
              <a:rPr lang="en-US" altLang="ko-KR" sz="2400" dirty="0" err="1" smtClean="0">
                <a:latin typeface="Calibri"/>
                <a:ea typeface="맑은 고딕" panose="020B0503020000020004" pitchFamily="50" charset="-127"/>
                <a:cs typeface="Calibri"/>
              </a:rPr>
              <a:t>orthogonality</a:t>
            </a: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 of the original human vision model.</a:t>
            </a:r>
            <a:endParaRPr lang="en-US" altLang="ko-KR" sz="2000" b="1" dirty="0" smtClean="0">
              <a:latin typeface="Calibri"/>
              <a:ea typeface="맑은 고딕" panose="020B0503020000020004" pitchFamily="50" charset="-127"/>
              <a:cs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168" y="2966034"/>
            <a:ext cx="8191500" cy="11647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148" y="4387459"/>
            <a:ext cx="5322712" cy="120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666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149477"/>
            <a:ext cx="7886700" cy="841374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Calibri"/>
                <a:ea typeface="맑은 고딕" panose="020B0503020000020004" pitchFamily="50" charset="-127"/>
                <a:cs typeface="Calibri"/>
              </a:rPr>
              <a:t>PQ vs. PQ_Y”</a:t>
            </a:r>
            <a:endParaRPr lang="ko-KR" altLang="en-US" sz="3200" dirty="0">
              <a:latin typeface="Calibri"/>
              <a:ea typeface="맑은 고딕" panose="020B0503020000020004" pitchFamily="50" charset="-127"/>
              <a:cs typeface="Calibri"/>
            </a:endParaRPr>
          </a:p>
        </p:txBody>
      </p:sp>
      <p:grpSp>
        <p:nvGrpSpPr>
          <p:cNvPr id="7" name="그룹 6"/>
          <p:cNvGrpSpPr/>
          <p:nvPr/>
        </p:nvGrpSpPr>
        <p:grpSpPr>
          <a:xfrm rot="10800000" flipV="1">
            <a:off x="612780" y="903716"/>
            <a:ext cx="7943530" cy="45719"/>
            <a:chOff x="1773382" y="3505203"/>
            <a:chExt cx="6096003" cy="110836"/>
          </a:xfrm>
        </p:grpSpPr>
        <p:sp>
          <p:nvSpPr>
            <p:cNvPr id="8" name="직사각형 7"/>
            <p:cNvSpPr/>
            <p:nvPr/>
          </p:nvSpPr>
          <p:spPr>
            <a:xfrm rot="10800000">
              <a:off x="1773382" y="3505203"/>
              <a:ext cx="6096001" cy="110836"/>
            </a:xfrm>
            <a:prstGeom prst="rect">
              <a:avLst/>
            </a:prstGeom>
            <a:solidFill>
              <a:srgbClr val="001C54"/>
            </a:solidFill>
            <a:ln>
              <a:solidFill>
                <a:srgbClr val="1A22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 rot="10800000">
              <a:off x="4821382" y="3505203"/>
              <a:ext cx="3048003" cy="110836"/>
            </a:xfrm>
            <a:prstGeom prst="rect">
              <a:avLst/>
            </a:prstGeom>
            <a:solidFill>
              <a:srgbClr val="45C4C5"/>
            </a:solidFill>
            <a:ln>
              <a:solidFill>
                <a:srgbClr val="45C4C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911" y="1679222"/>
            <a:ext cx="4165963" cy="37253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9913" y="1679223"/>
            <a:ext cx="4152610" cy="3725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222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149477"/>
            <a:ext cx="7886700" cy="841374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Calibri"/>
                <a:ea typeface="맑은 고딕" panose="020B0503020000020004" pitchFamily="50" charset="-127"/>
                <a:cs typeface="Calibri"/>
              </a:rPr>
              <a:t>Conclusion</a:t>
            </a:r>
            <a:endParaRPr lang="ko-KR" altLang="en-US" sz="3200" dirty="0">
              <a:latin typeface="Calibri"/>
              <a:ea typeface="맑은 고딕" panose="020B0503020000020004" pitchFamily="50" charset="-127"/>
              <a:cs typeface="Calibri"/>
            </a:endParaRPr>
          </a:p>
        </p:txBody>
      </p:sp>
      <p:grpSp>
        <p:nvGrpSpPr>
          <p:cNvPr id="7" name="그룹 6"/>
          <p:cNvGrpSpPr/>
          <p:nvPr/>
        </p:nvGrpSpPr>
        <p:grpSpPr>
          <a:xfrm rot="10800000" flipV="1">
            <a:off x="612780" y="903716"/>
            <a:ext cx="7943530" cy="45719"/>
            <a:chOff x="1773382" y="3505203"/>
            <a:chExt cx="6096003" cy="110836"/>
          </a:xfrm>
        </p:grpSpPr>
        <p:sp>
          <p:nvSpPr>
            <p:cNvPr id="8" name="직사각형 7"/>
            <p:cNvSpPr/>
            <p:nvPr/>
          </p:nvSpPr>
          <p:spPr>
            <a:xfrm rot="10800000">
              <a:off x="1773382" y="3505203"/>
              <a:ext cx="6096001" cy="110836"/>
            </a:xfrm>
            <a:prstGeom prst="rect">
              <a:avLst/>
            </a:prstGeom>
            <a:solidFill>
              <a:srgbClr val="001C54"/>
            </a:solidFill>
            <a:ln>
              <a:solidFill>
                <a:srgbClr val="1A22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 rot="10800000">
              <a:off x="4821382" y="3505203"/>
              <a:ext cx="3048003" cy="110836"/>
            </a:xfrm>
            <a:prstGeom prst="rect">
              <a:avLst/>
            </a:prstGeom>
            <a:solidFill>
              <a:srgbClr val="45C4C5"/>
            </a:solidFill>
            <a:ln>
              <a:solidFill>
                <a:srgbClr val="45C4C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9" name="내용 개체 틀 11"/>
          <p:cNvSpPr>
            <a:spLocks noGrp="1"/>
          </p:cNvSpPr>
          <p:nvPr>
            <p:ph idx="1"/>
          </p:nvPr>
        </p:nvSpPr>
        <p:spPr>
          <a:xfrm>
            <a:off x="628650" y="1168399"/>
            <a:ext cx="7886700" cy="5167489"/>
          </a:xfrm>
        </p:spPr>
        <p:txBody>
          <a:bodyPr>
            <a:normAutofit/>
          </a:bodyPr>
          <a:lstStyle/>
          <a:p>
            <a:pPr latinLnBrk="0">
              <a:lnSpc>
                <a:spcPct val="100000"/>
              </a:lnSpc>
              <a:buClr>
                <a:srgbClr val="800000"/>
              </a:buClr>
              <a:buSzPct val="100000"/>
            </a:pP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WCG Encoding, HDR Transfer function part need to be separated.</a:t>
            </a:r>
          </a:p>
          <a:p>
            <a:pPr latinLnBrk="0">
              <a:lnSpc>
                <a:spcPct val="100000"/>
              </a:lnSpc>
              <a:buClr>
                <a:srgbClr val="800000"/>
              </a:buClr>
              <a:buSzPct val="100000"/>
            </a:pP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 In that way, we can preserve both models’ original performances.</a:t>
            </a:r>
          </a:p>
          <a:p>
            <a:pPr latinLnBrk="0">
              <a:lnSpc>
                <a:spcPct val="100000"/>
              </a:lnSpc>
              <a:buClr>
                <a:srgbClr val="800000"/>
              </a:buClr>
              <a:buSzPct val="100000"/>
            </a:pP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Also, each model can be independently developed and updated.</a:t>
            </a:r>
          </a:p>
          <a:p>
            <a:pPr latinLnBrk="0">
              <a:lnSpc>
                <a:spcPct val="100000"/>
              </a:lnSpc>
              <a:buClr>
                <a:srgbClr val="800000"/>
              </a:buClr>
              <a:buSzPct val="100000"/>
            </a:pPr>
            <a:endParaRPr lang="en-US" altLang="ko-KR" sz="2400" dirty="0" smtClean="0">
              <a:latin typeface="Calibri"/>
              <a:ea typeface="맑은 고딕" panose="020B0503020000020004" pitchFamily="50" charset="-127"/>
              <a:cs typeface="Calibri"/>
            </a:endParaRPr>
          </a:p>
          <a:p>
            <a:pPr latinLnBrk="0">
              <a:lnSpc>
                <a:spcPct val="100000"/>
              </a:lnSpc>
              <a:buClr>
                <a:srgbClr val="800000"/>
              </a:buClr>
              <a:buSzPct val="100000"/>
            </a:pP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For WCG encoding, CIE color appearance model, CIECAM02 can be used.</a:t>
            </a:r>
          </a:p>
          <a:p>
            <a:pPr latinLnBrk="0">
              <a:lnSpc>
                <a:spcPct val="100000"/>
              </a:lnSpc>
              <a:buClr>
                <a:srgbClr val="800000"/>
              </a:buClr>
              <a:buSzPct val="100000"/>
            </a:pP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WCG encoding standard can be updated following the </a:t>
            </a:r>
            <a:r>
              <a:rPr lang="en-US" altLang="ko-KR" sz="2400" dirty="0">
                <a:latin typeface="Calibri"/>
                <a:ea typeface="맑은 고딕" panose="020B0503020000020004" pitchFamily="50" charset="-127"/>
                <a:cs typeface="Calibri"/>
              </a:rPr>
              <a:t>development of CIE color appearance </a:t>
            </a: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model.</a:t>
            </a:r>
          </a:p>
        </p:txBody>
      </p:sp>
    </p:spTree>
    <p:extLst>
      <p:ext uri="{BB962C8B-B14F-4D97-AF65-F5344CB8AC3E}">
        <p14:creationId xmlns:p14="http://schemas.microsoft.com/office/powerpoint/2010/main" val="2839849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Calibri"/>
                <a:cs typeface="Calibri"/>
              </a:rPr>
              <a:t>THANK YOU</a:t>
            </a:r>
            <a:endParaRPr lang="en-US" sz="3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8738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149477"/>
            <a:ext cx="7886700" cy="841374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Calibri"/>
                <a:ea typeface="맑은 고딕" panose="020B0503020000020004" pitchFamily="50" charset="-127"/>
                <a:cs typeface="Calibri"/>
              </a:rPr>
              <a:t>WCG </a:t>
            </a:r>
            <a:r>
              <a:rPr lang="en-US" altLang="ko-KR" sz="3200" dirty="0">
                <a:latin typeface="Calibri"/>
                <a:ea typeface="맑은 고딕" panose="020B0503020000020004" pitchFamily="50" charset="-127"/>
                <a:cs typeface="Calibri"/>
              </a:rPr>
              <a:t>and HDR </a:t>
            </a:r>
            <a:r>
              <a:rPr lang="en-US" altLang="ko-KR" sz="3200" dirty="0" smtClean="0">
                <a:latin typeface="Calibri"/>
                <a:ea typeface="맑은 고딕" panose="020B0503020000020004" pitchFamily="50" charset="-127"/>
                <a:cs typeface="Calibri"/>
              </a:rPr>
              <a:t>encoding</a:t>
            </a:r>
            <a:endParaRPr lang="ko-KR" altLang="en-US" sz="3200" dirty="0">
              <a:latin typeface="Calibri"/>
              <a:ea typeface="맑은 고딕" panose="020B0503020000020004" pitchFamily="50" charset="-127"/>
              <a:cs typeface="Calibri"/>
            </a:endParaRPr>
          </a:p>
        </p:txBody>
      </p:sp>
      <p:grpSp>
        <p:nvGrpSpPr>
          <p:cNvPr id="7" name="그룹 6"/>
          <p:cNvGrpSpPr/>
          <p:nvPr/>
        </p:nvGrpSpPr>
        <p:grpSpPr>
          <a:xfrm rot="10800000" flipV="1">
            <a:off x="612780" y="903716"/>
            <a:ext cx="7943530" cy="45719"/>
            <a:chOff x="1773382" y="3505203"/>
            <a:chExt cx="6096003" cy="110836"/>
          </a:xfrm>
        </p:grpSpPr>
        <p:sp>
          <p:nvSpPr>
            <p:cNvPr id="8" name="직사각형 7"/>
            <p:cNvSpPr/>
            <p:nvPr/>
          </p:nvSpPr>
          <p:spPr>
            <a:xfrm rot="10800000">
              <a:off x="1773382" y="3505203"/>
              <a:ext cx="6096001" cy="110836"/>
            </a:xfrm>
            <a:prstGeom prst="rect">
              <a:avLst/>
            </a:prstGeom>
            <a:solidFill>
              <a:srgbClr val="001C54"/>
            </a:solidFill>
            <a:ln>
              <a:solidFill>
                <a:srgbClr val="1A22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 rot="10800000">
              <a:off x="4821382" y="3505203"/>
              <a:ext cx="3048003" cy="110836"/>
            </a:xfrm>
            <a:prstGeom prst="rect">
              <a:avLst/>
            </a:prstGeom>
            <a:solidFill>
              <a:srgbClr val="45C4C5"/>
            </a:solidFill>
            <a:ln>
              <a:solidFill>
                <a:srgbClr val="45C4C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0" name="내용 개체 틀 11"/>
          <p:cNvSpPr>
            <a:spLocks noGrp="1"/>
          </p:cNvSpPr>
          <p:nvPr>
            <p:ph idx="1"/>
          </p:nvPr>
        </p:nvSpPr>
        <p:spPr>
          <a:xfrm>
            <a:off x="628650" y="1168400"/>
            <a:ext cx="7852128" cy="4864100"/>
          </a:xfrm>
        </p:spPr>
        <p:txBody>
          <a:bodyPr>
            <a:normAutofit/>
          </a:bodyPr>
          <a:lstStyle/>
          <a:p>
            <a:pPr latinLnBrk="0">
              <a:buClr>
                <a:srgbClr val="001C54"/>
              </a:buClr>
              <a:buSzPct val="100000"/>
            </a:pPr>
            <a:r>
              <a:rPr lang="en-US" altLang="ko-KR" sz="2200" dirty="0" smtClean="0">
                <a:latin typeface="Calibri"/>
                <a:ea typeface="맑은 고딕" panose="020B0503020000020004" pitchFamily="50" charset="-127"/>
                <a:cs typeface="Calibri"/>
              </a:rPr>
              <a:t>Color encoding method to encode </a:t>
            </a:r>
            <a:r>
              <a:rPr lang="en-US" altLang="ko-KR" sz="2200" dirty="0">
                <a:latin typeface="Calibri"/>
                <a:ea typeface="맑은 고딕" panose="020B0503020000020004" pitchFamily="50" charset="-127"/>
                <a:cs typeface="Calibri"/>
              </a:rPr>
              <a:t>all the colors human can see</a:t>
            </a:r>
            <a:r>
              <a:rPr lang="en-US" altLang="ko-KR" sz="2200" dirty="0" smtClean="0">
                <a:latin typeface="Calibri"/>
                <a:ea typeface="맑은 고딕" panose="020B0503020000020004" pitchFamily="50" charset="-127"/>
                <a:cs typeface="Calibri"/>
              </a:rPr>
              <a:t>.</a:t>
            </a:r>
            <a:endParaRPr lang="en-US" altLang="ko-KR" sz="2200" dirty="0">
              <a:latin typeface="Calibri"/>
              <a:ea typeface="맑은 고딕" panose="020B0503020000020004" pitchFamily="50" charset="-127"/>
              <a:cs typeface="Calibri"/>
            </a:endParaRPr>
          </a:p>
          <a:p>
            <a:pPr latinLnBrk="0">
              <a:buClr>
                <a:srgbClr val="001C54"/>
              </a:buClr>
              <a:buSzPct val="100000"/>
            </a:pPr>
            <a:r>
              <a:rPr lang="en-US" altLang="ko-KR" sz="2200" dirty="0" smtClean="0">
                <a:latin typeface="Calibri"/>
                <a:ea typeface="맑은 고딕" panose="020B0503020000020004" pitchFamily="50" charset="-127"/>
                <a:cs typeface="Calibri"/>
              </a:rPr>
              <a:t>OETF function to efficiently encode large range of luminance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619" y="2610554"/>
            <a:ext cx="3816475" cy="3175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4769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149477"/>
            <a:ext cx="7886700" cy="841374"/>
          </a:xfrm>
        </p:spPr>
        <p:txBody>
          <a:bodyPr>
            <a:noAutofit/>
          </a:bodyPr>
          <a:lstStyle/>
          <a:p>
            <a:pPr latinLnBrk="0"/>
            <a:r>
              <a:rPr lang="en-US" altLang="ko-KR" sz="3200" dirty="0" smtClean="0">
                <a:latin typeface="Calibri"/>
                <a:ea typeface="맑은 고딕" panose="020B0503020000020004" pitchFamily="50" charset="-127"/>
                <a:cs typeface="Calibri"/>
              </a:rPr>
              <a:t>Human Visual System</a:t>
            </a:r>
            <a:endParaRPr lang="en-US" altLang="ko-KR" sz="3200" dirty="0">
              <a:latin typeface="Calibri"/>
              <a:ea typeface="맑은 고딕" panose="020B0503020000020004" pitchFamily="50" charset="-127"/>
              <a:cs typeface="Calibri"/>
            </a:endParaRPr>
          </a:p>
        </p:txBody>
      </p:sp>
      <p:grpSp>
        <p:nvGrpSpPr>
          <p:cNvPr id="7" name="그룹 6"/>
          <p:cNvGrpSpPr/>
          <p:nvPr/>
        </p:nvGrpSpPr>
        <p:grpSpPr>
          <a:xfrm rot="10800000" flipV="1">
            <a:off x="612780" y="903716"/>
            <a:ext cx="7943530" cy="45719"/>
            <a:chOff x="1773382" y="3505203"/>
            <a:chExt cx="6096003" cy="110836"/>
          </a:xfrm>
        </p:grpSpPr>
        <p:sp>
          <p:nvSpPr>
            <p:cNvPr id="8" name="직사각형 7"/>
            <p:cNvSpPr/>
            <p:nvPr/>
          </p:nvSpPr>
          <p:spPr>
            <a:xfrm rot="10800000">
              <a:off x="1773382" y="3505203"/>
              <a:ext cx="6096001" cy="110836"/>
            </a:xfrm>
            <a:prstGeom prst="rect">
              <a:avLst/>
            </a:prstGeom>
            <a:solidFill>
              <a:srgbClr val="001C54"/>
            </a:solidFill>
            <a:ln>
              <a:solidFill>
                <a:srgbClr val="1A22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 rot="10800000">
              <a:off x="4821382" y="3505203"/>
              <a:ext cx="3048003" cy="110836"/>
            </a:xfrm>
            <a:prstGeom prst="rect">
              <a:avLst/>
            </a:prstGeom>
            <a:solidFill>
              <a:srgbClr val="45C4C5"/>
            </a:solidFill>
            <a:ln>
              <a:solidFill>
                <a:srgbClr val="45C4C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9" name="Group 4"/>
          <p:cNvGrpSpPr>
            <a:grpSpLocks/>
          </p:cNvGrpSpPr>
          <p:nvPr/>
        </p:nvGrpSpPr>
        <p:grpSpPr bwMode="auto">
          <a:xfrm>
            <a:off x="693305" y="1495121"/>
            <a:ext cx="7602168" cy="2975429"/>
            <a:chOff x="816" y="1920"/>
            <a:chExt cx="4224" cy="1874"/>
          </a:xfrm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 rot="-5400000">
              <a:off x="1186" y="3343"/>
              <a:ext cx="206" cy="487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lIns="19240" tIns="11544" rIns="19240" bIns="11544" anchor="ctr" anchorCtr="1"/>
            <a:lstStyle/>
            <a:p>
              <a:pPr algn="ctr" defTabSz="914728" eaLnBrk="0" hangingPunct="0">
                <a:spcBef>
                  <a:spcPct val="50000"/>
                </a:spcBef>
              </a:pPr>
              <a:r>
                <a:rPr lang="en-US" altLang="ko-KR">
                  <a:latin typeface="Calibri"/>
                  <a:ea typeface="맑은 고딕" pitchFamily="50" charset="-127"/>
                  <a:cs typeface="Calibri"/>
                </a:rPr>
                <a:t>Rod</a:t>
              </a:r>
            </a:p>
          </p:txBody>
        </p:sp>
        <p:sp>
          <p:nvSpPr>
            <p:cNvPr id="13" name="AutoShape 6"/>
            <p:cNvSpPr>
              <a:spLocks noChangeArrowheads="1"/>
            </p:cNvSpPr>
            <p:nvPr/>
          </p:nvSpPr>
          <p:spPr bwMode="auto">
            <a:xfrm rot="5400000">
              <a:off x="1134" y="2159"/>
              <a:ext cx="309" cy="487"/>
            </a:xfrm>
            <a:prstGeom prst="triangle">
              <a:avLst>
                <a:gd name="adj" fmla="val 49625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9240" tIns="11544" rIns="19240" bIns="11544"/>
            <a:lstStyle/>
            <a:p>
              <a:pPr algn="just" defTabSz="914728" eaLnBrk="0" hangingPunct="0">
                <a:spcBef>
                  <a:spcPct val="50000"/>
                </a:spcBef>
              </a:pPr>
              <a:r>
                <a:rPr lang="en-US" altLang="ko-KR" i="1">
                  <a:latin typeface="Calibri"/>
                  <a:ea typeface="맑은 고딕" pitchFamily="50" charset="-127"/>
                  <a:cs typeface="Calibri"/>
                  <a:sym typeface="Symbol" pitchFamily="18" charset="2"/>
                </a:rPr>
                <a:t></a:t>
              </a:r>
              <a:endParaRPr lang="en-US" altLang="ko-KR" i="1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2384" y="3338"/>
              <a:ext cx="309" cy="20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7740" tIns="48870" rIns="97740" bIns="48870"/>
            <a:lstStyle/>
            <a:p>
              <a:pPr algn="ctr" defTabSz="914728" eaLnBrk="0" hangingPunct="0">
                <a:spcBef>
                  <a:spcPct val="50000"/>
                </a:spcBef>
              </a:pPr>
              <a:r>
                <a:rPr lang="en-US" altLang="ko-KR" i="1">
                  <a:latin typeface="Calibri"/>
                  <a:ea typeface="맑은 고딕" pitchFamily="50" charset="-127"/>
                  <a:cs typeface="Calibri"/>
                </a:rPr>
                <a:t>A</a:t>
              </a:r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2384" y="2504"/>
              <a:ext cx="309" cy="207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7740" tIns="48870" rIns="97740" bIns="48870"/>
            <a:lstStyle/>
            <a:p>
              <a:pPr algn="ctr" defTabSz="914728" eaLnBrk="0" hangingPunct="0">
                <a:spcBef>
                  <a:spcPct val="50000"/>
                </a:spcBef>
              </a:pPr>
              <a:r>
                <a:rPr lang="en-US" altLang="ko-KR" i="1">
                  <a:latin typeface="Calibri"/>
                  <a:ea typeface="맑은 고딕" pitchFamily="50" charset="-127"/>
                  <a:cs typeface="Calibri"/>
                </a:rPr>
                <a:t>a</a:t>
              </a:r>
            </a:p>
            <a:p>
              <a:pPr algn="just" defTabSz="914728" eaLnBrk="0" hangingPunct="0">
                <a:spcBef>
                  <a:spcPct val="50000"/>
                </a:spcBef>
              </a:pPr>
              <a:endParaRPr lang="en-US" altLang="ko-KR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2384" y="2914"/>
              <a:ext cx="309" cy="20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7740" tIns="48870" rIns="97740" bIns="48870"/>
            <a:lstStyle/>
            <a:p>
              <a:pPr algn="ctr" defTabSz="914728" eaLnBrk="0" hangingPunct="0">
                <a:spcBef>
                  <a:spcPct val="50000"/>
                </a:spcBef>
              </a:pPr>
              <a:r>
                <a:rPr lang="en-US" altLang="ko-KR" i="1">
                  <a:latin typeface="Calibri"/>
                  <a:ea typeface="맑은 고딕" pitchFamily="50" charset="-127"/>
                  <a:cs typeface="Calibri"/>
                </a:rPr>
                <a:t>b</a:t>
              </a:r>
            </a:p>
            <a:p>
              <a:pPr algn="just" defTabSz="914728" eaLnBrk="0" hangingPunct="0">
                <a:spcBef>
                  <a:spcPct val="50000"/>
                </a:spcBef>
              </a:pPr>
              <a:endParaRPr lang="en-US" altLang="ko-KR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17" name="AutoShape 10"/>
            <p:cNvSpPr>
              <a:spLocks noChangeArrowheads="1"/>
            </p:cNvSpPr>
            <p:nvPr/>
          </p:nvSpPr>
          <p:spPr bwMode="auto">
            <a:xfrm rot="5400000">
              <a:off x="1134" y="2571"/>
              <a:ext cx="309" cy="487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9240" tIns="11544" rIns="19240" bIns="11544"/>
            <a:lstStyle/>
            <a:p>
              <a:pPr algn="just" defTabSz="914728" eaLnBrk="0" hangingPunct="0">
                <a:spcBef>
                  <a:spcPct val="50000"/>
                </a:spcBef>
              </a:pPr>
              <a:r>
                <a:rPr lang="en-US" altLang="ko-KR" i="1">
                  <a:latin typeface="Calibri"/>
                  <a:ea typeface="맑은 고딕" pitchFamily="50" charset="-127"/>
                  <a:cs typeface="Calibri"/>
                  <a:sym typeface="Symbol" pitchFamily="18" charset="2"/>
                </a:rPr>
                <a:t></a:t>
              </a:r>
              <a:endParaRPr lang="en-US" altLang="ko-KR" i="1">
                <a:latin typeface="Calibri"/>
                <a:ea typeface="맑은 고딕" pitchFamily="50" charset="-127"/>
                <a:cs typeface="Calibri"/>
              </a:endParaRPr>
            </a:p>
            <a:p>
              <a:pPr algn="just" defTabSz="914728" eaLnBrk="0" hangingPunct="0">
                <a:spcBef>
                  <a:spcPct val="50000"/>
                </a:spcBef>
              </a:pPr>
              <a:endParaRPr lang="en-US" altLang="ko-KR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18" name="AutoShape 11"/>
            <p:cNvSpPr>
              <a:spLocks noChangeArrowheads="1"/>
            </p:cNvSpPr>
            <p:nvPr/>
          </p:nvSpPr>
          <p:spPr bwMode="auto">
            <a:xfrm rot="5400000">
              <a:off x="1134" y="2983"/>
              <a:ext cx="309" cy="487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9240" tIns="11544" rIns="19240" bIns="11544"/>
            <a:lstStyle/>
            <a:p>
              <a:pPr algn="just" defTabSz="914728" eaLnBrk="0" hangingPunct="0">
                <a:spcBef>
                  <a:spcPct val="50000"/>
                </a:spcBef>
              </a:pPr>
              <a:r>
                <a:rPr lang="en-US" altLang="ko-KR" i="1">
                  <a:latin typeface="Calibri"/>
                  <a:ea typeface="맑은 고딕" pitchFamily="50" charset="-127"/>
                  <a:cs typeface="Calibri"/>
                  <a:sym typeface="Symbol" pitchFamily="18" charset="2"/>
                </a:rPr>
                <a:t></a:t>
              </a:r>
              <a:endParaRPr lang="en-US" altLang="ko-KR" i="1">
                <a:latin typeface="Calibri"/>
                <a:ea typeface="맑은 고딕" pitchFamily="50" charset="-127"/>
                <a:cs typeface="Calibri"/>
              </a:endParaRPr>
            </a:p>
            <a:p>
              <a:pPr algn="just" defTabSz="914728" eaLnBrk="0" hangingPunct="0">
                <a:spcBef>
                  <a:spcPct val="50000"/>
                </a:spcBef>
              </a:pPr>
              <a:endParaRPr lang="en-US" altLang="ko-KR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1535" y="3439"/>
              <a:ext cx="850" cy="154"/>
            </a:xfrm>
            <a:custGeom>
              <a:avLst/>
              <a:gdLst>
                <a:gd name="T0" fmla="*/ 0 w 1485"/>
                <a:gd name="T1" fmla="*/ 29 h 270"/>
                <a:gd name="T2" fmla="*/ 160 w 1485"/>
                <a:gd name="T3" fmla="*/ 0 h 270"/>
                <a:gd name="T4" fmla="*/ 0 60000 65536"/>
                <a:gd name="T5" fmla="*/ 0 60000 65536"/>
                <a:gd name="T6" fmla="*/ 0 w 1485"/>
                <a:gd name="T7" fmla="*/ 0 h 270"/>
                <a:gd name="T8" fmla="*/ 1485 w 1485"/>
                <a:gd name="T9" fmla="*/ 270 h 27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485" h="270">
                  <a:moveTo>
                    <a:pt x="0" y="270"/>
                  </a:moveTo>
                  <a:lnTo>
                    <a:pt x="1485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lIns="97740" tIns="48870" rIns="97740" bIns="48870"/>
            <a:lstStyle/>
            <a:p>
              <a:endParaRPr lang="ko-KR" altLang="en-US" sz="240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1527" y="3228"/>
              <a:ext cx="858" cy="215"/>
            </a:xfrm>
            <a:custGeom>
              <a:avLst/>
              <a:gdLst>
                <a:gd name="T0" fmla="*/ 0 w 1500"/>
                <a:gd name="T1" fmla="*/ 0 h 375"/>
                <a:gd name="T2" fmla="*/ 161 w 1500"/>
                <a:gd name="T3" fmla="*/ 41 h 375"/>
                <a:gd name="T4" fmla="*/ 0 60000 65536"/>
                <a:gd name="T5" fmla="*/ 0 60000 65536"/>
                <a:gd name="T6" fmla="*/ 0 w 1500"/>
                <a:gd name="T7" fmla="*/ 0 h 375"/>
                <a:gd name="T8" fmla="*/ 1500 w 1500"/>
                <a:gd name="T9" fmla="*/ 375 h 37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00" h="375">
                  <a:moveTo>
                    <a:pt x="0" y="0"/>
                  </a:moveTo>
                  <a:lnTo>
                    <a:pt x="1500" y="37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lIns="97740" tIns="48870" rIns="97740" bIns="48870"/>
            <a:lstStyle/>
            <a:p>
              <a:endParaRPr lang="ko-KR" altLang="en-US" sz="240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1535" y="2817"/>
              <a:ext cx="846" cy="622"/>
            </a:xfrm>
            <a:custGeom>
              <a:avLst/>
              <a:gdLst>
                <a:gd name="T0" fmla="*/ 0 w 1477"/>
                <a:gd name="T1" fmla="*/ 0 h 1087"/>
                <a:gd name="T2" fmla="*/ 159 w 1477"/>
                <a:gd name="T3" fmla="*/ 117 h 1087"/>
                <a:gd name="T4" fmla="*/ 0 60000 65536"/>
                <a:gd name="T5" fmla="*/ 0 60000 65536"/>
                <a:gd name="T6" fmla="*/ 0 w 1477"/>
                <a:gd name="T7" fmla="*/ 0 h 1087"/>
                <a:gd name="T8" fmla="*/ 1477 w 1477"/>
                <a:gd name="T9" fmla="*/ 1087 h 108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477" h="1087">
                  <a:moveTo>
                    <a:pt x="0" y="0"/>
                  </a:moveTo>
                  <a:lnTo>
                    <a:pt x="1477" y="108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lIns="97740" tIns="48870" rIns="97740" bIns="48870"/>
            <a:lstStyle/>
            <a:p>
              <a:endParaRPr lang="ko-KR" altLang="en-US" sz="240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1535" y="2409"/>
              <a:ext cx="846" cy="1026"/>
            </a:xfrm>
            <a:custGeom>
              <a:avLst/>
              <a:gdLst>
                <a:gd name="T0" fmla="*/ 0 w 1477"/>
                <a:gd name="T1" fmla="*/ 0 h 1793"/>
                <a:gd name="T2" fmla="*/ 159 w 1477"/>
                <a:gd name="T3" fmla="*/ 192 h 1793"/>
                <a:gd name="T4" fmla="*/ 0 60000 65536"/>
                <a:gd name="T5" fmla="*/ 0 60000 65536"/>
                <a:gd name="T6" fmla="*/ 0 w 1477"/>
                <a:gd name="T7" fmla="*/ 0 h 1793"/>
                <a:gd name="T8" fmla="*/ 1477 w 1477"/>
                <a:gd name="T9" fmla="*/ 1793 h 179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477" h="1793">
                  <a:moveTo>
                    <a:pt x="0" y="0"/>
                  </a:moveTo>
                  <a:lnTo>
                    <a:pt x="1477" y="179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lIns="97740" tIns="48870" rIns="97740" bIns="48870"/>
            <a:lstStyle/>
            <a:p>
              <a:endParaRPr lang="ko-KR" altLang="en-US" sz="240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1535" y="2405"/>
              <a:ext cx="846" cy="180"/>
            </a:xfrm>
            <a:custGeom>
              <a:avLst/>
              <a:gdLst>
                <a:gd name="T0" fmla="*/ 0 w 1477"/>
                <a:gd name="T1" fmla="*/ 0 h 315"/>
                <a:gd name="T2" fmla="*/ 159 w 1477"/>
                <a:gd name="T3" fmla="*/ 34 h 315"/>
                <a:gd name="T4" fmla="*/ 0 60000 65536"/>
                <a:gd name="T5" fmla="*/ 0 60000 65536"/>
                <a:gd name="T6" fmla="*/ 0 w 1477"/>
                <a:gd name="T7" fmla="*/ 0 h 315"/>
                <a:gd name="T8" fmla="*/ 1477 w 1477"/>
                <a:gd name="T9" fmla="*/ 315 h 31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477" h="315">
                  <a:moveTo>
                    <a:pt x="0" y="0"/>
                  </a:moveTo>
                  <a:lnTo>
                    <a:pt x="1477" y="31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lIns="97740" tIns="48870" rIns="97740" bIns="48870"/>
            <a:lstStyle/>
            <a:p>
              <a:endParaRPr lang="ko-KR" altLang="en-US" sz="240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1531" y="2589"/>
              <a:ext cx="854" cy="223"/>
            </a:xfrm>
            <a:custGeom>
              <a:avLst/>
              <a:gdLst>
                <a:gd name="T0" fmla="*/ 0 w 1493"/>
                <a:gd name="T1" fmla="*/ 42 h 390"/>
                <a:gd name="T2" fmla="*/ 160 w 1493"/>
                <a:gd name="T3" fmla="*/ 0 h 390"/>
                <a:gd name="T4" fmla="*/ 0 60000 65536"/>
                <a:gd name="T5" fmla="*/ 0 60000 65536"/>
                <a:gd name="T6" fmla="*/ 0 w 1493"/>
                <a:gd name="T7" fmla="*/ 0 h 390"/>
                <a:gd name="T8" fmla="*/ 1493 w 1493"/>
                <a:gd name="T9" fmla="*/ 390 h 39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493" h="390">
                  <a:moveTo>
                    <a:pt x="0" y="390"/>
                  </a:moveTo>
                  <a:lnTo>
                    <a:pt x="149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lIns="97740" tIns="48870" rIns="97740" bIns="48870"/>
            <a:lstStyle/>
            <a:p>
              <a:endParaRPr lang="ko-KR" altLang="en-US" sz="240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1523" y="2585"/>
              <a:ext cx="858" cy="643"/>
            </a:xfrm>
            <a:custGeom>
              <a:avLst/>
              <a:gdLst>
                <a:gd name="T0" fmla="*/ 0 w 1500"/>
                <a:gd name="T1" fmla="*/ 120 h 1125"/>
                <a:gd name="T2" fmla="*/ 161 w 1500"/>
                <a:gd name="T3" fmla="*/ 0 h 1125"/>
                <a:gd name="T4" fmla="*/ 0 60000 65536"/>
                <a:gd name="T5" fmla="*/ 0 60000 65536"/>
                <a:gd name="T6" fmla="*/ 0 w 1500"/>
                <a:gd name="T7" fmla="*/ 0 h 1125"/>
                <a:gd name="T8" fmla="*/ 1500 w 1500"/>
                <a:gd name="T9" fmla="*/ 1125 h 112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00" h="1125">
                  <a:moveTo>
                    <a:pt x="0" y="1125"/>
                  </a:moveTo>
                  <a:lnTo>
                    <a:pt x="150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lIns="97740" tIns="48870" rIns="97740" bIns="48870"/>
            <a:lstStyle/>
            <a:p>
              <a:endParaRPr lang="ko-KR" altLang="en-US" sz="240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1527" y="2400"/>
              <a:ext cx="858" cy="606"/>
            </a:xfrm>
            <a:custGeom>
              <a:avLst/>
              <a:gdLst>
                <a:gd name="T0" fmla="*/ 0 w 1500"/>
                <a:gd name="T1" fmla="*/ 0 h 1058"/>
                <a:gd name="T2" fmla="*/ 161 w 1500"/>
                <a:gd name="T3" fmla="*/ 114 h 1058"/>
                <a:gd name="T4" fmla="*/ 0 60000 65536"/>
                <a:gd name="T5" fmla="*/ 0 60000 65536"/>
                <a:gd name="T6" fmla="*/ 0 w 1500"/>
                <a:gd name="T7" fmla="*/ 0 h 1058"/>
                <a:gd name="T8" fmla="*/ 1500 w 1500"/>
                <a:gd name="T9" fmla="*/ 1058 h 105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00" h="1058">
                  <a:moveTo>
                    <a:pt x="0" y="0"/>
                  </a:moveTo>
                  <a:lnTo>
                    <a:pt x="1500" y="105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lIns="97740" tIns="48870" rIns="97740" bIns="48870"/>
            <a:lstStyle/>
            <a:p>
              <a:endParaRPr lang="ko-KR" altLang="en-US" sz="240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1527" y="2812"/>
              <a:ext cx="858" cy="198"/>
            </a:xfrm>
            <a:custGeom>
              <a:avLst/>
              <a:gdLst>
                <a:gd name="T0" fmla="*/ 0 w 1500"/>
                <a:gd name="T1" fmla="*/ 0 h 345"/>
                <a:gd name="T2" fmla="*/ 161 w 1500"/>
                <a:gd name="T3" fmla="*/ 37 h 345"/>
                <a:gd name="T4" fmla="*/ 0 60000 65536"/>
                <a:gd name="T5" fmla="*/ 0 60000 65536"/>
                <a:gd name="T6" fmla="*/ 0 w 1500"/>
                <a:gd name="T7" fmla="*/ 0 h 345"/>
                <a:gd name="T8" fmla="*/ 1500 w 1500"/>
                <a:gd name="T9" fmla="*/ 345 h 34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00" h="345">
                  <a:moveTo>
                    <a:pt x="0" y="0"/>
                  </a:moveTo>
                  <a:lnTo>
                    <a:pt x="1500" y="34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lIns="97740" tIns="48870" rIns="97740" bIns="48870"/>
            <a:lstStyle/>
            <a:p>
              <a:endParaRPr lang="ko-KR" altLang="en-US" sz="240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auto">
            <a:xfrm>
              <a:off x="1527" y="3015"/>
              <a:ext cx="854" cy="209"/>
            </a:xfrm>
            <a:custGeom>
              <a:avLst/>
              <a:gdLst>
                <a:gd name="T0" fmla="*/ 0 w 1492"/>
                <a:gd name="T1" fmla="*/ 39 h 367"/>
                <a:gd name="T2" fmla="*/ 160 w 1492"/>
                <a:gd name="T3" fmla="*/ 0 h 367"/>
                <a:gd name="T4" fmla="*/ 0 60000 65536"/>
                <a:gd name="T5" fmla="*/ 0 60000 65536"/>
                <a:gd name="T6" fmla="*/ 0 w 1492"/>
                <a:gd name="T7" fmla="*/ 0 h 367"/>
                <a:gd name="T8" fmla="*/ 1492 w 1492"/>
                <a:gd name="T9" fmla="*/ 367 h 36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492" h="367">
                  <a:moveTo>
                    <a:pt x="0" y="367"/>
                  </a:moveTo>
                  <a:lnTo>
                    <a:pt x="149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lIns="97740" tIns="48870" rIns="97740" bIns="48870"/>
            <a:lstStyle/>
            <a:p>
              <a:endParaRPr lang="ko-KR" altLang="en-US" sz="240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29" name="Line 22"/>
            <p:cNvSpPr>
              <a:spLocks noChangeShapeType="1"/>
            </p:cNvSpPr>
            <p:nvPr/>
          </p:nvSpPr>
          <p:spPr bwMode="auto">
            <a:xfrm>
              <a:off x="2781" y="2589"/>
              <a:ext cx="72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ko-KR" altLang="en-US" sz="240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30" name="Line 23"/>
            <p:cNvSpPr>
              <a:spLocks noChangeShapeType="1"/>
            </p:cNvSpPr>
            <p:nvPr/>
          </p:nvSpPr>
          <p:spPr bwMode="auto">
            <a:xfrm>
              <a:off x="2775" y="3006"/>
              <a:ext cx="72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ko-KR" altLang="en-US" sz="240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31" name="Line 24"/>
            <p:cNvSpPr>
              <a:spLocks noChangeShapeType="1"/>
            </p:cNvSpPr>
            <p:nvPr/>
          </p:nvSpPr>
          <p:spPr bwMode="auto">
            <a:xfrm>
              <a:off x="2781" y="3443"/>
              <a:ext cx="72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ko-KR" altLang="en-US" sz="240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32" name="Oval 25"/>
            <p:cNvSpPr>
              <a:spLocks noChangeArrowheads="1"/>
            </p:cNvSpPr>
            <p:nvPr/>
          </p:nvSpPr>
          <p:spPr bwMode="auto">
            <a:xfrm>
              <a:off x="3517" y="2440"/>
              <a:ext cx="1442" cy="1133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lIns="97740" tIns="48870" rIns="97740" bIns="48870"/>
            <a:lstStyle/>
            <a:p>
              <a:pPr algn="just" defTabSz="914728"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ko-KR" dirty="0">
                  <a:latin typeface="Calibri"/>
                  <a:ea typeface="맑은 고딕" pitchFamily="50" charset="-127"/>
                  <a:cs typeface="Calibri"/>
                </a:rPr>
                <a:t>Color appearance</a:t>
              </a:r>
            </a:p>
            <a:p>
              <a:pPr algn="just" defTabSz="914728" eaLnBrk="0" hangingPunct="0">
                <a:lnSpc>
                  <a:spcPct val="80000"/>
                </a:lnSpc>
                <a:spcBef>
                  <a:spcPct val="50000"/>
                </a:spcBef>
                <a:buFontTx/>
                <a:buChar char="-"/>
              </a:pPr>
              <a:r>
                <a:rPr lang="en-US" altLang="ko-KR" dirty="0">
                  <a:latin typeface="Calibri"/>
                  <a:ea typeface="맑은 고딕" pitchFamily="50" charset="-127"/>
                  <a:cs typeface="Calibri"/>
                </a:rPr>
                <a:t>Brightness</a:t>
              </a:r>
            </a:p>
            <a:p>
              <a:pPr algn="just" defTabSz="914728" eaLnBrk="0" hangingPunct="0">
                <a:lnSpc>
                  <a:spcPct val="80000"/>
                </a:lnSpc>
                <a:spcBef>
                  <a:spcPct val="50000"/>
                </a:spcBef>
                <a:buFontTx/>
                <a:buChar char="-"/>
              </a:pPr>
              <a:r>
                <a:rPr lang="en-US" altLang="ko-KR" dirty="0">
                  <a:latin typeface="Calibri"/>
                  <a:ea typeface="맑은 고딕" pitchFamily="50" charset="-127"/>
                  <a:cs typeface="Calibri"/>
                </a:rPr>
                <a:t>Colorfulness</a:t>
              </a:r>
            </a:p>
            <a:p>
              <a:pPr algn="just" defTabSz="914728" eaLnBrk="0" hangingPunct="0">
                <a:lnSpc>
                  <a:spcPct val="80000"/>
                </a:lnSpc>
                <a:spcBef>
                  <a:spcPct val="50000"/>
                </a:spcBef>
                <a:buFontTx/>
                <a:buChar char="-"/>
              </a:pPr>
              <a:r>
                <a:rPr lang="en-US" altLang="ko-KR" dirty="0">
                  <a:latin typeface="Calibri"/>
                  <a:ea typeface="맑은 고딕" pitchFamily="50" charset="-127"/>
                  <a:cs typeface="Calibri"/>
                </a:rPr>
                <a:t>Hue</a:t>
              </a:r>
            </a:p>
          </p:txBody>
        </p:sp>
        <p:sp>
          <p:nvSpPr>
            <p:cNvPr id="33" name="Text Box 26"/>
            <p:cNvSpPr txBox="1">
              <a:spLocks noChangeArrowheads="1"/>
            </p:cNvSpPr>
            <p:nvPr/>
          </p:nvSpPr>
          <p:spPr bwMode="auto">
            <a:xfrm>
              <a:off x="2702" y="2381"/>
              <a:ext cx="824" cy="2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7740" tIns="48870" rIns="97740" bIns="48870"/>
            <a:lstStyle/>
            <a:p>
              <a:pPr algn="ctr" defTabSz="914728" eaLnBrk="0" hangingPunct="0">
                <a:spcBef>
                  <a:spcPct val="50000"/>
                </a:spcBef>
              </a:pPr>
              <a:r>
                <a:rPr lang="en-US" altLang="ko-KR">
                  <a:latin typeface="Calibri"/>
                  <a:ea typeface="맑은 고딕" pitchFamily="50" charset="-127"/>
                  <a:cs typeface="Calibri"/>
                </a:rPr>
                <a:t>Red-Green</a:t>
              </a:r>
            </a:p>
          </p:txBody>
        </p:sp>
        <p:sp>
          <p:nvSpPr>
            <p:cNvPr id="34" name="Text Box 27"/>
            <p:cNvSpPr txBox="1">
              <a:spLocks noChangeArrowheads="1"/>
            </p:cNvSpPr>
            <p:nvPr/>
          </p:nvSpPr>
          <p:spPr bwMode="auto">
            <a:xfrm>
              <a:off x="2707" y="2791"/>
              <a:ext cx="824" cy="2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7740" tIns="48870" rIns="97740" bIns="48870"/>
            <a:lstStyle/>
            <a:p>
              <a:pPr algn="ctr" defTabSz="914728" eaLnBrk="0" hangingPunct="0">
                <a:spcBef>
                  <a:spcPct val="50000"/>
                </a:spcBef>
              </a:pPr>
              <a:r>
                <a:rPr lang="en-US" altLang="ko-KR">
                  <a:latin typeface="Calibri"/>
                  <a:ea typeface="맑은 고딕" pitchFamily="50" charset="-127"/>
                  <a:cs typeface="Calibri"/>
                </a:rPr>
                <a:t>Yellow-Blue</a:t>
              </a:r>
            </a:p>
          </p:txBody>
        </p:sp>
        <p:sp>
          <p:nvSpPr>
            <p:cNvPr id="35" name="Text Box 28"/>
            <p:cNvSpPr txBox="1">
              <a:spLocks noChangeArrowheads="1"/>
            </p:cNvSpPr>
            <p:nvPr/>
          </p:nvSpPr>
          <p:spPr bwMode="auto">
            <a:xfrm>
              <a:off x="2739" y="3258"/>
              <a:ext cx="824" cy="3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7740" tIns="48870" rIns="97740" bIns="48870"/>
            <a:lstStyle/>
            <a:p>
              <a:pPr algn="ctr" defTabSz="914728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ko-KR" dirty="0" smtClean="0">
                  <a:latin typeface="Calibri"/>
                  <a:ea typeface="맑은 고딕" pitchFamily="50" charset="-127"/>
                  <a:cs typeface="Calibri"/>
                </a:rPr>
                <a:t>Achromatic</a:t>
              </a:r>
            </a:p>
            <a:p>
              <a:pPr algn="ctr" defTabSz="914728"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ko-KR" dirty="0" smtClean="0">
                  <a:latin typeface="Calibri"/>
                  <a:ea typeface="맑은 고딕" pitchFamily="50" charset="-127"/>
                  <a:cs typeface="Calibri"/>
                </a:rPr>
                <a:t>Signal</a:t>
              </a:r>
              <a:endParaRPr lang="en-US" altLang="ko-KR" dirty="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36" name="Rectangle 29"/>
            <p:cNvSpPr>
              <a:spLocks noChangeArrowheads="1"/>
            </p:cNvSpPr>
            <p:nvPr/>
          </p:nvSpPr>
          <p:spPr bwMode="auto">
            <a:xfrm>
              <a:off x="816" y="2144"/>
              <a:ext cx="927" cy="1648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prstDash val="lgDash"/>
              <a:miter lim="800000"/>
              <a:headEnd/>
              <a:tailEnd/>
            </a:ln>
          </p:spPr>
          <p:txBody>
            <a:bodyPr lIns="97740" tIns="48870" rIns="97740" bIns="48870"/>
            <a:lstStyle/>
            <a:p>
              <a:pPr defTabSz="914728">
                <a:spcBef>
                  <a:spcPct val="50000"/>
                </a:spcBef>
              </a:pPr>
              <a:endParaRPr lang="ko-KR" altLang="en-US" sz="110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37" name="Rectangle 30"/>
            <p:cNvSpPr>
              <a:spLocks noChangeArrowheads="1"/>
            </p:cNvSpPr>
            <p:nvPr/>
          </p:nvSpPr>
          <p:spPr bwMode="auto">
            <a:xfrm>
              <a:off x="1846" y="2145"/>
              <a:ext cx="928" cy="1649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prstDash val="lgDash"/>
              <a:miter lim="800000"/>
              <a:headEnd/>
              <a:tailEnd/>
            </a:ln>
          </p:spPr>
          <p:txBody>
            <a:bodyPr lIns="97740" tIns="48870" rIns="97740" bIns="48870"/>
            <a:lstStyle/>
            <a:p>
              <a:pPr defTabSz="914728">
                <a:spcBef>
                  <a:spcPct val="50000"/>
                </a:spcBef>
              </a:pPr>
              <a:endParaRPr lang="ko-KR" altLang="en-US" sz="110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38" name="Rectangle 31"/>
            <p:cNvSpPr>
              <a:spLocks noChangeArrowheads="1"/>
            </p:cNvSpPr>
            <p:nvPr/>
          </p:nvSpPr>
          <p:spPr bwMode="auto">
            <a:xfrm>
              <a:off x="3495" y="2145"/>
              <a:ext cx="1545" cy="1649"/>
            </a:xfrm>
            <a:prstGeom prst="rect">
              <a:avLst/>
            </a:prstGeom>
            <a:noFill/>
            <a:ln w="9525">
              <a:solidFill>
                <a:srgbClr val="333333"/>
              </a:solidFill>
              <a:prstDash val="lgDash"/>
              <a:miter lim="800000"/>
              <a:headEnd/>
              <a:tailEnd/>
            </a:ln>
          </p:spPr>
          <p:txBody>
            <a:bodyPr lIns="97740" tIns="48870" rIns="97740" bIns="48870"/>
            <a:lstStyle/>
            <a:p>
              <a:pPr defTabSz="914728">
                <a:spcBef>
                  <a:spcPct val="50000"/>
                </a:spcBef>
              </a:pPr>
              <a:endParaRPr lang="ko-KR" altLang="en-US" sz="1100">
                <a:latin typeface="Calibri"/>
                <a:ea typeface="맑은 고딕" pitchFamily="50" charset="-127"/>
                <a:cs typeface="Calibri"/>
              </a:endParaRPr>
            </a:p>
          </p:txBody>
        </p:sp>
        <p:sp>
          <p:nvSpPr>
            <p:cNvPr id="39" name="Text Box 32"/>
            <p:cNvSpPr txBox="1">
              <a:spLocks noChangeArrowheads="1"/>
            </p:cNvSpPr>
            <p:nvPr/>
          </p:nvSpPr>
          <p:spPr bwMode="auto">
            <a:xfrm>
              <a:off x="953" y="1920"/>
              <a:ext cx="618" cy="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7740" tIns="48870" rIns="97740" bIns="48870"/>
            <a:lstStyle/>
            <a:p>
              <a:pPr algn="ctr" defTabSz="914728" eaLnBrk="0" hangingPunct="0">
                <a:spcBef>
                  <a:spcPct val="50000"/>
                </a:spcBef>
              </a:pPr>
              <a:r>
                <a:rPr lang="en-US" altLang="ko-KR" dirty="0">
                  <a:latin typeface="Calibri"/>
                  <a:ea typeface="맑은 고딕" pitchFamily="50" charset="-127"/>
                  <a:cs typeface="Calibri"/>
                </a:rPr>
                <a:t>Zone 1</a:t>
              </a:r>
            </a:p>
          </p:txBody>
        </p:sp>
        <p:sp>
          <p:nvSpPr>
            <p:cNvPr id="40" name="Text Box 33"/>
            <p:cNvSpPr txBox="1">
              <a:spLocks noChangeArrowheads="1"/>
            </p:cNvSpPr>
            <p:nvPr/>
          </p:nvSpPr>
          <p:spPr bwMode="auto">
            <a:xfrm>
              <a:off x="1977" y="1920"/>
              <a:ext cx="617" cy="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7740" tIns="48870" rIns="97740" bIns="48870"/>
            <a:lstStyle/>
            <a:p>
              <a:pPr algn="ctr" defTabSz="914728" eaLnBrk="0" hangingPunct="0">
                <a:spcBef>
                  <a:spcPct val="50000"/>
                </a:spcBef>
              </a:pPr>
              <a:r>
                <a:rPr lang="en-US" altLang="ko-KR">
                  <a:latin typeface="Calibri"/>
                  <a:ea typeface="맑은 고딕" pitchFamily="50" charset="-127"/>
                  <a:cs typeface="Calibri"/>
                </a:rPr>
                <a:t>Zone 2</a:t>
              </a:r>
            </a:p>
          </p:txBody>
        </p:sp>
        <p:sp>
          <p:nvSpPr>
            <p:cNvPr id="41" name="Text Box 34"/>
            <p:cNvSpPr txBox="1">
              <a:spLocks noChangeArrowheads="1"/>
            </p:cNvSpPr>
            <p:nvPr/>
          </p:nvSpPr>
          <p:spPr bwMode="auto">
            <a:xfrm>
              <a:off x="3934" y="1920"/>
              <a:ext cx="618" cy="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7740" tIns="48870" rIns="97740" bIns="48870"/>
            <a:lstStyle/>
            <a:p>
              <a:pPr algn="ctr" defTabSz="914728" eaLnBrk="0" hangingPunct="0">
                <a:spcBef>
                  <a:spcPct val="50000"/>
                </a:spcBef>
              </a:pPr>
              <a:r>
                <a:rPr lang="en-US" altLang="ko-KR">
                  <a:latin typeface="Calibri"/>
                  <a:ea typeface="맑은 고딕" pitchFamily="50" charset="-127"/>
                  <a:cs typeface="Calibri"/>
                </a:rPr>
                <a:t>Zone 3</a:t>
              </a:r>
            </a:p>
          </p:txBody>
        </p:sp>
        <p:sp>
          <p:nvSpPr>
            <p:cNvPr id="42" name="Text Box 35"/>
            <p:cNvSpPr txBox="1">
              <a:spLocks noChangeArrowheads="1"/>
            </p:cNvSpPr>
            <p:nvPr/>
          </p:nvSpPr>
          <p:spPr bwMode="auto">
            <a:xfrm>
              <a:off x="2220" y="2459"/>
              <a:ext cx="144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4728">
                <a:spcBef>
                  <a:spcPct val="50000"/>
                </a:spcBef>
              </a:pPr>
              <a:r>
                <a:rPr lang="en-US" altLang="ko-KR" sz="1600">
                  <a:solidFill>
                    <a:schemeClr val="hlink"/>
                  </a:solidFill>
                  <a:latin typeface="Calibri"/>
                  <a:ea typeface="맑은 고딕" pitchFamily="50" charset="-127"/>
                  <a:cs typeface="Calibri"/>
                </a:rPr>
                <a:t>+</a:t>
              </a:r>
            </a:p>
          </p:txBody>
        </p:sp>
        <p:sp>
          <p:nvSpPr>
            <p:cNvPr id="43" name="Text Box 36"/>
            <p:cNvSpPr txBox="1">
              <a:spLocks noChangeArrowheads="1"/>
            </p:cNvSpPr>
            <p:nvPr/>
          </p:nvSpPr>
          <p:spPr bwMode="auto">
            <a:xfrm>
              <a:off x="2130" y="2538"/>
              <a:ext cx="144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4728">
                <a:spcBef>
                  <a:spcPct val="50000"/>
                </a:spcBef>
              </a:pPr>
              <a:r>
                <a:rPr lang="en-US" altLang="ko-KR" sz="1600">
                  <a:solidFill>
                    <a:schemeClr val="hlink"/>
                  </a:solidFill>
                  <a:latin typeface="Calibri"/>
                  <a:ea typeface="맑은 고딕" pitchFamily="50" charset="-127"/>
                  <a:cs typeface="Calibri"/>
                </a:rPr>
                <a:t>-</a:t>
              </a:r>
            </a:p>
          </p:txBody>
        </p:sp>
        <p:sp>
          <p:nvSpPr>
            <p:cNvPr id="44" name="Text Box 37"/>
            <p:cNvSpPr txBox="1">
              <a:spLocks noChangeArrowheads="1"/>
            </p:cNvSpPr>
            <p:nvPr/>
          </p:nvSpPr>
          <p:spPr bwMode="auto">
            <a:xfrm>
              <a:off x="2208" y="3024"/>
              <a:ext cx="144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4728">
                <a:spcBef>
                  <a:spcPct val="50000"/>
                </a:spcBef>
              </a:pPr>
              <a:r>
                <a:rPr lang="en-US" altLang="ko-KR" sz="1600">
                  <a:solidFill>
                    <a:schemeClr val="hlink"/>
                  </a:solidFill>
                  <a:latin typeface="Calibri"/>
                  <a:ea typeface="맑은 고딕" pitchFamily="50" charset="-127"/>
                  <a:cs typeface="Calibri"/>
                </a:rPr>
                <a:t>-</a:t>
              </a:r>
            </a:p>
          </p:txBody>
        </p:sp>
        <p:sp>
          <p:nvSpPr>
            <p:cNvPr id="45" name="Text Box 38"/>
            <p:cNvSpPr txBox="1">
              <a:spLocks noChangeArrowheads="1"/>
            </p:cNvSpPr>
            <p:nvPr/>
          </p:nvSpPr>
          <p:spPr bwMode="auto">
            <a:xfrm>
              <a:off x="2220" y="2640"/>
              <a:ext cx="144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4728">
                <a:spcBef>
                  <a:spcPct val="50000"/>
                </a:spcBef>
              </a:pPr>
              <a:r>
                <a:rPr lang="en-US" altLang="ko-KR" sz="1600">
                  <a:solidFill>
                    <a:schemeClr val="hlink"/>
                  </a:solidFill>
                  <a:latin typeface="Calibri"/>
                  <a:ea typeface="맑은 고딕" pitchFamily="50" charset="-127"/>
                  <a:cs typeface="Calibri"/>
                </a:rPr>
                <a:t>+</a:t>
              </a:r>
            </a:p>
          </p:txBody>
        </p:sp>
        <p:sp>
          <p:nvSpPr>
            <p:cNvPr id="46" name="Text Box 39"/>
            <p:cNvSpPr txBox="1">
              <a:spLocks noChangeArrowheads="1"/>
            </p:cNvSpPr>
            <p:nvPr/>
          </p:nvSpPr>
          <p:spPr bwMode="auto">
            <a:xfrm>
              <a:off x="2130" y="2868"/>
              <a:ext cx="144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4728">
                <a:spcBef>
                  <a:spcPct val="50000"/>
                </a:spcBef>
              </a:pPr>
              <a:r>
                <a:rPr lang="en-US" altLang="ko-KR" sz="1600">
                  <a:solidFill>
                    <a:schemeClr val="hlink"/>
                  </a:solidFill>
                  <a:latin typeface="Calibri"/>
                  <a:ea typeface="맑은 고딕" pitchFamily="50" charset="-127"/>
                  <a:cs typeface="Calibri"/>
                </a:rPr>
                <a:t>+</a:t>
              </a:r>
            </a:p>
          </p:txBody>
        </p:sp>
        <p:sp>
          <p:nvSpPr>
            <p:cNvPr id="47" name="Text Box 40"/>
            <p:cNvSpPr txBox="1">
              <a:spLocks noChangeArrowheads="1"/>
            </p:cNvSpPr>
            <p:nvPr/>
          </p:nvSpPr>
          <p:spPr bwMode="auto">
            <a:xfrm>
              <a:off x="2232" y="2844"/>
              <a:ext cx="144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4728">
                <a:spcBef>
                  <a:spcPct val="50000"/>
                </a:spcBef>
              </a:pPr>
              <a:r>
                <a:rPr lang="en-US" altLang="ko-KR" sz="1600" dirty="0">
                  <a:solidFill>
                    <a:schemeClr val="hlink"/>
                  </a:solidFill>
                  <a:latin typeface="Calibri"/>
                  <a:ea typeface="맑은 고딕" pitchFamily="50" charset="-127"/>
                  <a:cs typeface="Calibri"/>
                </a:rPr>
                <a:t>+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947333" y="1086556"/>
            <a:ext cx="1171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Retina</a:t>
            </a:r>
            <a:endParaRPr kumimoji="1" lang="ja-JP" altLang="en-US" sz="2400" dirty="0">
              <a:solidFill>
                <a:schemeClr val="accent1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54510" y="1086556"/>
            <a:ext cx="1950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Visual Cortex</a:t>
            </a:r>
            <a:endParaRPr kumimoji="1" lang="ja-JP" altLang="en-US" sz="2400" dirty="0">
              <a:solidFill>
                <a:schemeClr val="accent1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91326" y="4448436"/>
            <a:ext cx="24276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Cone Signals</a:t>
            </a:r>
          </a:p>
          <a:p>
            <a:r>
              <a:rPr kumimoji="1" lang="en-US" altLang="ja-JP" dirty="0" smtClean="0">
                <a:solidFill>
                  <a:srgbClr val="800000"/>
                </a:solidFill>
                <a:latin typeface="Calibri"/>
                <a:cs typeface="Calibri"/>
              </a:rPr>
              <a:t>: Chromatic/</a:t>
            </a:r>
          </a:p>
          <a:p>
            <a:r>
              <a:rPr kumimoji="1" lang="en-US" altLang="ja-JP" dirty="0" smtClean="0">
                <a:solidFill>
                  <a:srgbClr val="800000"/>
                </a:solidFill>
                <a:latin typeface="Calibri"/>
                <a:cs typeface="Calibri"/>
              </a:rPr>
              <a:t>Dynamic Adaptation</a:t>
            </a:r>
            <a:endParaRPr kumimoji="1" lang="ja-JP" altLang="en-US" sz="1600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487736" y="4416286"/>
            <a:ext cx="36055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Opponent Signals</a:t>
            </a:r>
          </a:p>
          <a:p>
            <a:r>
              <a:rPr kumimoji="1" lang="en-US" altLang="ja-JP" dirty="0">
                <a:solidFill>
                  <a:srgbClr val="800000"/>
                </a:solidFill>
                <a:latin typeface="Calibri"/>
                <a:cs typeface="Calibri"/>
              </a:rPr>
              <a:t>: </a:t>
            </a:r>
            <a:r>
              <a:rPr kumimoji="1" lang="en-US" altLang="ja-JP" dirty="0" smtClean="0">
                <a:solidFill>
                  <a:srgbClr val="800000"/>
                </a:solidFill>
                <a:latin typeface="Calibri"/>
                <a:cs typeface="Calibri"/>
              </a:rPr>
              <a:t>Receptive Field (sub-sampling)</a:t>
            </a:r>
            <a:endParaRPr kumimoji="1" lang="en-US" altLang="ja-JP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508975" y="4512736"/>
            <a:ext cx="2901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</a:rPr>
              <a:t>Color Interpretation</a:t>
            </a:r>
            <a:endParaRPr kumimoji="1" lang="ja-JP" altLang="en-US" sz="2000" dirty="0">
              <a:solidFill>
                <a:schemeClr val="accent1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52" name="내용 개체 틀 11"/>
          <p:cNvSpPr>
            <a:spLocks noGrp="1"/>
          </p:cNvSpPr>
          <p:nvPr>
            <p:ph idx="1"/>
          </p:nvPr>
        </p:nvSpPr>
        <p:spPr>
          <a:xfrm>
            <a:off x="797983" y="5544081"/>
            <a:ext cx="7610478" cy="1117600"/>
          </a:xfrm>
        </p:spPr>
        <p:txBody>
          <a:bodyPr>
            <a:normAutofit/>
          </a:bodyPr>
          <a:lstStyle/>
          <a:p>
            <a:pPr latinLnBrk="0">
              <a:buClr>
                <a:srgbClr val="800000"/>
              </a:buClr>
              <a:buSzPct val="100000"/>
            </a:pP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If we use the cone signals and/or the orthogonal signals, we can encode all the colors human can see.</a:t>
            </a:r>
            <a:endParaRPr lang="en-US" altLang="ko-KR" sz="2200" dirty="0" smtClean="0">
              <a:latin typeface="Calibri"/>
              <a:ea typeface="맑은 고딕" panose="020B0503020000020004" pitchFamily="50" charset="-127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5869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149477"/>
            <a:ext cx="7886700" cy="841374"/>
          </a:xfrm>
        </p:spPr>
        <p:txBody>
          <a:bodyPr>
            <a:noAutofit/>
          </a:bodyPr>
          <a:lstStyle/>
          <a:p>
            <a:pPr latinLnBrk="0"/>
            <a:r>
              <a:rPr lang="en-US" altLang="ko-KR" sz="3200" dirty="0" smtClean="0">
                <a:latin typeface="Calibri"/>
                <a:ea typeface="맑은 고딕" panose="020B0503020000020004" pitchFamily="50" charset="-127"/>
                <a:cs typeface="Calibri"/>
              </a:rPr>
              <a:t>PQ function to encode HDR luminance</a:t>
            </a:r>
            <a:endParaRPr lang="en-US" altLang="ko-KR" sz="3200" dirty="0">
              <a:latin typeface="Calibri"/>
              <a:ea typeface="맑은 고딕" panose="020B0503020000020004" pitchFamily="50" charset="-127"/>
              <a:cs typeface="Calibri"/>
            </a:endParaRPr>
          </a:p>
        </p:txBody>
      </p:sp>
      <p:grpSp>
        <p:nvGrpSpPr>
          <p:cNvPr id="7" name="그룹 6"/>
          <p:cNvGrpSpPr/>
          <p:nvPr/>
        </p:nvGrpSpPr>
        <p:grpSpPr>
          <a:xfrm rot="10800000" flipV="1">
            <a:off x="612780" y="903716"/>
            <a:ext cx="7943530" cy="45719"/>
            <a:chOff x="1773382" y="3505203"/>
            <a:chExt cx="6096003" cy="110836"/>
          </a:xfrm>
        </p:grpSpPr>
        <p:sp>
          <p:nvSpPr>
            <p:cNvPr id="8" name="직사각형 7"/>
            <p:cNvSpPr/>
            <p:nvPr/>
          </p:nvSpPr>
          <p:spPr>
            <a:xfrm rot="10800000">
              <a:off x="1773382" y="3505203"/>
              <a:ext cx="6096001" cy="110836"/>
            </a:xfrm>
            <a:prstGeom prst="rect">
              <a:avLst/>
            </a:prstGeom>
            <a:solidFill>
              <a:srgbClr val="001C54"/>
            </a:solidFill>
            <a:ln>
              <a:solidFill>
                <a:srgbClr val="1A22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 rot="10800000">
              <a:off x="4821382" y="3505203"/>
              <a:ext cx="3048003" cy="110836"/>
            </a:xfrm>
            <a:prstGeom prst="rect">
              <a:avLst/>
            </a:prstGeom>
            <a:solidFill>
              <a:srgbClr val="45C4C5"/>
            </a:solidFill>
            <a:ln>
              <a:solidFill>
                <a:srgbClr val="45C4C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0" name="내용 개체 틀 11"/>
          <p:cNvSpPr>
            <a:spLocks noGrp="1"/>
          </p:cNvSpPr>
          <p:nvPr>
            <p:ph idx="1"/>
          </p:nvPr>
        </p:nvSpPr>
        <p:spPr>
          <a:xfrm>
            <a:off x="628650" y="1168399"/>
            <a:ext cx="7886700" cy="5167489"/>
          </a:xfrm>
        </p:spPr>
        <p:txBody>
          <a:bodyPr>
            <a:normAutofit/>
          </a:bodyPr>
          <a:lstStyle/>
          <a:p>
            <a:pPr latinLnBrk="0">
              <a:buClr>
                <a:srgbClr val="800000"/>
              </a:buClr>
              <a:buSzPct val="100000"/>
            </a:pP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Perceptual </a:t>
            </a:r>
            <a:r>
              <a:rPr lang="en-US" altLang="ko-KR" sz="2400" dirty="0" err="1" smtClean="0">
                <a:latin typeface="Calibri"/>
                <a:ea typeface="맑은 고딕" panose="020B0503020000020004" pitchFamily="50" charset="-127"/>
                <a:cs typeface="Calibri"/>
              </a:rPr>
              <a:t>Quantizer</a:t>
            </a: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 (PQ) EOTF</a:t>
            </a:r>
          </a:p>
          <a:p>
            <a:pPr lvl="1" latinLnBrk="0">
              <a:buClr>
                <a:srgbClr val="800000"/>
              </a:buClr>
              <a:buSzPct val="100000"/>
              <a:buFont typeface="Lucida Grande"/>
              <a:buChar char="-"/>
            </a:pPr>
            <a:r>
              <a:rPr lang="en-US" altLang="ko-KR" sz="2200" dirty="0" smtClean="0">
                <a:latin typeface="Calibri"/>
                <a:ea typeface="맑은 고딕" panose="020B0503020000020004" pitchFamily="50" charset="-127"/>
                <a:cs typeface="Calibri"/>
              </a:rPr>
              <a:t>JNDs based on </a:t>
            </a:r>
            <a:r>
              <a:rPr lang="en-US" altLang="ko-KR" sz="2200" dirty="0" err="1" smtClean="0">
                <a:latin typeface="Calibri"/>
                <a:ea typeface="맑은 고딕" panose="020B0503020000020004" pitchFamily="50" charset="-127"/>
                <a:cs typeface="Calibri"/>
              </a:rPr>
              <a:t>Barten’s</a:t>
            </a:r>
            <a:r>
              <a:rPr lang="en-US" altLang="ko-KR" sz="2200" dirty="0" smtClean="0">
                <a:latin typeface="Calibri"/>
                <a:ea typeface="맑은 고딕" panose="020B0503020000020004" pitchFamily="50" charset="-127"/>
                <a:cs typeface="Calibri"/>
              </a:rPr>
              <a:t> contrast sensitivity function</a:t>
            </a:r>
            <a:endParaRPr lang="en-US" altLang="ko-KR" sz="2000" b="1" dirty="0" smtClean="0">
              <a:latin typeface="Calibri"/>
              <a:ea typeface="맑은 고딕" panose="020B0503020000020004" pitchFamily="50" charset="-127"/>
              <a:cs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34" t="33157" r="17492" b="26330"/>
          <a:stretch/>
        </p:blipFill>
        <p:spPr>
          <a:xfrm>
            <a:off x="1382889" y="2243667"/>
            <a:ext cx="5037667" cy="1778530"/>
          </a:xfrm>
          <a:prstGeom prst="rect">
            <a:avLst/>
          </a:prstGeom>
        </p:spPr>
      </p:pic>
      <p:pic>
        <p:nvPicPr>
          <p:cNvPr id="12" name="Picture 5" descr="CSFchart640x4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9890" y="4572000"/>
            <a:ext cx="2556255" cy="19175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45143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149477"/>
            <a:ext cx="7886700" cy="841374"/>
          </a:xfrm>
        </p:spPr>
        <p:txBody>
          <a:bodyPr>
            <a:normAutofit/>
          </a:bodyPr>
          <a:lstStyle/>
          <a:p>
            <a:r>
              <a:rPr lang="en-US" altLang="ko-KR" sz="3200" dirty="0" smtClean="0">
                <a:latin typeface="Calibri"/>
                <a:ea typeface="맑은 고딕" panose="020B0503020000020004" pitchFamily="50" charset="-127"/>
                <a:cs typeface="Calibri"/>
              </a:rPr>
              <a:t>General Structure of WCG </a:t>
            </a:r>
            <a:r>
              <a:rPr lang="en-US" altLang="ko-KR" sz="3200" dirty="0">
                <a:latin typeface="Calibri"/>
                <a:ea typeface="맑은 고딕" panose="020B0503020000020004" pitchFamily="50" charset="-127"/>
                <a:cs typeface="Calibri"/>
              </a:rPr>
              <a:t>and HDR </a:t>
            </a:r>
            <a:r>
              <a:rPr lang="en-US" altLang="ko-KR" sz="3200" dirty="0" smtClean="0">
                <a:latin typeface="Calibri"/>
                <a:ea typeface="맑은 고딕" panose="020B0503020000020004" pitchFamily="50" charset="-127"/>
                <a:cs typeface="Calibri"/>
              </a:rPr>
              <a:t>encoding</a:t>
            </a:r>
            <a:endParaRPr lang="ko-KR" altLang="en-US" sz="3200" dirty="0">
              <a:latin typeface="Calibri"/>
              <a:ea typeface="맑은 고딕" panose="020B0503020000020004" pitchFamily="50" charset="-127"/>
              <a:cs typeface="Calibri"/>
            </a:endParaRPr>
          </a:p>
        </p:txBody>
      </p:sp>
      <p:grpSp>
        <p:nvGrpSpPr>
          <p:cNvPr id="7" name="그룹 6"/>
          <p:cNvGrpSpPr/>
          <p:nvPr/>
        </p:nvGrpSpPr>
        <p:grpSpPr>
          <a:xfrm rot="10800000" flipV="1">
            <a:off x="612780" y="903716"/>
            <a:ext cx="7943530" cy="45719"/>
            <a:chOff x="1773382" y="3505203"/>
            <a:chExt cx="6096003" cy="110836"/>
          </a:xfrm>
        </p:grpSpPr>
        <p:sp>
          <p:nvSpPr>
            <p:cNvPr id="8" name="직사각형 7"/>
            <p:cNvSpPr/>
            <p:nvPr/>
          </p:nvSpPr>
          <p:spPr>
            <a:xfrm rot="10800000">
              <a:off x="1773382" y="3505203"/>
              <a:ext cx="6096001" cy="110836"/>
            </a:xfrm>
            <a:prstGeom prst="rect">
              <a:avLst/>
            </a:prstGeom>
            <a:solidFill>
              <a:srgbClr val="001C54"/>
            </a:solidFill>
            <a:ln>
              <a:solidFill>
                <a:srgbClr val="1A22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 rot="10800000">
              <a:off x="4821382" y="3505203"/>
              <a:ext cx="3048003" cy="110836"/>
            </a:xfrm>
            <a:prstGeom prst="rect">
              <a:avLst/>
            </a:prstGeom>
            <a:solidFill>
              <a:srgbClr val="45C4C5"/>
            </a:solidFill>
            <a:ln>
              <a:solidFill>
                <a:srgbClr val="45C4C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790" y="2908300"/>
            <a:ext cx="7493000" cy="1041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14799" y="2399027"/>
            <a:ext cx="19440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FF0000"/>
                </a:solidFill>
              </a:rPr>
              <a:t>WCG encoding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26469" y="3993979"/>
            <a:ext cx="1944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FF0000"/>
                </a:solidFill>
              </a:rPr>
              <a:t>HDR Transfer Function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70500" y="1798791"/>
            <a:ext cx="1944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/>
            <a:r>
              <a:rPr kumimoji="1" lang="en-US" altLang="ja-JP" sz="2000" dirty="0" smtClean="0">
                <a:solidFill>
                  <a:srgbClr val="FF0000"/>
                </a:solidFill>
              </a:rPr>
              <a:t>De-correlate achromatic and chromatic info. 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87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149477"/>
            <a:ext cx="7886700" cy="841374"/>
          </a:xfrm>
        </p:spPr>
        <p:txBody>
          <a:bodyPr>
            <a:normAutofit/>
          </a:bodyPr>
          <a:lstStyle/>
          <a:p>
            <a:r>
              <a:rPr lang="en-US" altLang="ko-KR" sz="3200" dirty="0">
                <a:latin typeface="Calibri"/>
                <a:ea typeface="맑은 고딕" panose="020B0503020000020004" pitchFamily="50" charset="-127"/>
                <a:cs typeface="Calibri"/>
              </a:rPr>
              <a:t>Proposed WCG and HDR encoding </a:t>
            </a:r>
            <a:r>
              <a:rPr lang="en-US" altLang="ko-KR" sz="3200" dirty="0" smtClean="0">
                <a:latin typeface="Calibri"/>
                <a:ea typeface="맑은 고딕" panose="020B0503020000020004" pitchFamily="50" charset="-127"/>
                <a:cs typeface="Calibri"/>
              </a:rPr>
              <a:t>scheme</a:t>
            </a:r>
            <a:endParaRPr lang="ko-KR" altLang="en-US" sz="3200" dirty="0">
              <a:latin typeface="Calibri"/>
              <a:ea typeface="맑은 고딕" panose="020B0503020000020004" pitchFamily="50" charset="-127"/>
              <a:cs typeface="Calibri"/>
            </a:endParaRPr>
          </a:p>
        </p:txBody>
      </p:sp>
      <p:grpSp>
        <p:nvGrpSpPr>
          <p:cNvPr id="7" name="그룹 6"/>
          <p:cNvGrpSpPr/>
          <p:nvPr/>
        </p:nvGrpSpPr>
        <p:grpSpPr>
          <a:xfrm rot="10800000" flipV="1">
            <a:off x="612780" y="903716"/>
            <a:ext cx="7943530" cy="45719"/>
            <a:chOff x="1773382" y="3505203"/>
            <a:chExt cx="6096003" cy="110836"/>
          </a:xfrm>
        </p:grpSpPr>
        <p:sp>
          <p:nvSpPr>
            <p:cNvPr id="8" name="직사각형 7"/>
            <p:cNvSpPr/>
            <p:nvPr/>
          </p:nvSpPr>
          <p:spPr>
            <a:xfrm rot="10800000">
              <a:off x="1773382" y="3505203"/>
              <a:ext cx="6096001" cy="110836"/>
            </a:xfrm>
            <a:prstGeom prst="rect">
              <a:avLst/>
            </a:prstGeom>
            <a:solidFill>
              <a:srgbClr val="001C54"/>
            </a:solidFill>
            <a:ln>
              <a:solidFill>
                <a:srgbClr val="1A22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 rot="10800000">
              <a:off x="4821382" y="3505203"/>
              <a:ext cx="3048003" cy="110836"/>
            </a:xfrm>
            <a:prstGeom prst="rect">
              <a:avLst/>
            </a:prstGeom>
            <a:solidFill>
              <a:srgbClr val="45C4C5"/>
            </a:solidFill>
            <a:ln>
              <a:solidFill>
                <a:srgbClr val="45C4C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0" name="내용 개체 틀 11"/>
          <p:cNvSpPr>
            <a:spLocks noGrp="1"/>
          </p:cNvSpPr>
          <p:nvPr>
            <p:ph idx="1"/>
          </p:nvPr>
        </p:nvSpPr>
        <p:spPr>
          <a:xfrm>
            <a:off x="628650" y="1168400"/>
            <a:ext cx="7886700" cy="4864100"/>
          </a:xfrm>
        </p:spPr>
        <p:txBody>
          <a:bodyPr>
            <a:normAutofit/>
          </a:bodyPr>
          <a:lstStyle/>
          <a:p>
            <a:pPr marL="342900" indent="-342900" latinLnBrk="0">
              <a:buClr>
                <a:srgbClr val="001C54"/>
              </a:buClr>
              <a:buSzPct val="100000"/>
              <a:buFont typeface="+mj-lt"/>
              <a:buAutoNum type="arabicPeriod"/>
            </a:pP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Separate </a:t>
            </a:r>
            <a:r>
              <a:rPr lang="en-US" altLang="ko-KR" sz="2400" dirty="0">
                <a:latin typeface="Calibri"/>
                <a:ea typeface="맑은 고딕" panose="020B0503020000020004" pitchFamily="50" charset="-127"/>
                <a:cs typeface="Calibri"/>
              </a:rPr>
              <a:t>WCG and HDR </a:t>
            </a: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encoding</a:t>
            </a:r>
          </a:p>
          <a:p>
            <a:pPr marL="342900" indent="-342900" latinLnBrk="0">
              <a:buClr>
                <a:srgbClr val="001C54"/>
              </a:buClr>
              <a:buSzPct val="100000"/>
              <a:buFont typeface="+mj-lt"/>
              <a:buAutoNum type="arabicPeriod"/>
            </a:pPr>
            <a:endParaRPr lang="en-US" altLang="ko-KR" sz="2400" dirty="0">
              <a:latin typeface="Calibri"/>
              <a:ea typeface="맑은 고딕" panose="020B0503020000020004" pitchFamily="50" charset="-127"/>
              <a:cs typeface="Calibri"/>
            </a:endParaRPr>
          </a:p>
          <a:p>
            <a:pPr marL="342900" indent="-342900" latinLnBrk="0">
              <a:buClr>
                <a:srgbClr val="001C54"/>
              </a:buClr>
              <a:buSzPct val="100000"/>
              <a:buFont typeface="+mj-lt"/>
              <a:buAutoNum type="arabicPeriod"/>
            </a:pPr>
            <a:endParaRPr lang="en-US" altLang="ko-KR" sz="2400" dirty="0" smtClean="0">
              <a:latin typeface="Calibri"/>
              <a:ea typeface="맑은 고딕" panose="020B0503020000020004" pitchFamily="50" charset="-127"/>
              <a:cs typeface="Calibri"/>
            </a:endParaRPr>
          </a:p>
          <a:p>
            <a:pPr marL="342900" indent="-342900" latinLnBrk="0">
              <a:buClr>
                <a:srgbClr val="001C54"/>
              </a:buClr>
              <a:buSzPct val="100000"/>
              <a:buFont typeface="+mj-lt"/>
              <a:buAutoNum type="arabicPeriod"/>
            </a:pPr>
            <a:endParaRPr lang="en-US" altLang="ko-KR" sz="2400" dirty="0" smtClean="0">
              <a:latin typeface="Calibri"/>
              <a:ea typeface="맑은 고딕" panose="020B0503020000020004" pitchFamily="50" charset="-127"/>
              <a:cs typeface="Calibri"/>
            </a:endParaRPr>
          </a:p>
          <a:p>
            <a:pPr marL="342900" indent="-342900" latinLnBrk="0">
              <a:buClr>
                <a:srgbClr val="001C54"/>
              </a:buClr>
              <a:buSzPct val="100000"/>
              <a:buFont typeface="+mj-lt"/>
              <a:buAutoNum type="arabicPeriod"/>
            </a:pPr>
            <a:endParaRPr lang="en-US" altLang="ko-KR" sz="2400" dirty="0">
              <a:latin typeface="Calibri"/>
              <a:ea typeface="맑은 고딕" panose="020B0503020000020004" pitchFamily="50" charset="-127"/>
              <a:cs typeface="Calibri"/>
            </a:endParaRPr>
          </a:p>
          <a:p>
            <a:pPr marL="342900" indent="-342900" latinLnBrk="0">
              <a:buClr>
                <a:srgbClr val="001C54"/>
              </a:buClr>
              <a:buSzPct val="100000"/>
              <a:buFont typeface="+mj-lt"/>
              <a:buAutoNum type="arabicPeriod"/>
            </a:pP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For WCG encoding, use color </a:t>
            </a:r>
            <a:r>
              <a:rPr lang="en-US" altLang="ko-KR" sz="2400" dirty="0">
                <a:latin typeface="Calibri"/>
                <a:ea typeface="맑은 고딕" panose="020B0503020000020004" pitchFamily="50" charset="-127"/>
                <a:cs typeface="Calibri"/>
              </a:rPr>
              <a:t>space based on CIE color appearance </a:t>
            </a: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model</a:t>
            </a:r>
            <a:r>
              <a:rPr lang="ko-KR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:</a:t>
            </a:r>
            <a:r>
              <a:rPr lang="ko-KR" altLang="en-US" sz="2400" dirty="0" smtClean="0">
                <a:latin typeface="Calibri"/>
                <a:ea typeface="맑은 고딕" panose="020B0503020000020004" pitchFamily="50" charset="-127"/>
                <a:cs typeface="Calibri"/>
              </a:rPr>
              <a:t> </a:t>
            </a: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CIECAM02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2135011"/>
            <a:ext cx="8191500" cy="116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410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1989667"/>
            <a:ext cx="7450667" cy="2723444"/>
          </a:xfrm>
        </p:spPr>
        <p:txBody>
          <a:bodyPr>
            <a:noAutofit/>
          </a:bodyPr>
          <a:lstStyle/>
          <a:p>
            <a:pPr latinLnBrk="0">
              <a:lnSpc>
                <a:spcPct val="110000"/>
              </a:lnSpc>
            </a:pPr>
            <a:r>
              <a:rPr kumimoji="1" lang="en-US" altLang="ja-JP" dirty="0">
                <a:latin typeface="Calibri"/>
                <a:cs typeface="Calibri"/>
              </a:rPr>
              <a:t>Necessity for using color </a:t>
            </a:r>
            <a:r>
              <a:rPr kumimoji="1" lang="en-US" altLang="ja-JP" dirty="0" smtClean="0">
                <a:latin typeface="Calibri"/>
                <a:cs typeface="Calibri"/>
              </a:rPr>
              <a:t>space</a:t>
            </a:r>
            <a:br>
              <a:rPr kumimoji="1" lang="en-US" altLang="ja-JP" dirty="0" smtClean="0">
                <a:latin typeface="Calibri"/>
                <a:cs typeface="Calibri"/>
              </a:rPr>
            </a:br>
            <a:r>
              <a:rPr kumimoji="1" lang="en-US" altLang="ja-JP" dirty="0" smtClean="0">
                <a:latin typeface="Calibri"/>
                <a:cs typeface="Calibri"/>
              </a:rPr>
              <a:t>based </a:t>
            </a:r>
            <a:r>
              <a:rPr kumimoji="1" lang="en-US" altLang="ja-JP" dirty="0">
                <a:latin typeface="Calibri"/>
                <a:cs typeface="Calibri"/>
              </a:rPr>
              <a:t>on CIE color appearance </a:t>
            </a:r>
            <a:r>
              <a:rPr kumimoji="1" lang="en-US" altLang="ja-JP" dirty="0" smtClean="0">
                <a:latin typeface="Calibri"/>
                <a:cs typeface="Calibri"/>
              </a:rPr>
              <a:t>model</a:t>
            </a:r>
            <a:br>
              <a:rPr kumimoji="1" lang="en-US" altLang="ja-JP" dirty="0" smtClean="0">
                <a:latin typeface="Calibri"/>
                <a:cs typeface="Calibri"/>
              </a:rPr>
            </a:br>
            <a:r>
              <a:rPr kumimoji="1" lang="en-US" altLang="ja-JP" dirty="0" smtClean="0">
                <a:latin typeface="Calibri"/>
                <a:cs typeface="Calibri"/>
              </a:rPr>
              <a:t>CIECAM02</a:t>
            </a:r>
            <a:br>
              <a:rPr kumimoji="1" lang="en-US" altLang="ja-JP" dirty="0" smtClean="0">
                <a:latin typeface="Calibri"/>
                <a:cs typeface="Calibri"/>
              </a:rPr>
            </a:br>
            <a:r>
              <a:rPr kumimoji="1" lang="en-US" altLang="ja-JP" dirty="0" smtClean="0">
                <a:latin typeface="Calibri"/>
                <a:cs typeface="Calibri"/>
              </a:rPr>
              <a:t>to encode WCG</a:t>
            </a:r>
            <a:endParaRPr kumimoji="1" lang="en-US" altLang="ja-JP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6263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149477"/>
            <a:ext cx="7886700" cy="841374"/>
          </a:xfrm>
        </p:spPr>
        <p:txBody>
          <a:bodyPr>
            <a:noAutofit/>
          </a:bodyPr>
          <a:lstStyle/>
          <a:p>
            <a:pPr latinLnBrk="0"/>
            <a:r>
              <a:rPr lang="en-US" altLang="ko-KR" sz="3200" dirty="0">
                <a:latin typeface="Calibri"/>
                <a:ea typeface="맑은 고딕" panose="020B0503020000020004" pitchFamily="50" charset="-127"/>
                <a:cs typeface="Calibri"/>
              </a:rPr>
              <a:t>International Standard Color Models</a:t>
            </a:r>
          </a:p>
        </p:txBody>
      </p:sp>
      <p:grpSp>
        <p:nvGrpSpPr>
          <p:cNvPr id="7" name="그룹 6"/>
          <p:cNvGrpSpPr/>
          <p:nvPr/>
        </p:nvGrpSpPr>
        <p:grpSpPr>
          <a:xfrm rot="10800000" flipV="1">
            <a:off x="612780" y="903716"/>
            <a:ext cx="7943530" cy="45719"/>
            <a:chOff x="1773382" y="3505203"/>
            <a:chExt cx="6096003" cy="110836"/>
          </a:xfrm>
        </p:grpSpPr>
        <p:sp>
          <p:nvSpPr>
            <p:cNvPr id="8" name="직사각형 7"/>
            <p:cNvSpPr/>
            <p:nvPr/>
          </p:nvSpPr>
          <p:spPr>
            <a:xfrm rot="10800000">
              <a:off x="1773382" y="3505203"/>
              <a:ext cx="6096001" cy="110836"/>
            </a:xfrm>
            <a:prstGeom prst="rect">
              <a:avLst/>
            </a:prstGeom>
            <a:solidFill>
              <a:srgbClr val="001C54"/>
            </a:solidFill>
            <a:ln>
              <a:solidFill>
                <a:srgbClr val="1A22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 rot="10800000">
              <a:off x="4821382" y="3505203"/>
              <a:ext cx="3048003" cy="110836"/>
            </a:xfrm>
            <a:prstGeom prst="rect">
              <a:avLst/>
            </a:prstGeom>
            <a:solidFill>
              <a:srgbClr val="45C4C5"/>
            </a:solidFill>
            <a:ln>
              <a:solidFill>
                <a:srgbClr val="45C4C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52" name="내용 개체 틀 11"/>
          <p:cNvSpPr>
            <a:spLocks noGrp="1"/>
          </p:cNvSpPr>
          <p:nvPr>
            <p:ph idx="1"/>
          </p:nvPr>
        </p:nvSpPr>
        <p:spPr>
          <a:xfrm>
            <a:off x="628650" y="1168399"/>
            <a:ext cx="7886700" cy="5167489"/>
          </a:xfrm>
        </p:spPr>
        <p:txBody>
          <a:bodyPr>
            <a:normAutofit/>
          </a:bodyPr>
          <a:lstStyle/>
          <a:p>
            <a:pPr latinLnBrk="0">
              <a:buClr>
                <a:srgbClr val="800000"/>
              </a:buClr>
              <a:buSzPct val="100000"/>
            </a:pPr>
            <a:r>
              <a:rPr lang="en-US" altLang="ko-KR" sz="2400" dirty="0">
                <a:latin typeface="Calibri"/>
                <a:ea typeface="맑은 고딕" panose="020B0503020000020004" pitchFamily="50" charset="-127"/>
                <a:cs typeface="Calibri"/>
              </a:rPr>
              <a:t>CIE </a:t>
            </a:r>
            <a:r>
              <a:rPr lang="en-US" altLang="ko-KR" sz="2200" dirty="0" smtClean="0">
                <a:latin typeface="Calibri"/>
                <a:ea typeface="맑은 고딕" panose="020B0503020000020004" pitchFamily="50" charset="-127"/>
                <a:cs typeface="Calibri"/>
              </a:rPr>
              <a:t>Division </a:t>
            </a:r>
            <a:r>
              <a:rPr lang="en-US" altLang="ko-KR" sz="2200" dirty="0">
                <a:latin typeface="Calibri"/>
                <a:ea typeface="맑은 고딕" panose="020B0503020000020004" pitchFamily="50" charset="-127"/>
                <a:cs typeface="Calibri"/>
              </a:rPr>
              <a:t>1: Vision and </a:t>
            </a:r>
            <a:r>
              <a:rPr lang="en-US" altLang="ko-KR" sz="2200" dirty="0" err="1">
                <a:latin typeface="Calibri"/>
                <a:ea typeface="맑은 고딕" panose="020B0503020000020004" pitchFamily="50" charset="-127"/>
                <a:cs typeface="Calibri"/>
              </a:rPr>
              <a:t>Colour</a:t>
            </a:r>
            <a:endParaRPr lang="en-US" altLang="ko-KR" sz="2200" dirty="0" smtClean="0">
              <a:latin typeface="Calibri"/>
              <a:ea typeface="맑은 고딕" panose="020B0503020000020004" pitchFamily="50" charset="-127"/>
              <a:cs typeface="Calibri"/>
            </a:endParaRPr>
          </a:p>
          <a:p>
            <a:pPr lvl="1" latinLnBrk="0">
              <a:buClr>
                <a:srgbClr val="800000"/>
              </a:buClr>
              <a:buSzPct val="100000"/>
              <a:buFont typeface="Lucida Grande"/>
              <a:buChar char="-"/>
            </a:pPr>
            <a:r>
              <a:rPr lang="en-US" altLang="ko-KR" sz="2000" dirty="0" smtClean="0">
                <a:latin typeface="Calibri"/>
                <a:ea typeface="맑은 고딕" panose="020B0503020000020004" pitchFamily="50" charset="-127"/>
                <a:cs typeface="Calibri"/>
              </a:rPr>
              <a:t>CIE:  </a:t>
            </a:r>
            <a:r>
              <a:rPr lang="en-US" altLang="ko-KR" sz="2200" dirty="0" smtClean="0">
                <a:latin typeface="Calibri"/>
                <a:ea typeface="맑은 고딕" panose="020B0503020000020004" pitchFamily="50" charset="-127"/>
                <a:cs typeface="Calibri"/>
              </a:rPr>
              <a:t>The </a:t>
            </a:r>
            <a:r>
              <a:rPr lang="en-US" altLang="ko-KR" sz="2200" dirty="0">
                <a:latin typeface="Calibri"/>
                <a:ea typeface="맑은 고딕" panose="020B0503020000020004" pitchFamily="50" charset="-127"/>
                <a:cs typeface="Calibri"/>
              </a:rPr>
              <a:t>International Commission on Illumination / the Commission </a:t>
            </a:r>
            <a:r>
              <a:rPr lang="en-US" altLang="ko-KR" sz="2200" dirty="0" err="1">
                <a:latin typeface="Calibri"/>
                <a:ea typeface="맑은 고딕" panose="020B0503020000020004" pitchFamily="50" charset="-127"/>
                <a:cs typeface="Calibri"/>
              </a:rPr>
              <a:t>Internationale</a:t>
            </a:r>
            <a:r>
              <a:rPr lang="en-US" altLang="ko-KR" sz="2200" dirty="0">
                <a:latin typeface="Calibri"/>
                <a:ea typeface="맑은 고딕" panose="020B0503020000020004" pitchFamily="50" charset="-127"/>
                <a:cs typeface="Calibri"/>
              </a:rPr>
              <a:t> de </a:t>
            </a:r>
            <a:r>
              <a:rPr lang="en-US" altLang="ko-KR" sz="2200" dirty="0" err="1">
                <a:latin typeface="Calibri"/>
                <a:ea typeface="맑은 고딕" panose="020B0503020000020004" pitchFamily="50" charset="-127"/>
                <a:cs typeface="Calibri"/>
              </a:rPr>
              <a:t>l´</a:t>
            </a:r>
            <a:r>
              <a:rPr lang="en-US" altLang="ko-KR" sz="2200" dirty="0" err="1" smtClean="0">
                <a:latin typeface="Calibri"/>
                <a:ea typeface="맑은 고딕" panose="020B0503020000020004" pitchFamily="50" charset="-127"/>
                <a:cs typeface="Calibri"/>
              </a:rPr>
              <a:t>Eclairage</a:t>
            </a:r>
            <a:endParaRPr lang="en-US" altLang="ko-KR" sz="2200" dirty="0">
              <a:latin typeface="Calibri"/>
              <a:ea typeface="맑은 고딕" panose="020B0503020000020004" pitchFamily="50" charset="-127"/>
              <a:cs typeface="Calibri"/>
            </a:endParaRPr>
          </a:p>
          <a:p>
            <a:pPr lvl="2" latinLnBrk="0">
              <a:buClr>
                <a:srgbClr val="800000"/>
              </a:buClr>
              <a:buSzPct val="100000"/>
              <a:buFont typeface="Lucida Grande"/>
              <a:buChar char="-"/>
            </a:pPr>
            <a:endParaRPr lang="en-US" altLang="ko-KR" sz="2000" dirty="0">
              <a:latin typeface="Calibri"/>
              <a:ea typeface="맑은 고딕" panose="020B0503020000020004" pitchFamily="50" charset="-127"/>
              <a:cs typeface="Calibri"/>
            </a:endParaRPr>
          </a:p>
          <a:p>
            <a:pPr latinLnBrk="0">
              <a:buClr>
                <a:srgbClr val="800000"/>
              </a:buClr>
              <a:buSzPct val="100000"/>
            </a:pPr>
            <a:r>
              <a:rPr lang="en-US" altLang="ko-KR" sz="2400" dirty="0" smtClean="0">
                <a:latin typeface="Calibri"/>
                <a:ea typeface="맑은 고딕" panose="020B0503020000020004" pitchFamily="50" charset="-127"/>
                <a:cs typeface="Calibri"/>
              </a:rPr>
              <a:t>CIE </a:t>
            </a:r>
            <a:r>
              <a:rPr lang="en-US" altLang="ko-KR" sz="2400" dirty="0" err="1" smtClean="0">
                <a:latin typeface="Calibri"/>
                <a:ea typeface="맑은 고딕" panose="020B0503020000020004" pitchFamily="50" charset="-127"/>
                <a:cs typeface="Calibri"/>
              </a:rPr>
              <a:t>Colorimetry</a:t>
            </a:r>
            <a:endParaRPr lang="en-US" altLang="ko-KR" sz="2400" dirty="0" smtClean="0">
              <a:latin typeface="Calibri"/>
              <a:ea typeface="맑은 고딕" panose="020B0503020000020004" pitchFamily="50" charset="-127"/>
              <a:cs typeface="Calibri"/>
            </a:endParaRPr>
          </a:p>
          <a:p>
            <a:pPr lvl="1" latinLnBrk="0">
              <a:buClr>
                <a:srgbClr val="800000"/>
              </a:buClr>
              <a:buSzPct val="100000"/>
              <a:buFont typeface="Lucida Grande"/>
              <a:buChar char="-"/>
            </a:pPr>
            <a:r>
              <a:rPr lang="en-US" altLang="ko-KR" sz="2200" dirty="0">
                <a:latin typeface="Calibri"/>
                <a:ea typeface="맑은 고딕" panose="020B0503020000020004" pitchFamily="50" charset="-127"/>
                <a:cs typeface="Calibri"/>
                <a:sym typeface="Wingdings"/>
              </a:rPr>
              <a:t> </a:t>
            </a:r>
            <a:r>
              <a:rPr lang="en-US" altLang="ko-KR" sz="2200" dirty="0" smtClean="0">
                <a:latin typeface="Calibri"/>
                <a:ea typeface="맑은 고딕" panose="020B0503020000020004" pitchFamily="50" charset="-127"/>
                <a:cs typeface="Calibri"/>
                <a:sym typeface="Wingdings"/>
              </a:rPr>
              <a:t>CIEXYZ, CIE </a:t>
            </a:r>
            <a:r>
              <a:rPr lang="en-US" altLang="ko-KR" sz="2200" dirty="0" err="1" smtClean="0">
                <a:latin typeface="Calibri"/>
                <a:ea typeface="맑은 고딕" panose="020B0503020000020004" pitchFamily="50" charset="-127"/>
                <a:cs typeface="Calibri"/>
                <a:sym typeface="Wingdings"/>
              </a:rPr>
              <a:t>Yxy</a:t>
            </a:r>
            <a:r>
              <a:rPr lang="en-US" altLang="ko-KR" sz="2200" dirty="0" smtClean="0">
                <a:latin typeface="Calibri"/>
                <a:ea typeface="맑은 고딕" panose="020B0503020000020004" pitchFamily="50" charset="-127"/>
                <a:cs typeface="Calibri"/>
                <a:sym typeface="Wingdings"/>
              </a:rPr>
              <a:t>, CIE </a:t>
            </a:r>
            <a:r>
              <a:rPr lang="en-US" altLang="ko-KR" sz="2200" dirty="0" err="1" smtClean="0">
                <a:latin typeface="Calibri"/>
                <a:ea typeface="맑은 고딕" panose="020B0503020000020004" pitchFamily="50" charset="-127"/>
                <a:cs typeface="Calibri"/>
                <a:sym typeface="Wingdings"/>
              </a:rPr>
              <a:t>Yuv</a:t>
            </a:r>
            <a:r>
              <a:rPr lang="en-US" altLang="ko-KR" sz="2200" dirty="0" smtClean="0">
                <a:latin typeface="Calibri"/>
                <a:ea typeface="맑은 고딕" panose="020B0503020000020004" pitchFamily="50" charset="-127"/>
                <a:cs typeface="Calibri"/>
                <a:sym typeface="Wingdings"/>
              </a:rPr>
              <a:t>, CIE </a:t>
            </a:r>
            <a:r>
              <a:rPr lang="en-US" altLang="ko-KR" sz="2200" dirty="0" err="1" smtClean="0">
                <a:latin typeface="Calibri"/>
                <a:ea typeface="맑은 고딕" panose="020B0503020000020004" pitchFamily="50" charset="-127"/>
                <a:cs typeface="Calibri"/>
                <a:sym typeface="Wingdings"/>
              </a:rPr>
              <a:t>Yu’v</a:t>
            </a:r>
            <a:r>
              <a:rPr lang="en-US" altLang="ko-KR" sz="2200" dirty="0" smtClean="0">
                <a:latin typeface="Calibri"/>
                <a:ea typeface="맑은 고딕" panose="020B0503020000020004" pitchFamily="50" charset="-127"/>
                <a:cs typeface="Calibri"/>
                <a:sym typeface="Wingdings"/>
              </a:rPr>
              <a:t>’</a:t>
            </a:r>
          </a:p>
          <a:p>
            <a:pPr lvl="1" latinLnBrk="0">
              <a:buClr>
                <a:srgbClr val="800000"/>
              </a:buClr>
              <a:buSzPct val="100000"/>
              <a:buFont typeface="Lucida Grande"/>
              <a:buChar char="-"/>
            </a:pPr>
            <a:r>
              <a:rPr lang="en-US" altLang="ko-KR" sz="2200" dirty="0" smtClean="0">
                <a:latin typeface="Calibri"/>
                <a:ea typeface="맑은 고딕" panose="020B0503020000020004" pitchFamily="50" charset="-127"/>
                <a:cs typeface="Calibri"/>
                <a:sym typeface="Wingdings"/>
              </a:rPr>
              <a:t>CIELAB, CIELUV</a:t>
            </a:r>
          </a:p>
          <a:p>
            <a:pPr lvl="1" latinLnBrk="0">
              <a:buClr>
                <a:srgbClr val="800000"/>
              </a:buClr>
              <a:buSzPct val="100000"/>
              <a:buFont typeface="Lucida Grande"/>
              <a:buChar char="-"/>
            </a:pPr>
            <a:r>
              <a:rPr lang="en-US" altLang="ko-KR" sz="2200" b="1" dirty="0" smtClean="0">
                <a:latin typeface="Calibri"/>
                <a:ea typeface="맑은 고딕" panose="020B0503020000020004" pitchFamily="50" charset="-127"/>
                <a:cs typeface="Calibri"/>
                <a:sym typeface="Wingdings"/>
              </a:rPr>
              <a:t>CIECAM02 (CIE Color Appearance Model)</a:t>
            </a:r>
            <a:endParaRPr lang="en-US" altLang="ko-KR" sz="2200" b="1" dirty="0" smtClean="0">
              <a:latin typeface="Calibri"/>
              <a:ea typeface="맑은 고딕" panose="020B0503020000020004" pitchFamily="50" charset="-127"/>
              <a:cs typeface="Calibri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242" y="3120302"/>
            <a:ext cx="2449824" cy="2038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9849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149477"/>
            <a:ext cx="7886700" cy="841374"/>
          </a:xfrm>
        </p:spPr>
        <p:txBody>
          <a:bodyPr>
            <a:noAutofit/>
          </a:bodyPr>
          <a:lstStyle/>
          <a:p>
            <a:pPr latinLnBrk="0"/>
            <a:r>
              <a:rPr lang="en-US" altLang="ko-KR" sz="3200" dirty="0" smtClean="0">
                <a:latin typeface="Calibri"/>
                <a:ea typeface="맑은 고딕" panose="020B0503020000020004" pitchFamily="50" charset="-127"/>
                <a:cs typeface="Calibri"/>
              </a:rPr>
              <a:t>CIECAM02</a:t>
            </a:r>
            <a:endParaRPr lang="en-US" altLang="ko-KR" sz="3200" dirty="0">
              <a:latin typeface="Calibri"/>
              <a:ea typeface="맑은 고딕" panose="020B0503020000020004" pitchFamily="50" charset="-127"/>
              <a:cs typeface="Calibri"/>
            </a:endParaRPr>
          </a:p>
        </p:txBody>
      </p:sp>
      <p:grpSp>
        <p:nvGrpSpPr>
          <p:cNvPr id="7" name="그룹 6"/>
          <p:cNvGrpSpPr/>
          <p:nvPr/>
        </p:nvGrpSpPr>
        <p:grpSpPr>
          <a:xfrm rot="10800000" flipV="1">
            <a:off x="612780" y="903716"/>
            <a:ext cx="7943530" cy="45719"/>
            <a:chOff x="1773382" y="3505203"/>
            <a:chExt cx="6096003" cy="110836"/>
          </a:xfrm>
        </p:grpSpPr>
        <p:sp>
          <p:nvSpPr>
            <p:cNvPr id="8" name="직사각형 7"/>
            <p:cNvSpPr/>
            <p:nvPr/>
          </p:nvSpPr>
          <p:spPr>
            <a:xfrm rot="10800000">
              <a:off x="1773382" y="3505203"/>
              <a:ext cx="6096001" cy="110836"/>
            </a:xfrm>
            <a:prstGeom prst="rect">
              <a:avLst/>
            </a:prstGeom>
            <a:solidFill>
              <a:srgbClr val="001C54"/>
            </a:solidFill>
            <a:ln>
              <a:solidFill>
                <a:srgbClr val="1A22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 rot="10800000">
              <a:off x="4821382" y="3505203"/>
              <a:ext cx="3048003" cy="110836"/>
            </a:xfrm>
            <a:prstGeom prst="rect">
              <a:avLst/>
            </a:prstGeom>
            <a:solidFill>
              <a:srgbClr val="45C4C5"/>
            </a:solidFill>
            <a:ln>
              <a:solidFill>
                <a:srgbClr val="45C4C5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333" y="1086556"/>
            <a:ext cx="3638400" cy="27288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5443" y="1086556"/>
            <a:ext cx="3640667" cy="27305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333" y="3922889"/>
            <a:ext cx="3640667" cy="27305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5444" y="3922889"/>
            <a:ext cx="3640667" cy="27305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35324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/kopub">
      <a:majorFont>
        <a:latin typeface="Arial"/>
        <a:ea typeface="KoPub돋움체 Bold"/>
        <a:cs typeface=""/>
      </a:majorFont>
      <a:minorFont>
        <a:latin typeface="Arial"/>
        <a:ea typeface="KoPub돋움체 Medium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4994</TotalTime>
  <Words>391</Words>
  <Application>Microsoft Macintosh PowerPoint</Application>
  <PresentationFormat>On-screen Show (4:3)</PresentationFormat>
  <Paragraphs>83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테마</vt:lpstr>
      <vt:lpstr>CIECAM02 based Orthogonal Color Space Transformation for HDR/WCG Video </vt:lpstr>
      <vt:lpstr>WCG and HDR encoding</vt:lpstr>
      <vt:lpstr>Human Visual System</vt:lpstr>
      <vt:lpstr>PQ function to encode HDR luminance</vt:lpstr>
      <vt:lpstr>General Structure of WCG and HDR encoding</vt:lpstr>
      <vt:lpstr>Proposed WCG and HDR encoding scheme</vt:lpstr>
      <vt:lpstr>Necessity for using color space based on CIE color appearance model CIECAM02 to encode WCG</vt:lpstr>
      <vt:lpstr>International Standard Color Models</vt:lpstr>
      <vt:lpstr>CIECAM02</vt:lpstr>
      <vt:lpstr>CIECAM02</vt:lpstr>
      <vt:lpstr>CIECAM02 based WCG Encoding Space</vt:lpstr>
      <vt:lpstr>Necessity for separating WCG and HDR encoding</vt:lpstr>
      <vt:lpstr>Proposed WCG/HDR encoding scheme</vt:lpstr>
      <vt:lpstr>PQ vs. PQ_Y”</vt:lpstr>
      <vt:lpstr>Conclusion</vt:lpstr>
      <vt:lpstr>THANK YOU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Youngshin Kwak</cp:lastModifiedBy>
  <cp:revision>320</cp:revision>
  <dcterms:created xsi:type="dcterms:W3CDTF">2015-02-02T05:09:33Z</dcterms:created>
  <dcterms:modified xsi:type="dcterms:W3CDTF">2016-02-23T16:33:19Z</dcterms:modified>
</cp:coreProperties>
</file>