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3" r:id="rId4"/>
    <p:sldId id="264" r:id="rId5"/>
    <p:sldId id="268" r:id="rId6"/>
    <p:sldId id="270" r:id="rId7"/>
    <p:sldId id="267" r:id="rId8"/>
    <p:sldId id="266" r:id="rId9"/>
    <p:sldId id="265" r:id="rId10"/>
    <p:sldId id="269" r:id="rId11"/>
    <p:sldId id="261" r:id="rId12"/>
  </p:sldIdLst>
  <p:sldSz cx="9144000" cy="6858000" type="screen4x3"/>
  <p:notesSz cx="6884988" cy="10018713"/>
  <p:embeddedFontLst>
    <p:embeddedFont>
      <p:font typeface="Ericsson Capital TT" panose="02000503000000020004" pitchFamily="2" charset="0"/>
      <p:regular r:id="rId15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0"/>
            <p14:sldId id="263"/>
            <p14:sldId id="264"/>
            <p14:sldId id="268"/>
            <p14:sldId id="270"/>
            <p14:sldId id="267"/>
            <p14:sldId id="266"/>
            <p14:sldId id="265"/>
            <p14:sldId id="269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36" autoAdjust="0"/>
    <p:restoredTop sz="95319" autoAdjust="0"/>
  </p:normalViewPr>
  <p:slideViewPr>
    <p:cSldViewPr snapToGrid="0" snapToObjects="1">
      <p:cViewPr varScale="1">
        <p:scale>
          <a:sx n="70" d="100"/>
          <a:sy n="70" d="100"/>
        </p:scale>
        <p:origin x="-1140" y="-102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28"/>
    </p:cViewPr>
  </p:sorterViewPr>
  <p:notesViewPr>
    <p:cSldViewPr snapToGrid="0" snapToObjects="1">
      <p:cViewPr varScale="1">
        <p:scale>
          <a:sx n="64" d="100"/>
          <a:sy n="64" d="100"/>
        </p:scale>
        <p:origin x="-3414" y="-126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 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2016-02-19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 smtClean="0"/>
              <a:t>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46E99-4232-4ED1-8D08-087A32BCC656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ED422-618A-41E0-BF0B-529C4D81E46C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619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2016-02-19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FA7202-36EB-443D-95E4-15C3CEDEEE7A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8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Ericsson Internal  |  2016-02-19  |  Page </a:t>
            </a:r>
            <a:fld id="{0B0D063F-12E1-46C2-8480-A558DABA3AB6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JCTVC-W0062 </a:t>
            </a:r>
            <a:br>
              <a:rPr lang="en-US" sz="3600" dirty="0" smtClean="0"/>
            </a:br>
            <a:r>
              <a:rPr lang="en-US" sz="3600" dirty="0" smtClean="0"/>
              <a:t>Non-normative </a:t>
            </a:r>
            <a:r>
              <a:rPr lang="en-US" sz="3600" dirty="0"/>
              <a:t>HM encoder </a:t>
            </a:r>
            <a:r>
              <a:rPr lang="en-US" sz="3600" dirty="0" smtClean="0"/>
              <a:t>improvements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1600" dirty="0" smtClean="0"/>
              <a:t>Note: Results for SAME CHANGES on JEM in JVET-B0039</a:t>
            </a:r>
            <a:endParaRPr lang="en-US" sz="1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K. Andersson, P. Wennersten, R. Sjöberg, J. Samuelsson, J. Ström, P. Hermansson, M. Pettersson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871936"/>
            <a:ext cx="8351839" cy="3852000"/>
          </a:xfrm>
        </p:spPr>
        <p:txBody>
          <a:bodyPr/>
          <a:lstStyle/>
          <a:p>
            <a:endParaRPr lang="en-US" sz="1600" dirty="0" smtClean="0"/>
          </a:p>
          <a:p>
            <a:r>
              <a:rPr lang="en-US" sz="1600" dirty="0" smtClean="0"/>
              <a:t>It’s proposed to fix the misalignment between lambda and QP in HM for random access and low delay configurations. Doing that gives BD rate improvements of 1.8% for RA and 1.7% for LD. No effect on all intra since that already have good alignment. Bit allocation between temporal layers is roughly the same.</a:t>
            </a:r>
          </a:p>
          <a:p>
            <a:endParaRPr lang="en-US" sz="1600" dirty="0" smtClean="0"/>
          </a:p>
          <a:p>
            <a:r>
              <a:rPr lang="en-US" sz="1600" dirty="0" smtClean="0"/>
              <a:t>A second aspect is to increase the hierarchy for random access from 8 to 16 pictures. For that together with the fix of the misalignment its reported BD rate improvements of 7.1%. On a set of difficult sequences BD rate improvements of 4.8% is reported</a:t>
            </a:r>
            <a:r>
              <a:rPr lang="en-US" sz="1600" dirty="0"/>
              <a:t>. . In JVET-B0039 extension to a GOP of 32 pictures gives 9.7% BD rate improvements for HM.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It </a:t>
            </a:r>
            <a:r>
              <a:rPr lang="en-US" sz="1600" dirty="0"/>
              <a:t>is also reported that subjective quality improvements have been seen </a:t>
            </a:r>
            <a:r>
              <a:rPr lang="en-US" sz="1600" dirty="0" smtClean="0"/>
              <a:t>by the authors</a:t>
            </a:r>
            <a:r>
              <a:rPr lang="en-US" sz="1600" dirty="0"/>
              <a:t>. Planned to have a viewing on HM encodings using Samsung TV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The contribution proposes that both the fix to the misalignment between QP and lambda and the extension </a:t>
            </a:r>
            <a:r>
              <a:rPr lang="en-US" sz="1600" dirty="0" smtClean="0"/>
              <a:t>to </a:t>
            </a:r>
            <a:r>
              <a:rPr lang="en-US" sz="1600" dirty="0"/>
              <a:t>a hierarchy of 16 pictures are included in the reference software for HEVC and used in the common test conditions.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Thanks to Microsoft for cross-check in JCTVC-W0117. 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125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885584"/>
            <a:ext cx="8351839" cy="3852000"/>
          </a:xfrm>
        </p:spPr>
        <p:txBody>
          <a:bodyPr/>
          <a:lstStyle/>
          <a:p>
            <a:endParaRPr lang="en-US" sz="1600" dirty="0" smtClean="0"/>
          </a:p>
          <a:p>
            <a:r>
              <a:rPr lang="en-US" sz="1600" dirty="0" smtClean="0"/>
              <a:t>It’s proposed to fix the misalignment between lambda and QP in HM for random access and low delay configurations. Doing that gives BD rate improvements of 1.8% for RA and 1.7% for LD. No effect on all intra since that already have good alignment. Bit allocation between temporal layers </a:t>
            </a:r>
            <a:r>
              <a:rPr lang="en-US" sz="1600" dirty="0" smtClean="0"/>
              <a:t>after the fix is </a:t>
            </a:r>
            <a:r>
              <a:rPr lang="en-US" sz="1600" dirty="0" smtClean="0"/>
              <a:t>roughly the same.</a:t>
            </a:r>
          </a:p>
          <a:p>
            <a:endParaRPr lang="en-US" sz="1600" dirty="0" smtClean="0"/>
          </a:p>
          <a:p>
            <a:r>
              <a:rPr lang="en-US" sz="1600" dirty="0" smtClean="0"/>
              <a:t>A second aspect is to increase the hierarchy for random access from 8 to 16 pictures. For that together with the fix of the misalignment its reported BD rate improvements of 7.1%. On a set of difficult sequences BD rate improvements of 4.8% is reported</a:t>
            </a:r>
            <a:r>
              <a:rPr lang="en-US" sz="1600" dirty="0" smtClean="0"/>
              <a:t>. </a:t>
            </a:r>
            <a:r>
              <a:rPr lang="en-US" sz="1600" dirty="0"/>
              <a:t>In </a:t>
            </a:r>
            <a:r>
              <a:rPr lang="en-US" sz="1600" dirty="0" smtClean="0"/>
              <a:t>JVET-B0039 extension </a:t>
            </a:r>
            <a:r>
              <a:rPr lang="en-US" sz="1600" dirty="0"/>
              <a:t>to a GOP of 32 pictures gives 9.7% BD rate improvements for </a:t>
            </a:r>
            <a:r>
              <a:rPr lang="en-US" sz="1600" dirty="0" smtClean="0"/>
              <a:t>HM.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It </a:t>
            </a:r>
            <a:r>
              <a:rPr lang="en-US" sz="1600" dirty="0"/>
              <a:t>is also reported that subjective quality improvements have been seen </a:t>
            </a:r>
            <a:r>
              <a:rPr lang="en-US" sz="1600" dirty="0" smtClean="0"/>
              <a:t>by the authors</a:t>
            </a:r>
            <a:r>
              <a:rPr lang="en-US" sz="1600" dirty="0"/>
              <a:t>. Planned to have a viewing on HM encodings using Samsung TV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The contribution proposes that both the fix to the misalignment between QP and lambda and the extension to a hierarchy of 16 pictures are included in the reference software for HEVC and used in the common test conditions.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Thanks to Microsoft for cross-check in JCTVC-W0117. 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68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The reference software for HEVC (HM) uses a fixed QP setting while adjusting lambda according to the hierarchy length, the picture position in hierarchy and the QP value. For all intra coding the lambda is given by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0.57*2^(QP-12</a:t>
            </a:r>
            <a:r>
              <a:rPr lang="en-US" sz="1600" dirty="0"/>
              <a:t>)/3 		(Eq. 1)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It has previously been observed that the adjustment of lambda as in HM is suboptimal </a:t>
            </a:r>
            <a:r>
              <a:rPr lang="en-US" sz="1600" dirty="0"/>
              <a:t>for </a:t>
            </a:r>
            <a:r>
              <a:rPr lang="en-US" sz="1600" dirty="0" err="1"/>
              <a:t>for</a:t>
            </a:r>
            <a:r>
              <a:rPr lang="en-US" sz="1600" dirty="0"/>
              <a:t> random access and low delay configurations in </a:t>
            </a:r>
            <a:r>
              <a:rPr lang="en-US" sz="1600" dirty="0" smtClean="0"/>
              <a:t>JCTVC-J0242 </a:t>
            </a:r>
            <a:r>
              <a:rPr lang="en-US" sz="1600" dirty="0"/>
              <a:t>and HM therefore has a configuration file parameter “</a:t>
            </a:r>
            <a:r>
              <a:rPr lang="en-US" sz="1600" dirty="0" err="1"/>
              <a:t>RecalculateQPAccordingToLambda</a:t>
            </a:r>
            <a:r>
              <a:rPr lang="en-US" sz="1600" dirty="0"/>
              <a:t>” that when turned on recalculates QP for the given lambda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/>
              <a:t>hierarchical coding structure with length of 8 for random access coding has been used during HEVC development. In </a:t>
            </a:r>
            <a:r>
              <a:rPr lang="en-US" sz="1600" dirty="0" smtClean="0"/>
              <a:t>JVT-P014 </a:t>
            </a:r>
            <a:r>
              <a:rPr lang="en-US" sz="1600" dirty="0"/>
              <a:t>it was shown that performance can be improved by increasing the length of the hierarchy to 16, 32 and even 64. 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Background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48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01" y="4898039"/>
            <a:ext cx="8351839" cy="2163798"/>
          </a:xfrm>
        </p:spPr>
        <p:txBody>
          <a:bodyPr/>
          <a:lstStyle/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Fix </a:t>
            </a:r>
            <a:r>
              <a:rPr lang="en-US" sz="2400" dirty="0"/>
              <a:t>QP to better correspond to lambda 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549275" y="1451526"/>
            <a:ext cx="8351839" cy="126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/>
              <a:t>Currently HM punishes pictures higher up in the hierarchy by using a higher lambda than what would correspond to the used QP. This produces a lot of skips since it is too expensive RD-wise to correct the distortion even if the distortion could have been corrected using a higher QP</a:t>
            </a:r>
            <a:r>
              <a:rPr lang="en-US" sz="1600" kern="0" dirty="0" smtClean="0"/>
              <a:t>.</a:t>
            </a:r>
          </a:p>
          <a:p>
            <a:endParaRPr lang="en-US" sz="1600" kern="0" dirty="0" smtClean="0"/>
          </a:p>
          <a:p>
            <a:r>
              <a:rPr lang="en-US" sz="1600" kern="0" dirty="0"/>
              <a:t>Numerical </a:t>
            </a:r>
            <a:r>
              <a:rPr lang="en-US" sz="1600" kern="0" dirty="0" smtClean="0"/>
              <a:t>example for top layer for highest and lowest QP:</a:t>
            </a:r>
          </a:p>
          <a:p>
            <a:endParaRPr lang="en-US" sz="1600" kern="0" dirty="0" smtClean="0"/>
          </a:p>
          <a:p>
            <a:endParaRPr lang="en-US" sz="1600" kern="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69421"/>
              </p:ext>
            </p:extLst>
          </p:nvPr>
        </p:nvGraphicFramePr>
        <p:xfrm>
          <a:off x="2240756" y="3390559"/>
          <a:ext cx="3742817" cy="9753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90547"/>
                <a:gridCol w="826135"/>
                <a:gridCol w="82613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QP=26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QP=41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HM </a:t>
                      </a:r>
                      <a:r>
                        <a:rPr lang="en-CA" sz="1600" dirty="0">
                          <a:effectLst/>
                        </a:rPr>
                        <a:t>random access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471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3372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HM </a:t>
                      </a:r>
                      <a:r>
                        <a:rPr lang="en-CA" sz="1600" dirty="0">
                          <a:effectLst/>
                        </a:rPr>
                        <a:t>all intra 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415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2152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Value 1 de-quantized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408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2304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01" y="4898039"/>
            <a:ext cx="8351839" cy="2163798"/>
          </a:xfrm>
        </p:spPr>
        <p:txBody>
          <a:bodyPr/>
          <a:lstStyle/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Fix </a:t>
            </a:r>
            <a:r>
              <a:rPr lang="en-US" sz="2400" dirty="0"/>
              <a:t>QP to better correspond to lambda 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549275" y="1028438"/>
            <a:ext cx="8351839" cy="126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600" kern="0" dirty="0" smtClean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521978" y="1325084"/>
            <a:ext cx="8351839" cy="126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/>
              <a:t>We therefore suggest fix the misalignment between QP and lambda for random access and low delay configuration by recalculating the QP according to the given lambda using </a:t>
            </a:r>
            <a:r>
              <a:rPr lang="en-US" sz="1600" kern="0" dirty="0" smtClean="0"/>
              <a:t>same relation between lambda and QP as for all intra coding. </a:t>
            </a:r>
          </a:p>
          <a:p>
            <a:endParaRPr lang="en-US" sz="1600" kern="0" dirty="0" smtClean="0"/>
          </a:p>
          <a:p>
            <a:r>
              <a:rPr lang="en-US" sz="1600" kern="0" dirty="0" smtClean="0"/>
              <a:t>The suggested fix or “</a:t>
            </a:r>
            <a:r>
              <a:rPr lang="en-US" sz="1600" kern="0" dirty="0" err="1" smtClean="0"/>
              <a:t>RecalculateQPAccordingToLambda</a:t>
            </a:r>
            <a:r>
              <a:rPr lang="en-US" sz="1600" kern="0" dirty="0" smtClean="0"/>
              <a:t>” in HM both produces average value close to the expected value:</a:t>
            </a:r>
          </a:p>
          <a:p>
            <a:endParaRPr lang="en-US" sz="1600" kern="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712932"/>
              </p:ext>
            </p:extLst>
          </p:nvPr>
        </p:nvGraphicFramePr>
        <p:xfrm>
          <a:off x="2375410" y="3064958"/>
          <a:ext cx="3742817" cy="7315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90547"/>
                <a:gridCol w="826135"/>
                <a:gridCol w="82613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QP=30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QP=48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HM </a:t>
                      </a:r>
                      <a:r>
                        <a:rPr lang="en-CA" sz="1600" dirty="0">
                          <a:effectLst/>
                        </a:rPr>
                        <a:t>with QP fix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640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4732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Value 1 de-quantized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640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5120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27057"/>
              </p:ext>
            </p:extLst>
          </p:nvPr>
        </p:nvGraphicFramePr>
        <p:xfrm>
          <a:off x="1310174" y="4172701"/>
          <a:ext cx="6268353" cy="9753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01183"/>
                <a:gridCol w="1383585"/>
                <a:gridCol w="138358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QP=29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QP=46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HM with “</a:t>
                      </a:r>
                      <a:r>
                        <a:rPr lang="en-CA" sz="1600" dirty="0" err="1" smtClean="0">
                          <a:effectLst/>
                        </a:rPr>
                        <a:t>RecalculateQPAccordingToLambda</a:t>
                      </a:r>
                      <a:r>
                        <a:rPr lang="en-CA" sz="1600" dirty="0" smtClean="0">
                          <a:effectLst/>
                        </a:rPr>
                        <a:t>”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  <a:latin typeface="+mn-lt"/>
                          <a:ea typeface="+mn-ea"/>
                        </a:rPr>
                        <a:t>594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4204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Value 1 de-quantized</a:t>
                      </a:r>
                      <a:endParaRPr lang="sv-S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576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  <a:latin typeface="+mn-lt"/>
                          <a:ea typeface="+mn-ea"/>
                        </a:rPr>
                        <a:t>4096</a:t>
                      </a:r>
                      <a:endParaRPr lang="sv-S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1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Below it is shown how much the PSNR increases after fixing the misalignment between QP and lambda using same lambda as H</a:t>
            </a:r>
            <a:r>
              <a:rPr lang="en-US" sz="1600" dirty="0" smtClean="0"/>
              <a:t>M </a:t>
            </a:r>
            <a:r>
              <a:rPr lang="en-US" sz="1600" dirty="0"/>
              <a:t>at an bitrate increase of </a:t>
            </a:r>
            <a:r>
              <a:rPr lang="en-US" sz="1600" dirty="0" smtClean="0"/>
              <a:t>1.7%. 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PSNR Differences per temporal layer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576450"/>
              </p:ext>
            </p:extLst>
          </p:nvPr>
        </p:nvGraphicFramePr>
        <p:xfrm>
          <a:off x="2885599" y="2831573"/>
          <a:ext cx="4197985" cy="17068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77645"/>
                <a:gridCol w="737235"/>
                <a:gridCol w="661035"/>
                <a:gridCol w="661035"/>
                <a:gridCol w="661035"/>
              </a:tblGrid>
              <a:tr h="161925">
                <a:tc>
                  <a:txBody>
                    <a:bodyPr/>
                    <a:lstStyle/>
                    <a:p>
                      <a:r>
                        <a:rPr lang="sv-SE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Temporal layer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2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3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 D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0.43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class C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0.37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class B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class A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0.41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class F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0.56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0.34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0.37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avg all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  <a:endParaRPr lang="sv-SE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1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As can be seen below the bit allocation is similar between HM and the proposal, its just that the QP better correspond to the used </a:t>
            </a:r>
            <a:r>
              <a:rPr lang="en-US" sz="1600" dirty="0" smtClean="0"/>
              <a:t>lambda in the proposal. 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Bit allocation per temporal layer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497417"/>
              </p:ext>
            </p:extLst>
          </p:nvPr>
        </p:nvGraphicFramePr>
        <p:xfrm>
          <a:off x="705267" y="2484976"/>
          <a:ext cx="7225430" cy="17221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71819"/>
                <a:gridCol w="693738"/>
                <a:gridCol w="693738"/>
                <a:gridCol w="693738"/>
                <a:gridCol w="693738"/>
                <a:gridCol w="609600"/>
                <a:gridCol w="787845"/>
                <a:gridCol w="693738"/>
                <a:gridCol w="693738"/>
                <a:gridCol w="693738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sv-SE" sz="1200" b="0" i="0" u="none" strike="noStrike" dirty="0" smtClean="0">
                          <a:effectLst/>
                          <a:latin typeface="Arial"/>
                        </a:rPr>
                        <a:t>HM-16.6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 dirty="0" smtClean="0">
                          <a:effectLst/>
                        </a:rPr>
                        <a:t>HM-16.6 </a:t>
                      </a:r>
                      <a:r>
                        <a:rPr lang="sv-SE" sz="1200" u="none" strike="noStrike" dirty="0">
                          <a:effectLst/>
                        </a:rPr>
                        <a:t>with QP fix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b="0" i="0" u="none" strike="noStrike" dirty="0" smtClean="0">
                          <a:effectLst/>
                          <a:latin typeface="Arial"/>
                        </a:rPr>
                        <a:t>Temporal layer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0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1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2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3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0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1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2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 dirty="0">
                          <a:effectLst/>
                        </a:rPr>
                        <a:t>3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 dirty="0">
                          <a:effectLst/>
                        </a:rPr>
                        <a:t>avg ratio D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0,59468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0,143634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0,164933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0,096754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0,616322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0,134696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0,155322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0,09366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avg ratio C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0,555455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0,15144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0,180888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0,112217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0,578248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0,141851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0,17032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0,109581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avg ratio B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0,632887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0,139896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0,152328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0,074889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0,665012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0,125985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0,138015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0,070988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avg ratio A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0,559449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0,141515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0,177901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0,121136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0,591776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0,129919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0,164132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0,114173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>
                          <a:effectLst/>
                        </a:rPr>
                        <a:t>avg ratio F</a:t>
                      </a:r>
                      <a:endParaRPr lang="sv-SE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0,659582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0,101889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0,132372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0,106158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0,675232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0,096302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0,1253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0,103167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u="none" strike="noStrike" dirty="0">
                          <a:effectLst/>
                        </a:rPr>
                        <a:t>avg all</a:t>
                      </a:r>
                      <a:endParaRPr lang="sv-SE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0,601957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0,135876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0,161239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0,100929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0,627208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0,125762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>
                          <a:effectLst/>
                        </a:rPr>
                        <a:t>0,150018</a:t>
                      </a:r>
                      <a:endParaRPr lang="sv-S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v-SE" sz="1000" u="none" strike="noStrike" dirty="0">
                          <a:effectLst/>
                        </a:rPr>
                        <a:t>0,097012</a:t>
                      </a:r>
                      <a:endParaRPr lang="sv-S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3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RESULTS for fix and for “</a:t>
            </a:r>
            <a:r>
              <a:rPr lang="en-US" sz="2400" dirty="0" err="1" smtClean="0"/>
              <a:t>RecalculateQPAccordingToLambda</a:t>
            </a:r>
            <a:r>
              <a:rPr lang="en-US" sz="2400" dirty="0" smtClean="0"/>
              <a:t>”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97805" y="1492450"/>
            <a:ext cx="2183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Fix according to proposal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869934" y="1543452"/>
            <a:ext cx="3353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“</a:t>
            </a:r>
            <a:r>
              <a:rPr lang="en-US" sz="1400" kern="0" dirty="0" err="1" smtClean="0"/>
              <a:t>RecalculateQPAccordingToLambda</a:t>
            </a:r>
            <a:r>
              <a:rPr lang="en-US" sz="1400" kern="0" dirty="0" smtClean="0"/>
              <a:t>=1”</a:t>
            </a:r>
            <a:endParaRPr lang="en-US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017558"/>
              </p:ext>
            </p:extLst>
          </p:nvPr>
        </p:nvGraphicFramePr>
        <p:xfrm>
          <a:off x="781311" y="1925596"/>
          <a:ext cx="3244715" cy="42062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04145"/>
                <a:gridCol w="594533"/>
                <a:gridCol w="678670"/>
                <a:gridCol w="667367"/>
              </a:tblGrid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Random Access Main 10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A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-1,9%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-10,3%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-10,5%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B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-1,6%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-7,7%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-8,8%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C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-2,0%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-8,3%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-8,9%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D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-1,7%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-7,9%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-8,8%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E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endParaRPr lang="sv-SE" sz="120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Overall (Ref)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>
                          <a:effectLst/>
                        </a:rPr>
                        <a:t>-1,8%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>
                          <a:effectLst/>
                        </a:rPr>
                        <a:t>-8,5%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>
                          <a:effectLst/>
                        </a:rPr>
                        <a:t>-9,2%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F (optional)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-5,6%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-5,4%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100" dirty="0" smtClean="0">
                          <a:effectLst/>
                          <a:latin typeface="Times New Roman"/>
                          <a:ea typeface="Times New Roman"/>
                        </a:rPr>
                        <a:t>103%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100" dirty="0" smtClean="0">
                          <a:effectLst/>
                          <a:latin typeface="Times New Roman"/>
                          <a:ea typeface="Times New Roman"/>
                        </a:rPr>
                        <a:t>98%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21">
                <a:tc>
                  <a:txBody>
                    <a:bodyPr/>
                    <a:lstStyle/>
                    <a:p>
                      <a:endParaRPr lang="sv-SE" sz="120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sv-SE" sz="1200" dirty="0">
                          <a:effectLst/>
                        </a:rPr>
                        <a:t> 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Low delay B Main 10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A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B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-4,9%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-5,0%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C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-5,5%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-6,1%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D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-4,7%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-5,1%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E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-2,2%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>
                          <a:effectLst/>
                        </a:rPr>
                        <a:t>-3,9%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-4,3%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Overall (Ref)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-1,7%</a:t>
                      </a: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-4,8%</a:t>
                      </a: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-5,2%</a:t>
                      </a: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F (optional)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-4,2%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-4,0%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100" dirty="0" smtClean="0">
                          <a:effectLst/>
                          <a:latin typeface="Times New Roman"/>
                          <a:ea typeface="Times New Roman"/>
                        </a:rPr>
                        <a:t>84%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100" dirty="0" smtClean="0">
                          <a:effectLst/>
                          <a:latin typeface="Times New Roman"/>
                          <a:ea typeface="Times New Roman"/>
                        </a:rPr>
                        <a:t>88%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695437"/>
              </p:ext>
            </p:extLst>
          </p:nvPr>
        </p:nvGraphicFramePr>
        <p:xfrm>
          <a:off x="4869934" y="2012607"/>
          <a:ext cx="3244715" cy="42062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04145"/>
                <a:gridCol w="594533"/>
                <a:gridCol w="678670"/>
                <a:gridCol w="667367"/>
              </a:tblGrid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Random Access Main 10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A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-1,9%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-6,7%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-8,2%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B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-5,3%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-6,3%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C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-2,2%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-5,1%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-5,2%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D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-1,8%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-5,3%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-5,6%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E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endParaRPr lang="sv-SE" sz="1000" dirty="0">
                        <a:effectLst/>
                        <a:latin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Overall (Ref)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-1,9%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-5,6%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-6,3%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F (optional)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-3,7%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-3,5%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103%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105%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21">
                <a:tc>
                  <a:txBody>
                    <a:bodyPr/>
                    <a:lstStyle/>
                    <a:p>
                      <a:endParaRPr lang="sv-SE" sz="120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sv-SE" sz="1200" dirty="0">
                          <a:effectLst/>
                        </a:rPr>
                        <a:t> 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Low delay B Main 10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A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B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-2,8%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-2,7%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C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-1,2%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-2,7%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-2,3%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D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-1,1%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-2,8%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-2,7%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E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-2,4%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-4,8%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>
                          <a:effectLst/>
                        </a:rPr>
                        <a:t>-6,2%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Overall (Ref)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-1,4%</a:t>
                      </a:r>
                      <a:endParaRPr lang="sv-SE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-3,1%</a:t>
                      </a:r>
                      <a:endParaRPr lang="sv-SE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-3,3%</a:t>
                      </a:r>
                      <a:endParaRPr lang="sv-SE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F (optional)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-2,2%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-2,5%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84%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97%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1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6" y="1800000"/>
            <a:ext cx="4693740" cy="3852000"/>
          </a:xfrm>
        </p:spPr>
        <p:txBody>
          <a:bodyPr/>
          <a:lstStyle/>
          <a:p>
            <a:r>
              <a:rPr lang="en-US" sz="1600" dirty="0" smtClean="0"/>
              <a:t>It’s proposed to increase the hierarchy to 16 pictures instead of 8.</a:t>
            </a:r>
          </a:p>
          <a:p>
            <a:endParaRPr lang="en-US" sz="1600" dirty="0"/>
          </a:p>
          <a:p>
            <a:r>
              <a:rPr lang="en-US" sz="1600" dirty="0" smtClean="0"/>
              <a:t>Impact:</a:t>
            </a:r>
          </a:p>
          <a:p>
            <a:pPr lvl="1"/>
            <a:r>
              <a:rPr lang="en-US" sz="1200" dirty="0" smtClean="0"/>
              <a:t>5 temporal layers instead of 4</a:t>
            </a:r>
          </a:p>
          <a:p>
            <a:pPr lvl="1"/>
            <a:r>
              <a:rPr lang="en-US" sz="1200" dirty="0" smtClean="0"/>
              <a:t>One additional frame store</a:t>
            </a:r>
          </a:p>
          <a:p>
            <a:pPr lvl="1"/>
            <a:r>
              <a:rPr lang="en-US" sz="1200" dirty="0" smtClean="0"/>
              <a:t>DPB size increased from 5 to 6 compared to a GOP 8 hierarchy</a:t>
            </a:r>
          </a:p>
          <a:p>
            <a:pPr lvl="1"/>
            <a:r>
              <a:rPr lang="en-US" sz="1200" dirty="0" smtClean="0"/>
              <a:t>Latency increase </a:t>
            </a:r>
            <a:r>
              <a:rPr lang="en-CA" sz="1200" dirty="0" smtClean="0"/>
              <a:t>8/60 </a:t>
            </a:r>
            <a:r>
              <a:rPr lang="en-CA" sz="1200" dirty="0"/>
              <a:t>second for a frame rate of 60 Hz and 8/24 second for a frame rate of 24 </a:t>
            </a:r>
            <a:r>
              <a:rPr lang="en-CA" sz="1200" dirty="0" smtClean="0"/>
              <a:t>Hz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Results for JEM is presented in JVET-B0039. There also results for GOP 32 is presented. 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80657"/>
            <a:ext cx="7494588" cy="108537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Extending </a:t>
            </a:r>
            <a:r>
              <a:rPr lang="en-US" sz="2400" dirty="0"/>
              <a:t>hierarchy for random access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648771"/>
              </p:ext>
            </p:extLst>
          </p:nvPr>
        </p:nvGraphicFramePr>
        <p:xfrm>
          <a:off x="5339413" y="1776719"/>
          <a:ext cx="3244715" cy="2011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04145"/>
                <a:gridCol w="594533"/>
                <a:gridCol w="678670"/>
                <a:gridCol w="667367"/>
              </a:tblGrid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Random Access Main 10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A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-5,7%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-12,9%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-14,1%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B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-7,1%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-13,6%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-17,3%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C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-8,3%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-13,0%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-13,1%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D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-7,4%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-14,4%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-15,0%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Class E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Overall (Ref)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 smtClean="0">
                          <a:effectLst/>
                        </a:rPr>
                        <a:t>-7,1%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 smtClean="0">
                          <a:effectLst/>
                        </a:rPr>
                        <a:t>-13,5%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b="1" dirty="0" smtClean="0">
                          <a:effectLst/>
                        </a:rPr>
                        <a:t>-15,0%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Class F (optional)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 smtClean="0">
                          <a:effectLst/>
                        </a:rPr>
                        <a:t>-8,5%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 smtClean="0">
                          <a:effectLst/>
                        </a:rPr>
                        <a:t>-10,3%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 smtClean="0">
                          <a:effectLst/>
                        </a:rPr>
                        <a:t>-10,1%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729" marR="43729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96%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93%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52555"/>
              </p:ext>
            </p:extLst>
          </p:nvPr>
        </p:nvGraphicFramePr>
        <p:xfrm>
          <a:off x="5339413" y="4414670"/>
          <a:ext cx="3244715" cy="16459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04145"/>
                <a:gridCol w="594533"/>
                <a:gridCol w="678670"/>
                <a:gridCol w="667367"/>
              </a:tblGrid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Random Access Main 10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72">
                <a:tc>
                  <a:txBody>
                    <a:bodyPr/>
                    <a:lstStyle/>
                    <a:p>
                      <a:endParaRPr lang="sv-SE" sz="1200" dirty="0">
                        <a:effectLst/>
                        <a:latin typeface="Times New Roman"/>
                      </a:endParaRPr>
                    </a:p>
                  </a:txBody>
                  <a:tcPr marL="37710" marR="3771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Y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U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>
                          <a:effectLst/>
                        </a:rPr>
                        <a:t>V</a:t>
                      </a:r>
                      <a:endParaRPr lang="sv-SE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 smtClean="0">
                          <a:effectLst/>
                        </a:rPr>
                        <a:t>RedKayak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-6,1%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-19,1%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-15,1%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 smtClean="0">
                          <a:effectLst/>
                        </a:rPr>
                        <a:t>DuckTakeOff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-4,1%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-9,5%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-3,4%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 smtClean="0">
                          <a:effectLst/>
                        </a:rPr>
                        <a:t>Riverbed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-5,6%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-21,1%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-13,1%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 smtClean="0">
                          <a:effectLst/>
                        </a:rPr>
                        <a:t>Crowdrun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-3,4%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-7,2%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dirty="0">
                          <a:effectLst/>
                        </a:rPr>
                        <a:t>-7,7%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1200" dirty="0">
                          <a:effectLst/>
                        </a:rPr>
                        <a:t>Overall 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-4,8%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-14,2%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900" b="1" dirty="0">
                          <a:effectLst/>
                        </a:rPr>
                        <a:t>-9,8%</a:t>
                      </a:r>
                      <a:endParaRPr lang="sv-SE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1373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en-US" sz="1200" dirty="0" err="1" smtClean="0">
                          <a:effectLst/>
                        </a:rPr>
                        <a:t>Enc</a:t>
                      </a:r>
                      <a:r>
                        <a:rPr lang="en-US" sz="1200" dirty="0" smtClean="0">
                          <a:effectLst/>
                        </a:rPr>
                        <a:t> Time[%]</a:t>
                      </a:r>
                      <a:endParaRPr lang="sv-S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101%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</a:rPr>
                        <a:t>Dec Time[%]</a:t>
                      </a:r>
                      <a:endParaRPr lang="sv-SE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10" marR="377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828040" algn="l"/>
                        </a:tabLst>
                      </a:pPr>
                      <a:r>
                        <a:rPr lang="sv-SE" sz="900" dirty="0">
                          <a:effectLst/>
                        </a:rPr>
                        <a:t>100%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28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6227</TotalTime>
  <Words>1512</Words>
  <Application>Microsoft Office PowerPoint</Application>
  <PresentationFormat>On-screen Show (4:3)</PresentationFormat>
  <Paragraphs>437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Ericsson Capital TT</vt:lpstr>
      <vt:lpstr>Times New Roman</vt:lpstr>
      <vt:lpstr>PresentationTemplate2011</vt:lpstr>
      <vt:lpstr>JCTVC-W0062  Non-normative HM encoder improvements  Note: Results for SAME CHANGES on JEM in JVET-B0039</vt:lpstr>
      <vt:lpstr>Summary</vt:lpstr>
      <vt:lpstr>Background</vt:lpstr>
      <vt:lpstr>Fix QP to better correspond to lambda </vt:lpstr>
      <vt:lpstr>Fix QP to better correspond to lambda </vt:lpstr>
      <vt:lpstr>PSNR Differences per temporal layer</vt:lpstr>
      <vt:lpstr>Bit allocation per temporal layer</vt:lpstr>
      <vt:lpstr>RESULTS for fix and for “RecalculateQPAccordingToLambda”</vt:lpstr>
      <vt:lpstr>Extending hierarchy for random access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Andersson R</dc:creator>
  <dc:description>Rev PA1</dc:description>
  <cp:lastModifiedBy>Kenneth Andersson R</cp:lastModifiedBy>
  <cp:revision>143</cp:revision>
  <dcterms:created xsi:type="dcterms:W3CDTF">2011-05-24T09:22:48Z</dcterms:created>
  <dcterms:modified xsi:type="dcterms:W3CDTF">2016-02-24T01:10:24Z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R4A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Ericsson Internal</vt:lpwstr>
  </property>
  <property fmtid="{D5CDD505-2E9C-101B-9397-08002B2CF9AE}" pid="15" name="txtConfLabel">
    <vt:lpwstr>Ericsson Internal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true</vt:bool>
  </property>
  <property fmtid="{D5CDD505-2E9C-101B-9397-08002B2CF9AE}" pid="19" name="optFooterCVLCopyright">
    <vt:bool>false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/>
  </property>
  <property fmtid="{D5CDD505-2E9C-101B-9397-08002B2CF9AE}" pid="29" name="MiddleFooterField">
    <vt:lpwstr>Ericsson Internal</vt:lpwstr>
  </property>
  <property fmtid="{D5CDD505-2E9C-101B-9397-08002B2CF9AE}" pid="30" name="RightFooterField">
    <vt:lpwstr/>
  </property>
  <property fmtid="{D5CDD505-2E9C-101B-9397-08002B2CF9AE}" pid="31" name="RightFooterField2">
    <vt:lpwstr>2016-02-19</vt:lpwstr>
  </property>
  <property fmtid="{D5CDD505-2E9C-101B-9397-08002B2CF9AE}" pid="32" name="TotalNumb">
    <vt:bool>false</vt:bool>
  </property>
  <property fmtid="{D5CDD505-2E9C-101B-9397-08002B2CF9AE}" pid="33" name="Pages">
    <vt:bool>true</vt:bool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2016-02-19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