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notesMasterIdLst>
    <p:notesMasterId r:id="rId17"/>
  </p:notesMasterIdLst>
  <p:handoutMasterIdLst>
    <p:handoutMasterId r:id="rId18"/>
  </p:handoutMasterIdLst>
  <p:sldIdLst>
    <p:sldId id="256" r:id="rId5"/>
    <p:sldId id="263" r:id="rId6"/>
    <p:sldId id="270" r:id="rId7"/>
    <p:sldId id="269" r:id="rId8"/>
    <p:sldId id="268" r:id="rId9"/>
    <p:sldId id="267" r:id="rId10"/>
    <p:sldId id="271" r:id="rId11"/>
    <p:sldId id="272" r:id="rId12"/>
    <p:sldId id="274" r:id="rId13"/>
    <p:sldId id="273" r:id="rId14"/>
    <p:sldId id="265" r:id="rId15"/>
    <p:sldId id="275" r:id="rId16"/>
  </p:sldIdLst>
  <p:sldSz cx="9144000" cy="6858000" type="screen4x3"/>
  <p:notesSz cx="6858000" cy="9144000"/>
  <p:embeddedFontLst>
    <p:embeddedFont>
      <p:font typeface="맑은 고딕" panose="020B0503020000020004" pitchFamily="34" charset="-127"/>
      <p:regular r:id="rId19"/>
      <p:bold r:id="rId20"/>
    </p:embeddedFont>
    <p:embeddedFont>
      <p:font typeface="Tahoma" panose="020B0604030504040204" pitchFamily="34" charset="0"/>
      <p:regular r:id="rId21"/>
      <p:bold r:id="rId22"/>
    </p:embeddedFont>
    <p:embeddedFont>
      <p:font typeface="견고딕" panose="02030600000101010101"/>
      <p:regular r:id="rId23"/>
    </p:embeddedFont>
    <p:embeddedFont>
      <p:font typeface="Cambria Math" panose="02040503050406030204" pitchFamily="18" charset="0"/>
      <p:regular r:id="rId24"/>
    </p:embeddedFont>
    <p:embeddedFont>
      <p:font typeface="삼성긴고딕 Bold" panose="020B0604020202020204" charset="-127"/>
      <p:regular r:id="rId25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66"/>
    <a:srgbClr val="4F81BD"/>
    <a:srgbClr val="1051B7"/>
    <a:srgbClr val="EBF0F9"/>
    <a:srgbClr val="041D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87" autoAdjust="0"/>
    <p:restoredTop sz="94660"/>
  </p:normalViewPr>
  <p:slideViewPr>
    <p:cSldViewPr>
      <p:cViewPr varScale="1">
        <p:scale>
          <a:sx n="62" d="100"/>
          <a:sy n="62" d="100"/>
        </p:scale>
        <p:origin x="1435" y="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792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font" Target="fonts/font3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7.fntdata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font" Target="fonts/font2.fntdata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6.fntdata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font" Target="fonts/font5.fntdata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font" Target="fonts/font1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4.fntdata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D11F29-C7FE-4C10-B56E-458D2AEFAA82}" type="datetimeFigureOut">
              <a:rPr lang="ko-KR" altLang="en-US" smtClean="0"/>
              <a:t>2016-02-20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88C2DE-0E87-4582-95E3-9C39973E7C8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809397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39BA0D-1B65-4EC0-AA76-4BBC3B7409B9}" type="datetimeFigureOut">
              <a:rPr lang="ko-KR" altLang="en-US" smtClean="0"/>
              <a:t>2016-02-20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4A93FB-ABC8-4DB8-AF76-B8DFE9B83B0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887854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4A93FB-ABC8-4DB8-AF76-B8DFE9B83B0C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385296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161568" y="2132856"/>
            <a:ext cx="6820864" cy="830882"/>
          </a:xfrm>
          <a:prstGeom prst="rect">
            <a:avLst/>
          </a:prstGeom>
          <a:noFill/>
        </p:spPr>
        <p:txBody>
          <a:bodyPr wrap="none" lIns="91324" tIns="45663" rIns="91324" bIns="45663" rtlCol="0">
            <a:spAutoFit/>
          </a:bodyPr>
          <a:lstStyle>
            <a:lvl1pPr>
              <a:defRPr lang="ko-KR" altLang="en-US" sz="480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삼성긴고딕 Bold" panose="020B0600000101010101" pitchFamily="50" charset="-127"/>
                <a:ea typeface="견고딕" panose="02030600000101010101" pitchFamily="18" charset="-127"/>
                <a:cs typeface="+mn-cs"/>
              </a:defRPr>
            </a:lvl1pPr>
          </a:lstStyle>
          <a:p>
            <a:pPr marL="0" lvl="0" algn="l"/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pic>
        <p:nvPicPr>
          <p:cNvPr id="58" name="Picture 13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99809" y="260648"/>
            <a:ext cx="851042" cy="14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부제목 2"/>
          <p:cNvSpPr>
            <a:spLocks noGrp="1"/>
          </p:cNvSpPr>
          <p:nvPr>
            <p:ph type="subTitle" idx="1"/>
          </p:nvPr>
        </p:nvSpPr>
        <p:spPr>
          <a:xfrm>
            <a:off x="5220072" y="4581128"/>
            <a:ext cx="2304256" cy="9048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 algn="l">
              <a:buNone/>
              <a:defRPr kumimoji="1" lang="ko-KR" altLang="en-US" sz="2400" b="1" spc="-180" dirty="0">
                <a:ln w="11430"/>
                <a:solidFill>
                  <a:schemeClr val="bg1"/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Tahoma" pitchFamily="34" charset="0"/>
              </a:defRPr>
            </a:lvl1pPr>
          </a:lstStyle>
          <a:p>
            <a:pPr marL="0" lvl="0" algn="ctr"/>
            <a:r>
              <a:rPr lang="ko-KR" altLang="en-US" dirty="0" smtClean="0"/>
              <a:t>마스터 부제목</a:t>
            </a:r>
            <a:endParaRPr lang="en-US" altLang="ko-KR" dirty="0" smtClean="0"/>
          </a:p>
          <a:p>
            <a:pPr marL="0" lvl="0" algn="ctr"/>
            <a:r>
              <a:rPr lang="ko-KR" altLang="en-US" dirty="0" smtClean="0"/>
              <a:t>스타일 편집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3721380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제목 1"/>
          <p:cNvSpPr>
            <a:spLocks noGrp="1"/>
          </p:cNvSpPr>
          <p:nvPr userDrawn="1">
            <p:ph type="title"/>
          </p:nvPr>
        </p:nvSpPr>
        <p:spPr>
          <a:xfrm>
            <a:off x="395536" y="0"/>
            <a:ext cx="7447856" cy="136207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l">
              <a:defRPr kumimoji="1" lang="ko-KR" altLang="en-US" sz="4400" b="0" spc="-180" dirty="0">
                <a:ln w="11430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삼성긴고딕 Bold" panose="020B0600000101010101" pitchFamily="50" charset="-127"/>
                <a:ea typeface="견고딕" panose="02030600000101010101" pitchFamily="18" charset="-127"/>
                <a:cs typeface="Tahoma" pitchFamily="34" charset="0"/>
              </a:defRPr>
            </a:lvl1pPr>
          </a:lstStyle>
          <a:p>
            <a:pPr marL="0" lvl="0" fontAlgn="base">
              <a:spcAft>
                <a:spcPct val="0"/>
              </a:spcAft>
            </a:pPr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17" name="텍스트 개체 틀 2"/>
          <p:cNvSpPr>
            <a:spLocks noGrp="1"/>
          </p:cNvSpPr>
          <p:nvPr userDrawn="1">
            <p:ph type="body" idx="1"/>
          </p:nvPr>
        </p:nvSpPr>
        <p:spPr>
          <a:xfrm>
            <a:off x="1835696" y="1556792"/>
            <a:ext cx="7200800" cy="72008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>
              <a:buFontTx/>
              <a:buNone/>
              <a:defRPr kumimoji="1" lang="ko-KR" altLang="en-US" sz="3200" b="1" dirty="0" smtClean="0">
                <a:ln w="11430"/>
                <a:solidFill>
                  <a:schemeClr val="tx2">
                    <a:lumMod val="75000"/>
                  </a:schemeClr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Tahoma" pitchFamily="34" charset="0"/>
              </a:defRPr>
            </a:lvl1pPr>
          </a:lstStyle>
          <a:p>
            <a:pPr marL="457200" lvl="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ko-KR" altLang="en-US" dirty="0" smtClean="0"/>
              <a:t>마스터 텍스트 스타일을 편집합니다</a:t>
            </a:r>
          </a:p>
        </p:txBody>
      </p:sp>
      <p:sp>
        <p:nvSpPr>
          <p:cNvPr id="21" name="텍스트 개체 틀 2"/>
          <p:cNvSpPr>
            <a:spLocks noGrp="1"/>
          </p:cNvSpPr>
          <p:nvPr>
            <p:ph type="body" idx="10"/>
          </p:nvPr>
        </p:nvSpPr>
        <p:spPr>
          <a:xfrm>
            <a:off x="1835696" y="2276872"/>
            <a:ext cx="7200800" cy="72008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>
              <a:buFontTx/>
              <a:buNone/>
              <a:defRPr kumimoji="1" lang="ko-KR" altLang="en-US" sz="3200" b="1" dirty="0" smtClean="0">
                <a:ln w="11430"/>
                <a:solidFill>
                  <a:schemeClr val="tx2">
                    <a:lumMod val="75000"/>
                  </a:schemeClr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Tahoma" pitchFamily="34" charset="0"/>
              </a:defRPr>
            </a:lvl1pPr>
          </a:lstStyle>
          <a:p>
            <a:pPr marL="457200" lvl="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ko-KR" altLang="en-US" dirty="0" smtClean="0"/>
              <a:t>마스터 텍스트 스타일을 편집합니다</a:t>
            </a:r>
          </a:p>
        </p:txBody>
      </p:sp>
      <p:sp>
        <p:nvSpPr>
          <p:cNvPr id="22" name="텍스트 개체 틀 2"/>
          <p:cNvSpPr>
            <a:spLocks noGrp="1"/>
          </p:cNvSpPr>
          <p:nvPr>
            <p:ph type="body" idx="11"/>
          </p:nvPr>
        </p:nvSpPr>
        <p:spPr>
          <a:xfrm>
            <a:off x="1835696" y="2996952"/>
            <a:ext cx="7200800" cy="72008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>
              <a:buFontTx/>
              <a:buNone/>
              <a:defRPr kumimoji="1" lang="ko-KR" altLang="en-US" sz="3200" b="1" dirty="0" smtClean="0">
                <a:ln w="11430"/>
                <a:solidFill>
                  <a:schemeClr val="tx2">
                    <a:lumMod val="75000"/>
                  </a:schemeClr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Tahoma" pitchFamily="34" charset="0"/>
              </a:defRPr>
            </a:lvl1pPr>
          </a:lstStyle>
          <a:p>
            <a:pPr marL="457200" lvl="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ko-KR" altLang="en-US" dirty="0" smtClean="0"/>
              <a:t>마스터 텍스트 스타일을 편집합니다</a:t>
            </a:r>
          </a:p>
        </p:txBody>
      </p:sp>
      <p:sp>
        <p:nvSpPr>
          <p:cNvPr id="23" name="텍스트 개체 틀 2"/>
          <p:cNvSpPr>
            <a:spLocks noGrp="1"/>
          </p:cNvSpPr>
          <p:nvPr>
            <p:ph type="body" idx="12"/>
          </p:nvPr>
        </p:nvSpPr>
        <p:spPr>
          <a:xfrm>
            <a:off x="1835696" y="3717032"/>
            <a:ext cx="7200800" cy="72008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>
              <a:buFontTx/>
              <a:buNone/>
              <a:defRPr kumimoji="1" lang="ko-KR" altLang="en-US" sz="3200" b="1" dirty="0" smtClean="0">
                <a:ln w="11430"/>
                <a:solidFill>
                  <a:schemeClr val="tx2">
                    <a:lumMod val="75000"/>
                  </a:schemeClr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Tahoma" pitchFamily="34" charset="0"/>
              </a:defRPr>
            </a:lvl1pPr>
          </a:lstStyle>
          <a:p>
            <a:pPr marL="457200" lvl="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ko-KR" altLang="en-US" dirty="0" smtClean="0"/>
              <a:t>마스터 텍스트 스타일을 편집합니다</a:t>
            </a:r>
          </a:p>
        </p:txBody>
      </p:sp>
      <p:sp>
        <p:nvSpPr>
          <p:cNvPr id="24" name="텍스트 개체 틀 2"/>
          <p:cNvSpPr>
            <a:spLocks noGrp="1"/>
          </p:cNvSpPr>
          <p:nvPr>
            <p:ph type="body" idx="13"/>
          </p:nvPr>
        </p:nvSpPr>
        <p:spPr>
          <a:xfrm>
            <a:off x="1835696" y="4437112"/>
            <a:ext cx="7200800" cy="72008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>
              <a:buFontTx/>
              <a:buNone/>
              <a:defRPr kumimoji="1" lang="ko-KR" altLang="en-US" sz="3200" b="1" dirty="0" smtClean="0">
                <a:ln w="11430"/>
                <a:solidFill>
                  <a:schemeClr val="tx2">
                    <a:lumMod val="75000"/>
                  </a:schemeClr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Tahoma" pitchFamily="34" charset="0"/>
              </a:defRPr>
            </a:lvl1pPr>
          </a:lstStyle>
          <a:p>
            <a:pPr marL="457200" lvl="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ko-KR" altLang="en-US" dirty="0" smtClean="0"/>
              <a:t>마스터 텍스트 스타일을 편집합니다</a:t>
            </a:r>
          </a:p>
        </p:txBody>
      </p:sp>
      <p:sp>
        <p:nvSpPr>
          <p:cNvPr id="25" name="텍스트 개체 틀 2"/>
          <p:cNvSpPr>
            <a:spLocks noGrp="1"/>
          </p:cNvSpPr>
          <p:nvPr>
            <p:ph type="body" idx="14"/>
          </p:nvPr>
        </p:nvSpPr>
        <p:spPr>
          <a:xfrm>
            <a:off x="1835696" y="5157192"/>
            <a:ext cx="7200800" cy="72008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t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marL="0" indent="0">
              <a:buFontTx/>
              <a:buNone/>
              <a:defRPr kumimoji="1" lang="ko-KR" altLang="en-US" sz="3200" b="1" dirty="0" smtClean="0">
                <a:ln w="11430"/>
                <a:solidFill>
                  <a:schemeClr val="tx2">
                    <a:lumMod val="75000"/>
                  </a:schemeClr>
                </a:solidFill>
                <a:effectLst/>
                <a:latin typeface="맑은 고딕" panose="020B0503020000020004" pitchFamily="50" charset="-127"/>
                <a:ea typeface="맑은 고딕" panose="020B0503020000020004" pitchFamily="50" charset="-127"/>
                <a:cs typeface="Tahoma" pitchFamily="34" charset="0"/>
              </a:defRPr>
            </a:lvl1pPr>
          </a:lstStyle>
          <a:p>
            <a:pPr marL="457200" lvl="0" indent="-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AutoNum type="arabicPeriod"/>
            </a:pPr>
            <a:r>
              <a:rPr lang="ko-KR" altLang="en-US" dirty="0" smtClean="0"/>
              <a:t>마스터 텍스트 스타일을 편집합니다</a:t>
            </a:r>
          </a:p>
        </p:txBody>
      </p:sp>
    </p:spTree>
    <p:extLst>
      <p:ext uri="{BB962C8B-B14F-4D97-AF65-F5344CB8AC3E}">
        <p14:creationId xmlns:p14="http://schemas.microsoft.com/office/powerpoint/2010/main" val="178956388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69"/>
          <a:stretch/>
        </p:blipFill>
        <p:spPr>
          <a:xfrm>
            <a:off x="-1923" y="0"/>
            <a:ext cx="9145923" cy="6858000"/>
          </a:xfrm>
          <a:prstGeom prst="rect">
            <a:avLst/>
          </a:prstGeom>
        </p:spPr>
      </p:pic>
      <p:sp>
        <p:nvSpPr>
          <p:cNvPr id="28" name="제목 1"/>
          <p:cNvSpPr>
            <a:spLocks noGrp="1"/>
          </p:cNvSpPr>
          <p:nvPr>
            <p:ph type="title"/>
          </p:nvPr>
        </p:nvSpPr>
        <p:spPr>
          <a:xfrm>
            <a:off x="179512" y="107252"/>
            <a:ext cx="7704856" cy="5297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kumimoji="0" lang="ko-KR" altLang="en-US" sz="2800" b="1" i="0" u="none" strike="noStrike" cap="none" spc="0" normalizeH="0" baseline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맑은 고딕"/>
                <a:ea typeface="맑은 고딕"/>
              </a:defRPr>
            </a:lvl1pPr>
          </a:lstStyle>
          <a:p>
            <a:pPr marL="0" marR="0" lvl="0" indent="0" algn="l" fontAlgn="auto">
              <a:lnSpc>
                <a:spcPct val="100000"/>
              </a:lnSpc>
              <a:spcAft>
                <a:spcPts val="0"/>
              </a:spcAft>
              <a:buClrTx/>
              <a:buSzTx/>
              <a:buFontTx/>
              <a:tabLst/>
            </a:pPr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26" name="내용 개체 틀 2"/>
          <p:cNvSpPr>
            <a:spLocks noGrp="1"/>
          </p:cNvSpPr>
          <p:nvPr>
            <p:ph idx="13"/>
          </p:nvPr>
        </p:nvSpPr>
        <p:spPr>
          <a:xfrm>
            <a:off x="188218" y="861095"/>
            <a:ext cx="8795320" cy="5544616"/>
          </a:xfrm>
          <a:prstGeom prst="rect">
            <a:avLst/>
          </a:prstGeom>
        </p:spPr>
        <p:txBody>
          <a:bodyPr/>
          <a:lstStyle>
            <a:lvl1pPr marL="265113" indent="-265113">
              <a:lnSpc>
                <a:spcPct val="160000"/>
              </a:lnSpc>
              <a:spcBef>
                <a:spcPts val="0"/>
              </a:spcBef>
              <a:buSzPct val="110000"/>
              <a:buFontTx/>
              <a:buBlip>
                <a:blip r:embed="rId3"/>
              </a:buBlip>
              <a:defRPr sz="1800" b="1"/>
            </a:lvl1pPr>
            <a:lvl2pPr marL="504825" indent="-200025">
              <a:lnSpc>
                <a:spcPct val="160000"/>
              </a:lnSpc>
              <a:spcBef>
                <a:spcPts val="0"/>
              </a:spcBef>
              <a:buSzPct val="110000"/>
              <a:buFont typeface="맑은 고딕" panose="020B0503020000020004" pitchFamily="50" charset="-127"/>
              <a:buChar char="-"/>
              <a:defRPr sz="1600"/>
            </a:lvl2pPr>
            <a:lvl3pPr marL="714375" indent="-152400">
              <a:lnSpc>
                <a:spcPct val="160000"/>
              </a:lnSpc>
              <a:spcBef>
                <a:spcPts val="0"/>
              </a:spcBef>
              <a:buSzPct val="110000"/>
              <a:defRPr sz="1400"/>
            </a:lvl3pPr>
            <a:lvl4pPr marL="719138" indent="-177800">
              <a:defRPr sz="1400"/>
            </a:lvl4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147652" y="6590810"/>
            <a:ext cx="4136316" cy="211203"/>
          </a:xfrm>
          <a:prstGeom prst="rect">
            <a:avLst/>
          </a:prstGeom>
          <a:noFill/>
          <a:ln>
            <a:noFill/>
          </a:ln>
        </p:spPr>
        <p:txBody>
          <a:bodyPr wrap="none" lIns="36000" tIns="36000" rIns="36000" bIns="36000" rtlCol="0">
            <a:spAutoFit/>
          </a:bodyPr>
          <a:lstStyle/>
          <a:p>
            <a:r>
              <a:rPr lang="en-US" altLang="ko-KR" sz="900" b="0" dirty="0"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ⓒ </a:t>
            </a:r>
            <a:r>
              <a:rPr lang="en-US" altLang="ko-KR" sz="900" b="0" dirty="0" smtClean="0"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2016. Digital Media &amp; Communications R&amp;D</a:t>
            </a:r>
            <a:r>
              <a:rPr lang="en-US" altLang="ko-KR" sz="900" b="0" baseline="0" dirty="0" smtClean="0"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 Center.</a:t>
            </a:r>
            <a:r>
              <a:rPr lang="en-US" altLang="ko-KR" sz="900" b="0" dirty="0" smtClean="0"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 All </a:t>
            </a:r>
            <a:r>
              <a:rPr lang="en-US" altLang="ko-KR" sz="900" b="0" dirty="0"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rights reserved.</a:t>
            </a:r>
            <a:endParaRPr lang="ko-KR" altLang="en-US" sz="900" b="0" dirty="0">
              <a:solidFill>
                <a:schemeClr val="bg1">
                  <a:lumMod val="6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8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045301" y="6579410"/>
            <a:ext cx="1066800" cy="233602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fld id="{41CB6D96-E065-46D7-BFC0-473F3D5B23B3}" type="slidenum">
              <a:rPr lang="ko-KR" altLang="en-US" smtClean="0"/>
              <a:pPr/>
              <a:t>‹#›</a:t>
            </a:fld>
            <a:r>
              <a:rPr lang="ko-KR" altLang="en-US" smtClean="0"/>
              <a:t> </a:t>
            </a:r>
            <a:r>
              <a:rPr lang="en-US" altLang="ko-KR" smtClean="0"/>
              <a:t>/ 3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1618126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구역 머리글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9028"/>
          <a:stretch/>
        </p:blipFill>
        <p:spPr>
          <a:xfrm>
            <a:off x="-11447" y="0"/>
            <a:ext cx="9155448" cy="752475"/>
          </a:xfrm>
          <a:prstGeom prst="rect">
            <a:avLst/>
          </a:prstGeom>
        </p:spPr>
      </p:pic>
      <p:sp>
        <p:nvSpPr>
          <p:cNvPr id="28" name="제목 1"/>
          <p:cNvSpPr>
            <a:spLocks noGrp="1"/>
          </p:cNvSpPr>
          <p:nvPr>
            <p:ph type="title"/>
          </p:nvPr>
        </p:nvSpPr>
        <p:spPr>
          <a:xfrm>
            <a:off x="179512" y="107252"/>
            <a:ext cx="7704856" cy="5297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kumimoji="0" lang="ko-KR" altLang="en-US" sz="2800" b="1" i="0" u="none" strike="noStrike" cap="none" spc="0" normalizeH="0" baseline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맑은 고딕"/>
                <a:ea typeface="맑은 고딕"/>
              </a:defRPr>
            </a:lvl1pPr>
          </a:lstStyle>
          <a:p>
            <a:pPr marL="0" marR="0" lvl="0" indent="0" algn="l" fontAlgn="auto">
              <a:lnSpc>
                <a:spcPct val="100000"/>
              </a:lnSpc>
              <a:spcAft>
                <a:spcPts val="0"/>
              </a:spcAft>
              <a:buClrTx/>
              <a:buSzTx/>
              <a:buFontTx/>
              <a:tabLst/>
            </a:pPr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26" name="내용 개체 틀 2"/>
          <p:cNvSpPr>
            <a:spLocks noGrp="1"/>
          </p:cNvSpPr>
          <p:nvPr>
            <p:ph idx="13"/>
          </p:nvPr>
        </p:nvSpPr>
        <p:spPr>
          <a:xfrm>
            <a:off x="188218" y="861095"/>
            <a:ext cx="8795320" cy="5544616"/>
          </a:xfrm>
          <a:prstGeom prst="rect">
            <a:avLst/>
          </a:prstGeom>
        </p:spPr>
        <p:txBody>
          <a:bodyPr/>
          <a:lstStyle>
            <a:lvl1pPr marL="265113" indent="-265113">
              <a:lnSpc>
                <a:spcPct val="160000"/>
              </a:lnSpc>
              <a:spcBef>
                <a:spcPts val="0"/>
              </a:spcBef>
              <a:buSzPct val="110000"/>
              <a:buFontTx/>
              <a:buBlip>
                <a:blip r:embed="rId3"/>
              </a:buBlip>
              <a:defRPr sz="1800" b="1"/>
            </a:lvl1pPr>
            <a:lvl2pPr marL="504825" indent="-200025">
              <a:lnSpc>
                <a:spcPct val="160000"/>
              </a:lnSpc>
              <a:spcBef>
                <a:spcPts val="0"/>
              </a:spcBef>
              <a:buSzPct val="110000"/>
              <a:buFont typeface="맑은 고딕" panose="020B0503020000020004" pitchFamily="50" charset="-127"/>
              <a:buChar char="-"/>
              <a:defRPr sz="1600"/>
            </a:lvl2pPr>
            <a:lvl3pPr marL="714375" indent="-152400">
              <a:lnSpc>
                <a:spcPct val="160000"/>
              </a:lnSpc>
              <a:spcBef>
                <a:spcPts val="0"/>
              </a:spcBef>
              <a:buSzPct val="110000"/>
              <a:defRPr sz="1400"/>
            </a:lvl3pPr>
            <a:lvl4pPr marL="719138" indent="-177800">
              <a:defRPr sz="1400"/>
            </a:lvl4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147652" y="6590810"/>
            <a:ext cx="4136316" cy="211203"/>
          </a:xfrm>
          <a:prstGeom prst="rect">
            <a:avLst/>
          </a:prstGeom>
          <a:noFill/>
          <a:ln>
            <a:noFill/>
          </a:ln>
        </p:spPr>
        <p:txBody>
          <a:bodyPr wrap="none" lIns="36000" tIns="36000" rIns="36000" bIns="36000" rtlCol="0">
            <a:spAutoFit/>
          </a:bodyPr>
          <a:lstStyle/>
          <a:p>
            <a:r>
              <a:rPr lang="en-US" altLang="ko-KR" sz="900" b="0" dirty="0"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ⓒ </a:t>
            </a:r>
            <a:r>
              <a:rPr lang="en-US" altLang="ko-KR" sz="900" b="0" dirty="0" smtClean="0"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2016. Digital Media &amp; Communications R&amp;D</a:t>
            </a:r>
            <a:r>
              <a:rPr lang="en-US" altLang="ko-KR" sz="900" b="0" baseline="0" dirty="0" smtClean="0"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 Center.</a:t>
            </a:r>
            <a:r>
              <a:rPr lang="en-US" altLang="ko-KR" sz="900" b="0" dirty="0" smtClean="0"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 All </a:t>
            </a:r>
            <a:r>
              <a:rPr lang="en-US" altLang="ko-KR" sz="900" b="0" dirty="0">
                <a:solidFill>
                  <a:schemeClr val="bg1">
                    <a:lumMod val="6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rights reserved.</a:t>
            </a:r>
            <a:endParaRPr lang="ko-KR" altLang="en-US" sz="900" b="0" dirty="0">
              <a:solidFill>
                <a:schemeClr val="bg1">
                  <a:lumMod val="6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9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8045301" y="6579410"/>
            <a:ext cx="1066800" cy="233602"/>
          </a:xfrm>
          <a:prstGeom prst="rect">
            <a:avLst/>
          </a:prstGeom>
        </p:spPr>
        <p:txBody>
          <a:bodyPr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  <a:ea typeface="+mn-ea"/>
              </a:defRPr>
            </a:lvl1pPr>
          </a:lstStyle>
          <a:p>
            <a:fld id="{41CB6D96-E065-46D7-BFC0-473F3D5B23B3}" type="slidenum">
              <a:rPr lang="ko-KR" altLang="en-US" smtClean="0"/>
              <a:pPr/>
              <a:t>‹#›</a:t>
            </a:fld>
            <a:r>
              <a:rPr lang="ko-KR" altLang="en-US" smtClean="0"/>
              <a:t> </a:t>
            </a:r>
            <a:r>
              <a:rPr lang="en-US" altLang="ko-KR" smtClean="0"/>
              <a:t>/ 3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5625412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457200" y="2646040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 sz="80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defRPr>
            </a:lvl1pPr>
          </a:lstStyle>
          <a:p>
            <a:r>
              <a:rPr lang="en-US" altLang="ko-KR" dirty="0" smtClean="0"/>
              <a:t>Thank You</a:t>
            </a:r>
            <a:endParaRPr lang="ko-KR" altLang="en-US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2583100" y="6433509"/>
            <a:ext cx="4149140" cy="211203"/>
          </a:xfrm>
          <a:prstGeom prst="rect">
            <a:avLst/>
          </a:prstGeom>
          <a:noFill/>
          <a:ln>
            <a:noFill/>
          </a:ln>
        </p:spPr>
        <p:txBody>
          <a:bodyPr wrap="none" lIns="36000" tIns="36000" rIns="36000" bIns="36000" rtlCol="0">
            <a:spAutoFit/>
          </a:bodyPr>
          <a:lstStyle/>
          <a:p>
            <a:r>
              <a:rPr lang="en-US" altLang="ko-KR" sz="900" b="0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ⓒ 2016. Digital Media &amp; Communications R&amp;D</a:t>
            </a:r>
            <a:r>
              <a:rPr lang="en-US" altLang="ko-KR" sz="900" b="0" baseline="0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 Center.</a:t>
            </a:r>
            <a:r>
              <a:rPr lang="en-US" altLang="ko-KR" sz="900" b="0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 All rights reserved.</a:t>
            </a:r>
            <a:endParaRPr lang="ko-KR" altLang="en-US" sz="900" b="0" dirty="0">
              <a:solidFill>
                <a:schemeClr val="tx2">
                  <a:lumMod val="40000"/>
                  <a:lumOff val="60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pic>
        <p:nvPicPr>
          <p:cNvPr id="7" name="Picture 1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39952" y="6165304"/>
            <a:ext cx="934109" cy="1580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852730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48988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3" r:id="rId4"/>
    <p:sldLayoutId id="2147483652" r:id="rId5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부제목 2"/>
          <p:cNvSpPr>
            <a:spLocks noGrp="1"/>
          </p:cNvSpPr>
          <p:nvPr>
            <p:ph type="subTitle" idx="4294967295"/>
          </p:nvPr>
        </p:nvSpPr>
        <p:spPr>
          <a:xfrm>
            <a:off x="5149204" y="4566270"/>
            <a:ext cx="2231108" cy="461665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en-US" altLang="ko-KR" sz="2400" b="1" dirty="0" smtClean="0">
                <a:solidFill>
                  <a:schemeClr val="bg1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2016. 2 </a:t>
            </a:r>
            <a:endParaRPr lang="en-US" altLang="ko-KR" sz="2400" b="1" dirty="0">
              <a:solidFill>
                <a:schemeClr val="bg1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487615" y="2132856"/>
            <a:ext cx="7692897" cy="1200213"/>
          </a:xfrm>
        </p:spPr>
        <p:txBody>
          <a:bodyPr/>
          <a:lstStyle/>
          <a:p>
            <a:pPr algn="l"/>
            <a:r>
              <a:rPr lang="en-US" altLang="ko-KR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견고딕" panose="02030600000101010101" pitchFamily="18" charset="-127"/>
              </a:rPr>
              <a:t>Luma</a:t>
            </a:r>
            <a:r>
              <a:rPr lang="en-US" altLang="ko-K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견고딕" panose="02030600000101010101" pitchFamily="18" charset="-127"/>
              </a:rPr>
              <a:t> delta QP adjustment </a:t>
            </a:r>
            <a:br>
              <a:rPr lang="en-US" altLang="ko-K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견고딕" panose="02030600000101010101" pitchFamily="18" charset="-127"/>
              </a:rPr>
            </a:br>
            <a:r>
              <a:rPr lang="en-US" altLang="ko-KR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견고딕" panose="02030600000101010101" pitchFamily="18" charset="-127"/>
              </a:rPr>
              <a:t>based on video statistical information</a:t>
            </a:r>
            <a:endParaRPr lang="ko-KR" altLang="en-US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견고딕" panose="02030600000101010101" pitchFamily="18" charset="-127"/>
            </a:endParaRPr>
          </a:p>
        </p:txBody>
      </p:sp>
      <p:cxnSp>
        <p:nvCxnSpPr>
          <p:cNvPr id="6" name="직선 연결선 5"/>
          <p:cNvCxnSpPr/>
          <p:nvPr/>
        </p:nvCxnSpPr>
        <p:spPr>
          <a:xfrm>
            <a:off x="1619672" y="2060848"/>
            <a:ext cx="7524328" cy="0"/>
          </a:xfrm>
          <a:prstGeom prst="line">
            <a:avLst/>
          </a:prstGeom>
          <a:ln w="31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부제목 2"/>
          <p:cNvSpPr txBox="1">
            <a:spLocks/>
          </p:cNvSpPr>
          <p:nvPr/>
        </p:nvSpPr>
        <p:spPr>
          <a:xfrm>
            <a:off x="5148064" y="5045114"/>
            <a:ext cx="22504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None/>
              <a:defRPr lang="ko-KR" altLang="en-US" sz="2000" b="0" kern="1200" dirty="0">
                <a:ln>
                  <a:solidFill>
                    <a:prstClr val="white">
                      <a:alpha val="0"/>
                    </a:prstClr>
                  </a:solidFill>
                </a:ln>
                <a:solidFill>
                  <a:prstClr val="white"/>
                </a:solidFill>
                <a:latin typeface="+mn-ea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24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JCTVC-W0039</a:t>
            </a:r>
          </a:p>
        </p:txBody>
      </p:sp>
      <p:cxnSp>
        <p:nvCxnSpPr>
          <p:cNvPr id="17" name="직선 연결선 16"/>
          <p:cNvCxnSpPr/>
          <p:nvPr/>
        </p:nvCxnSpPr>
        <p:spPr>
          <a:xfrm>
            <a:off x="5148064" y="5013176"/>
            <a:ext cx="3995936" cy="0"/>
          </a:xfrm>
          <a:prstGeom prst="line">
            <a:avLst/>
          </a:prstGeom>
          <a:ln w="3175"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362940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Subjective Results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>
          <a:xfrm>
            <a:off x="8255456" y="6562853"/>
            <a:ext cx="819413" cy="261571"/>
          </a:xfrm>
          <a:prstGeom prst="rect">
            <a:avLst/>
          </a:prstGeom>
        </p:spPr>
        <p:txBody>
          <a:bodyPr/>
          <a:lstStyle/>
          <a:p>
            <a:fld id="{41CB6D96-E065-46D7-BFC0-473F3D5B23B3}" type="slidenum">
              <a:rPr lang="ko-KR" altLang="en-US" b="1" smtClean="0"/>
              <a:pPr/>
              <a:t>10</a:t>
            </a:fld>
            <a:r>
              <a:rPr lang="ko-KR" altLang="en-US" dirty="0" smtClean="0"/>
              <a:t> </a:t>
            </a:r>
            <a:r>
              <a:rPr lang="en-US" altLang="ko-KR" dirty="0" smtClean="0"/>
              <a:t>/ 11</a:t>
            </a:r>
            <a:endParaRPr lang="ko-KR" altLang="en-US" dirty="0"/>
          </a:p>
        </p:txBody>
      </p:sp>
      <p:sp>
        <p:nvSpPr>
          <p:cNvPr id="23" name="내용 개체 틀 3"/>
          <p:cNvSpPr>
            <a:spLocks noGrp="1"/>
          </p:cNvSpPr>
          <p:nvPr>
            <p:ph idx="13"/>
          </p:nvPr>
        </p:nvSpPr>
        <p:spPr>
          <a:xfrm>
            <a:off x="188218" y="861095"/>
            <a:ext cx="8795320" cy="5544616"/>
          </a:xfrm>
        </p:spPr>
        <p:txBody>
          <a:bodyPr/>
          <a:lstStyle/>
          <a:p>
            <a:r>
              <a:rPr lang="en-US" altLang="ko-KR" dirty="0" err="1" smtClean="0"/>
              <a:t>GarageExit</a:t>
            </a:r>
            <a:r>
              <a:rPr lang="en-US" altLang="ko-KR" dirty="0" smtClean="0"/>
              <a:t> BR4</a:t>
            </a:r>
            <a:endParaRPr lang="ko-KR" altLang="en-US" dirty="0"/>
          </a:p>
          <a:p>
            <a:endParaRPr lang="ko-KR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19787" y="5002229"/>
            <a:ext cx="29678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Original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036188" y="3434623"/>
            <a:ext cx="29678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Anchor v3.2 (460.4kbps)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572000" y="6525344"/>
            <a:ext cx="38668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Proposed method (456.7kbps)</a:t>
            </a:r>
            <a:endParaRPr lang="en-US" dirty="0"/>
          </a:p>
        </p:txBody>
      </p:sp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3286" y="749464"/>
            <a:ext cx="3860254" cy="27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3286" y="3813480"/>
            <a:ext cx="3867146" cy="27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8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127" y="2254889"/>
            <a:ext cx="3864287" cy="27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타원 11"/>
          <p:cNvSpPr/>
          <p:nvPr/>
        </p:nvSpPr>
        <p:spPr>
          <a:xfrm>
            <a:off x="2915816" y="2420888"/>
            <a:ext cx="1378598" cy="230425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/>
          <p:cNvSpPr/>
          <p:nvPr/>
        </p:nvSpPr>
        <p:spPr>
          <a:xfrm>
            <a:off x="7081834" y="908720"/>
            <a:ext cx="1378598" cy="230425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/>
        </p:nvSpPr>
        <p:spPr>
          <a:xfrm>
            <a:off x="7081834" y="3981302"/>
            <a:ext cx="1378598" cy="230425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4405416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>
          <a:xfrm>
            <a:off x="457200" y="2420888"/>
            <a:ext cx="8229600" cy="1296144"/>
          </a:xfrm>
        </p:spPr>
        <p:txBody>
          <a:bodyPr/>
          <a:lstStyle/>
          <a:p>
            <a:r>
              <a:rPr lang="en-US" altLang="ko-KR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맑은 고딕" panose="020B0503020000020004" pitchFamily="50" charset="-127"/>
                <a:ea typeface="맑은 고딕" panose="020B0503020000020004" pitchFamily="50" charset="-127"/>
              </a:rPr>
              <a:t>Thank You</a:t>
            </a:r>
            <a:endParaRPr lang="ko-KR" alt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6162361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Metric Results (Only Frame level)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>
          <a:xfrm>
            <a:off x="8505115" y="6570249"/>
            <a:ext cx="593863" cy="233602"/>
          </a:xfrm>
          <a:prstGeom prst="rect">
            <a:avLst/>
          </a:prstGeom>
        </p:spPr>
        <p:txBody>
          <a:bodyPr/>
          <a:lstStyle/>
          <a:p>
            <a:fld id="{41CB6D96-E065-46D7-BFC0-473F3D5B23B3}" type="slidenum">
              <a:rPr lang="ko-KR" altLang="en-US" b="1" smtClean="0"/>
              <a:pPr/>
              <a:t>12</a:t>
            </a:fld>
            <a:r>
              <a:rPr lang="ko-KR" altLang="en-US" dirty="0" smtClean="0"/>
              <a:t> </a:t>
            </a:r>
            <a:r>
              <a:rPr lang="en-US" altLang="ko-KR" dirty="0" smtClean="0"/>
              <a:t>/ 4</a:t>
            </a:r>
            <a:endParaRPr lang="ko-KR" altLang="en-US" dirty="0"/>
          </a:p>
        </p:txBody>
      </p:sp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0922125"/>
              </p:ext>
            </p:extLst>
          </p:nvPr>
        </p:nvGraphicFramePr>
        <p:xfrm>
          <a:off x="133794" y="1094264"/>
          <a:ext cx="8830697" cy="5184576"/>
        </p:xfrm>
        <a:graphic>
          <a:graphicData uri="http://schemas.openxmlformats.org/drawingml/2006/table">
            <a:tbl>
              <a:tblPr/>
              <a:tblGrid>
                <a:gridCol w="579058"/>
                <a:gridCol w="1675511"/>
                <a:gridCol w="541522"/>
                <a:gridCol w="467195"/>
                <a:gridCol w="541522"/>
                <a:gridCol w="541522"/>
                <a:gridCol w="796355"/>
                <a:gridCol w="541522"/>
                <a:gridCol w="541522"/>
                <a:gridCol w="792817"/>
                <a:gridCol w="594612"/>
                <a:gridCol w="622927"/>
                <a:gridCol w="594612"/>
              </a:tblGrid>
              <a:tr h="407008">
                <a:tc>
                  <a:txBody>
                    <a:bodyPr/>
                    <a:lstStyle/>
                    <a:p>
                      <a:pPr algn="l" fontAlgn="b"/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Z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XYZ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tOSNR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</a:t>
                      </a:r>
                    </a:p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XYZ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DE100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MD100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PSNRL100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PSNR 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PSNR 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PSNR 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598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FireEaterClip4000r1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-12.4%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-14.0%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-11.2%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-18.3%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-17.6%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-37.4%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-46.5%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298598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Market3Clip4000r2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8598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SunRise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598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BikeSparklers cut 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98598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BikeSparklers cut 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8598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GarageExit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598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ShowGirl2Teaser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-23.1%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298598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StEM_MagicHour cut 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-18.3%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-24.8%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-23.7%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-34.3%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298598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StEM_MagicHour cut 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-15.1%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-8.3%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-19.3%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-34.7%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298598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StEM_MagicHour cut 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-6.8%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-14.8%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-22.3%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-35.5%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298598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StEM_WarmNight cut 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-17.3%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-28.7%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-36.4%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298598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StEM_WarmNight cut 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-13.8%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-24.9%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-34.0%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298598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BalloonFestival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598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EBU_04_Hurdles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98598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EBU_06_Start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598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-6.7%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-10.2%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-16.3%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7484542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텍스트 개체 틀 2"/>
          <p:cNvSpPr>
            <a:spLocks noGrp="1"/>
          </p:cNvSpPr>
          <p:nvPr>
            <p:ph type="body" idx="1"/>
          </p:nvPr>
        </p:nvSpPr>
        <p:spPr>
          <a:xfrm>
            <a:off x="3131840" y="1844824"/>
            <a:ext cx="4104456" cy="4464496"/>
          </a:xfrm>
        </p:spPr>
        <p:txBody>
          <a:bodyPr/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ko-KR" spc="-180" dirty="0" err="1" smtClean="0"/>
              <a:t>Luma</a:t>
            </a:r>
            <a:r>
              <a:rPr lang="en-US" altLang="ko-KR" spc="-180" dirty="0" smtClean="0"/>
              <a:t> QP adjustment</a:t>
            </a:r>
            <a:endParaRPr lang="en-US" altLang="ko-KR" sz="3200" b="1" spc="-180" dirty="0">
              <a:solidFill>
                <a:schemeClr val="tx2">
                  <a:lumMod val="7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ko-KR" sz="3200" b="1" spc="-180" dirty="0" smtClean="0">
                <a:solidFill>
                  <a:schemeClr val="tx2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Proposed Method</a:t>
            </a:r>
            <a:endParaRPr lang="en-US" altLang="ko-KR" sz="3200" b="1" spc="-180" dirty="0">
              <a:solidFill>
                <a:schemeClr val="tx2">
                  <a:lumMod val="7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ko-KR" sz="3200" b="1" spc="-180" dirty="0" smtClean="0">
                <a:solidFill>
                  <a:schemeClr val="tx2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Metric Results</a:t>
            </a: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ko-KR" sz="3200" b="1" spc="-180" dirty="0" smtClean="0">
                <a:solidFill>
                  <a:schemeClr val="tx2">
                    <a:lumMod val="7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Subjective Results</a:t>
            </a:r>
          </a:p>
        </p:txBody>
      </p:sp>
      <p:sp>
        <p:nvSpPr>
          <p:cNvPr id="7" name="직사각형 6"/>
          <p:cNvSpPr/>
          <p:nvPr/>
        </p:nvSpPr>
        <p:spPr>
          <a:xfrm rot="19500000" flipV="1">
            <a:off x="2781931" y="2860521"/>
            <a:ext cx="14400" cy="360000"/>
          </a:xfrm>
          <a:prstGeom prst="rect">
            <a:avLst/>
          </a:prstGeom>
          <a:gradFill>
            <a:gsLst>
              <a:gs pos="0">
                <a:srgbClr val="0070C0"/>
              </a:gs>
              <a:gs pos="100000">
                <a:schemeClr val="accent1">
                  <a:lumMod val="7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prstClr val="white"/>
              </a:solidFill>
              <a:latin typeface="Samsung Imagination Modern" pitchFamily="50" charset="0"/>
            </a:endParaRPr>
          </a:p>
        </p:txBody>
      </p:sp>
      <p:sp>
        <p:nvSpPr>
          <p:cNvPr id="8" name="직사각형 7"/>
          <p:cNvSpPr/>
          <p:nvPr/>
        </p:nvSpPr>
        <p:spPr>
          <a:xfrm rot="19500000" flipV="1">
            <a:off x="2791456" y="3562008"/>
            <a:ext cx="14400" cy="360000"/>
          </a:xfrm>
          <a:prstGeom prst="rect">
            <a:avLst/>
          </a:prstGeom>
          <a:gradFill>
            <a:gsLst>
              <a:gs pos="0">
                <a:srgbClr val="0070C0"/>
              </a:gs>
              <a:gs pos="100000">
                <a:schemeClr val="accent1">
                  <a:lumMod val="7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prstClr val="white"/>
              </a:solidFill>
              <a:latin typeface="Samsung Imagination Modern" pitchFamily="50" charset="0"/>
            </a:endParaRPr>
          </a:p>
        </p:txBody>
      </p:sp>
      <p:sp>
        <p:nvSpPr>
          <p:cNvPr id="9" name="직사각형 8"/>
          <p:cNvSpPr/>
          <p:nvPr/>
        </p:nvSpPr>
        <p:spPr>
          <a:xfrm rot="19500000" flipV="1">
            <a:off x="2800981" y="4279494"/>
            <a:ext cx="14400" cy="360000"/>
          </a:xfrm>
          <a:prstGeom prst="rect">
            <a:avLst/>
          </a:prstGeom>
          <a:gradFill>
            <a:gsLst>
              <a:gs pos="0">
                <a:srgbClr val="0070C0"/>
              </a:gs>
              <a:gs pos="100000">
                <a:schemeClr val="accent1">
                  <a:lumMod val="7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prstClr val="white"/>
              </a:solidFill>
              <a:latin typeface="Samsung Imagination Modern" pitchFamily="50" charset="0"/>
            </a:endParaRPr>
          </a:p>
        </p:txBody>
      </p:sp>
      <p:sp>
        <p:nvSpPr>
          <p:cNvPr id="11" name="직사각형 10"/>
          <p:cNvSpPr/>
          <p:nvPr/>
        </p:nvSpPr>
        <p:spPr>
          <a:xfrm rot="19500000" flipV="1">
            <a:off x="2781931" y="2152560"/>
            <a:ext cx="14400" cy="360000"/>
          </a:xfrm>
          <a:prstGeom prst="rect">
            <a:avLst/>
          </a:prstGeom>
          <a:gradFill>
            <a:gsLst>
              <a:gs pos="0">
                <a:srgbClr val="0070C0"/>
              </a:gs>
              <a:gs pos="100000">
                <a:schemeClr val="accent1">
                  <a:lumMod val="7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prstClr val="white"/>
              </a:solidFill>
              <a:latin typeface="Samsung Imagination Modern" pitchFamily="50" charset="0"/>
            </a:endParaRPr>
          </a:p>
        </p:txBody>
      </p:sp>
      <p:sp>
        <p:nvSpPr>
          <p:cNvPr id="13" name="제목 1"/>
          <p:cNvSpPr txBox="1">
            <a:spLocks/>
          </p:cNvSpPr>
          <p:nvPr/>
        </p:nvSpPr>
        <p:spPr>
          <a:xfrm>
            <a:off x="412998" y="188640"/>
            <a:ext cx="4355976" cy="91447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31750" prstMaterial="matte">
              <a:bevelT w="0" h="5080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altLang="ko-KR" sz="4400" b="1" dirty="0" smtClean="0">
                <a:ln w="11430">
                  <a:solidFill>
                    <a:schemeClr val="bg1">
                      <a:alpha val="0"/>
                    </a:schemeClr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견고딕" panose="02030600000101010101" pitchFamily="18" charset="-127"/>
                <a:cs typeface="Arial" panose="020B0604020202020204" pitchFamily="34" charset="0"/>
              </a:rPr>
              <a:t>Contents</a:t>
            </a:r>
          </a:p>
        </p:txBody>
      </p:sp>
    </p:spTree>
    <p:extLst>
      <p:ext uri="{BB962C8B-B14F-4D97-AF65-F5344CB8AC3E}">
        <p14:creationId xmlns:p14="http://schemas.microsoft.com/office/powerpoint/2010/main" val="319855510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Luma</a:t>
            </a:r>
            <a:r>
              <a:rPr lang="en-US" altLang="ko-KR" dirty="0"/>
              <a:t> QP adjustment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>
          <a:xfrm>
            <a:off x="8505115" y="6570249"/>
            <a:ext cx="593863" cy="233602"/>
          </a:xfrm>
          <a:prstGeom prst="rect">
            <a:avLst/>
          </a:prstGeom>
        </p:spPr>
        <p:txBody>
          <a:bodyPr/>
          <a:lstStyle/>
          <a:p>
            <a:fld id="{41CB6D96-E065-46D7-BFC0-473F3D5B23B3}" type="slidenum">
              <a:rPr lang="ko-KR" altLang="en-US" b="1" smtClean="0"/>
              <a:pPr/>
              <a:t>3</a:t>
            </a:fld>
            <a:r>
              <a:rPr lang="ko-KR" altLang="en-US" dirty="0" smtClean="0"/>
              <a:t> </a:t>
            </a:r>
            <a:r>
              <a:rPr lang="en-US" altLang="ko-KR" dirty="0" smtClean="0"/>
              <a:t>/ 11</a:t>
            </a:r>
            <a:endParaRPr lang="ko-KR" altLang="en-US" dirty="0"/>
          </a:p>
        </p:txBody>
      </p:sp>
      <p:sp>
        <p:nvSpPr>
          <p:cNvPr id="23" name="내용 개체 틀 3"/>
          <p:cNvSpPr>
            <a:spLocks noGrp="1"/>
          </p:cNvSpPr>
          <p:nvPr>
            <p:ph idx="13"/>
          </p:nvPr>
        </p:nvSpPr>
        <p:spPr>
          <a:xfrm>
            <a:off x="188218" y="861095"/>
            <a:ext cx="8795320" cy="5544616"/>
          </a:xfrm>
        </p:spPr>
        <p:txBody>
          <a:bodyPr/>
          <a:lstStyle/>
          <a:p>
            <a:r>
              <a:rPr lang="en-US" altLang="ko-KR" dirty="0" err="1" smtClean="0"/>
              <a:t>Luma</a:t>
            </a:r>
            <a:r>
              <a:rPr lang="en-US" altLang="ko-KR" dirty="0" smtClean="0"/>
              <a:t> QP adjustment</a:t>
            </a:r>
          </a:p>
          <a:p>
            <a:pPr lvl="1"/>
            <a:r>
              <a:rPr lang="en-US" altLang="ko-KR" dirty="0" smtClean="0"/>
              <a:t>QP adjustment based on average luminance value</a:t>
            </a:r>
          </a:p>
          <a:p>
            <a:pPr lvl="1"/>
            <a:r>
              <a:rPr lang="en-US" altLang="ko-KR" dirty="0" smtClean="0"/>
              <a:t>QP adjustment in CTU</a:t>
            </a:r>
          </a:p>
          <a:p>
            <a:pPr lvl="2"/>
            <a:r>
              <a:rPr lang="en-US" altLang="ko-KR" dirty="0"/>
              <a:t>DQP     </a:t>
            </a:r>
            <a:r>
              <a:rPr lang="en-US" altLang="ko-KR" dirty="0" smtClean="0"/>
              <a:t>     = </a:t>
            </a:r>
            <a:r>
              <a:rPr lang="en-US" altLang="ko-KR" dirty="0"/>
              <a:t>[-3 -2 -1 0 1 2 3 4 5 6]</a:t>
            </a:r>
          </a:p>
          <a:p>
            <a:pPr lvl="2"/>
            <a:r>
              <a:rPr lang="en-US" altLang="ko-KR" dirty="0" err="1" smtClean="0"/>
              <a:t>Luma</a:t>
            </a:r>
            <a:r>
              <a:rPr lang="ko-KR" altLang="en-US" dirty="0"/>
              <a:t> </a:t>
            </a:r>
            <a:r>
              <a:rPr lang="en-US" altLang="ko-KR" dirty="0" smtClean="0"/>
              <a:t>value = </a:t>
            </a:r>
            <a:r>
              <a:rPr lang="en-US" altLang="ko-KR" dirty="0"/>
              <a:t>[0 301 367 434 501 567 634 701 767 834</a:t>
            </a:r>
            <a:r>
              <a:rPr lang="en-US" altLang="ko-KR" dirty="0" smtClean="0"/>
              <a:t>]</a:t>
            </a:r>
          </a:p>
          <a:p>
            <a:pPr lvl="2"/>
            <a:endParaRPr lang="en-US" altLang="ko-KR" dirty="0"/>
          </a:p>
          <a:p>
            <a:pPr lvl="2"/>
            <a:endParaRPr lang="en-US" altLang="ko-KR" dirty="0" smtClean="0"/>
          </a:p>
          <a:p>
            <a:pPr lvl="2"/>
            <a:endParaRPr lang="en-US" altLang="ko-KR" dirty="0"/>
          </a:p>
          <a:p>
            <a:pPr lvl="2"/>
            <a:endParaRPr lang="en-US" altLang="ko-KR" dirty="0" smtClean="0"/>
          </a:p>
          <a:p>
            <a:pPr lvl="2"/>
            <a:endParaRPr lang="en-US" altLang="ko-KR" dirty="0"/>
          </a:p>
          <a:p>
            <a:pPr lvl="2"/>
            <a:endParaRPr lang="en-US" altLang="ko-KR" dirty="0" smtClean="0"/>
          </a:p>
          <a:p>
            <a:pPr lvl="2"/>
            <a:endParaRPr lang="en-US" altLang="ko-KR" dirty="0"/>
          </a:p>
          <a:p>
            <a:pPr lvl="1"/>
            <a:r>
              <a:rPr lang="en-US" altLang="ko-KR" dirty="0" smtClean="0"/>
              <a:t>Improvement of average </a:t>
            </a:r>
            <a:r>
              <a:rPr lang="en-US" altLang="ko-KR" dirty="0" err="1" smtClean="0"/>
              <a:t>deltaE</a:t>
            </a:r>
            <a:r>
              <a:rPr lang="en-US" altLang="ko-KR" dirty="0" smtClean="0"/>
              <a:t> 3.5%</a:t>
            </a:r>
          </a:p>
          <a:p>
            <a:pPr lvl="1"/>
            <a:r>
              <a:rPr lang="en-US" altLang="ko-KR" dirty="0" smtClean="0"/>
              <a:t>Decrease performance in dark regions or sequences</a:t>
            </a:r>
          </a:p>
          <a:p>
            <a:pPr lvl="2"/>
            <a:r>
              <a:rPr lang="en-US" altLang="ko-KR" dirty="0"/>
              <a:t>FireEater2(22.8%), </a:t>
            </a:r>
            <a:r>
              <a:rPr lang="en-US" altLang="ko-KR" dirty="0" err="1"/>
              <a:t>MagicHour</a:t>
            </a:r>
            <a:r>
              <a:rPr lang="en-US" altLang="ko-KR" dirty="0"/>
              <a:t>(average 17%), </a:t>
            </a:r>
            <a:r>
              <a:rPr lang="en-US" altLang="ko-KR" dirty="0" err="1"/>
              <a:t>WarmNight</a:t>
            </a:r>
            <a:r>
              <a:rPr lang="en-US" altLang="ko-KR" dirty="0"/>
              <a:t>(average 18%)</a:t>
            </a:r>
          </a:p>
          <a:p>
            <a:pPr lvl="2"/>
            <a:endParaRPr lang="en-US" altLang="ko-KR" dirty="0"/>
          </a:p>
          <a:p>
            <a:endParaRPr lang="ko-KR" altLang="en-US" dirty="0"/>
          </a:p>
        </p:txBody>
      </p:sp>
      <p:pic>
        <p:nvPicPr>
          <p:cNvPr id="6" name="Picture 1" descr="cid:image002.png@01D123B7.553E2B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452" y="2905512"/>
            <a:ext cx="2902476" cy="21408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5239376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Proposed Method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>
          <a:xfrm>
            <a:off x="8505115" y="6570249"/>
            <a:ext cx="593863" cy="233602"/>
          </a:xfrm>
          <a:prstGeom prst="rect">
            <a:avLst/>
          </a:prstGeom>
        </p:spPr>
        <p:txBody>
          <a:bodyPr/>
          <a:lstStyle/>
          <a:p>
            <a:fld id="{41CB6D96-E065-46D7-BFC0-473F3D5B23B3}" type="slidenum">
              <a:rPr lang="ko-KR" altLang="en-US" b="1" smtClean="0"/>
              <a:pPr/>
              <a:t>4</a:t>
            </a:fld>
            <a:r>
              <a:rPr lang="ko-KR" altLang="en-US" dirty="0" smtClean="0"/>
              <a:t> </a:t>
            </a:r>
            <a:r>
              <a:rPr lang="en-US" altLang="ko-KR" dirty="0" smtClean="0"/>
              <a:t>/ 11</a:t>
            </a:r>
            <a:endParaRPr lang="ko-KR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내용 개체 틀 3"/>
              <p:cNvSpPr>
                <a:spLocks noGrp="1"/>
              </p:cNvSpPr>
              <p:nvPr>
                <p:ph idx="13"/>
              </p:nvPr>
            </p:nvSpPr>
            <p:spPr>
              <a:xfrm>
                <a:off x="188218" y="861095"/>
                <a:ext cx="8795320" cy="5544616"/>
              </a:xfrm>
            </p:spPr>
            <p:txBody>
              <a:bodyPr/>
              <a:lstStyle/>
              <a:p>
                <a:r>
                  <a:rPr lang="en-US" altLang="ko-KR" dirty="0" err="1"/>
                  <a:t>Luma</a:t>
                </a:r>
                <a:r>
                  <a:rPr lang="en-US" altLang="ko-KR" dirty="0"/>
                  <a:t> QP adjustment based on video statistical </a:t>
                </a:r>
                <a:r>
                  <a:rPr lang="en-US" altLang="ko-KR" dirty="0" smtClean="0"/>
                  <a:t>information</a:t>
                </a:r>
                <a:endParaRPr lang="ko-KR" altLang="en-US" dirty="0"/>
              </a:p>
              <a:p>
                <a:pPr lvl="1"/>
                <a:r>
                  <a:rPr lang="en-US" altLang="ko-KR" dirty="0" smtClean="0"/>
                  <a:t>Need to improve performance for dark regions or sequences</a:t>
                </a:r>
                <a:endParaRPr lang="en-US" altLang="ko-KR" dirty="0"/>
              </a:p>
              <a:p>
                <a:pPr lvl="1"/>
                <a:r>
                  <a:rPr lang="en-US" altLang="ko-KR" dirty="0" smtClean="0"/>
                  <a:t>Adaptive QP adjustment</a:t>
                </a:r>
              </a:p>
              <a:p>
                <a:pPr lvl="2"/>
                <a:r>
                  <a:rPr lang="en-US" altLang="ko-KR" dirty="0" smtClean="0"/>
                  <a:t>Frame level</a:t>
                </a:r>
              </a:p>
              <a:p>
                <a:pPr marL="541338" lvl="3" indent="0">
                  <a:buNone/>
                </a:pPr>
                <a:r>
                  <a:rPr lang="en-US" altLang="ko-KR" dirty="0"/>
                  <a:t> </a:t>
                </a:r>
                <a:r>
                  <a:rPr lang="en-US" altLang="ko-KR" dirty="0" smtClean="0"/>
                  <a:t>  - Average luminance value </a:t>
                </a:r>
                <a:r>
                  <a:rPr lang="en-US" altLang="ko-KR" dirty="0" smtClean="0">
                    <a:sym typeface="Wingdings" panose="05000000000000000000" pitchFamily="2" charset="2"/>
                  </a:rPr>
                  <a:t> </a:t>
                </a:r>
                <a:r>
                  <a:rPr lang="en-US" altLang="ko-KR" dirty="0" smtClean="0"/>
                  <a:t>QP </a:t>
                </a:r>
                <a:r>
                  <a:rPr lang="en-US" altLang="ko-KR" dirty="0"/>
                  <a:t>adjustment is not used in dark frame.</a:t>
                </a:r>
              </a:p>
              <a:p>
                <a:pPr lvl="4"/>
                <a:r>
                  <a:rPr lang="en-US" altLang="ko-KR" sz="1100" dirty="0"/>
                  <a:t>If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1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1100" i="1">
                            <a:latin typeface="Cambria Math"/>
                          </a:rPr>
                          <m:t>𝑙𝑢𝑚𝑎</m:t>
                        </m:r>
                      </m:e>
                      <m:sub>
                        <m:r>
                          <a:rPr lang="en-US" altLang="ko-KR" sz="1100" i="1">
                            <a:latin typeface="Cambria Math"/>
                          </a:rPr>
                          <m:t>𝑎𝑣𝑒𝑟𝑎𝑔𝑒</m:t>
                        </m:r>
                      </m:sub>
                    </m:sSub>
                    <m:r>
                      <a:rPr lang="en-US" altLang="ko-KR" sz="1100" i="1">
                        <a:latin typeface="Cambria Math"/>
                      </a:rPr>
                      <m:t>&lt;</m:t>
                    </m:r>
                    <m:sSub>
                      <m:sSubPr>
                        <m:ctrlPr>
                          <a:rPr lang="en-US" altLang="ko-KR" sz="11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1100" i="1">
                            <a:latin typeface="Cambria Math"/>
                          </a:rPr>
                          <m:t>𝑡h𝑟𝑒𝑎𝑠h𝑜𝑙𝑑</m:t>
                        </m:r>
                      </m:e>
                      <m:sub>
                        <m:r>
                          <a:rPr lang="en-US" altLang="ko-KR" sz="1100" i="1">
                            <a:latin typeface="Cambria Math"/>
                          </a:rPr>
                          <m:t>𝑓𝑟𝑎𝑚𝑒</m:t>
                        </m:r>
                      </m:sub>
                    </m:sSub>
                    <m:r>
                      <a:rPr lang="en-US" altLang="ko-KR" sz="1100" i="1">
                        <a:latin typeface="Cambria Math"/>
                      </a:rPr>
                      <m:t>,  </m:t>
                    </m:r>
                    <m:r>
                      <a:rPr lang="en-US" altLang="ko-KR" sz="1100" i="1">
                        <a:latin typeface="Cambria Math"/>
                      </a:rPr>
                      <m:t>𝑡h𝑒𝑛</m:t>
                    </m:r>
                    <m:r>
                      <a:rPr lang="en-US" altLang="ko-KR" sz="1100" i="1">
                        <a:latin typeface="Cambria Math"/>
                      </a:rPr>
                      <m:t> </m:t>
                    </m:r>
                    <m:r>
                      <a:rPr lang="en-US" altLang="ko-KR" sz="1100" i="1">
                        <a:latin typeface="Cambria Math"/>
                      </a:rPr>
                      <m:t>𝑄𝑃</m:t>
                    </m:r>
                    <m:r>
                      <a:rPr lang="en-US" altLang="ko-KR" sz="1100" i="1">
                        <a:latin typeface="Cambria Math"/>
                      </a:rPr>
                      <m:t> </m:t>
                    </m:r>
                    <m:r>
                      <a:rPr lang="en-US" altLang="ko-KR" sz="1100" i="1">
                        <a:latin typeface="Cambria Math"/>
                      </a:rPr>
                      <m:t>𝑎𝑑𝑗𝑢𝑠𝑒𝑡𝑚𝑒𝑛𝑡</m:t>
                    </m:r>
                    <m:r>
                      <a:rPr lang="en-US" altLang="ko-KR" sz="1100" i="1">
                        <a:latin typeface="Cambria Math"/>
                      </a:rPr>
                      <m:t> </m:t>
                    </m:r>
                    <m:r>
                      <a:rPr lang="en-US" altLang="ko-KR" sz="1100" i="1">
                        <a:latin typeface="Cambria Math"/>
                      </a:rPr>
                      <m:t>𝑖𝑠</m:t>
                    </m:r>
                    <m:r>
                      <a:rPr lang="en-US" altLang="ko-KR" sz="1100" i="1">
                        <a:latin typeface="Cambria Math"/>
                      </a:rPr>
                      <m:t> </m:t>
                    </m:r>
                    <m:r>
                      <a:rPr lang="en-US" altLang="ko-KR" sz="1100" i="1">
                        <a:latin typeface="Cambria Math"/>
                      </a:rPr>
                      <m:t>𝑜𝑓𝑓</m:t>
                    </m:r>
                  </m:oMath>
                </a14:m>
                <a:endParaRPr lang="en-US" altLang="ko-KR" sz="1100" dirty="0"/>
              </a:p>
              <a:p>
                <a:pPr marL="2643187" lvl="5" indent="0">
                  <a:buNone/>
                </a:pPr>
                <a:r>
                  <a:rPr lang="en-US" altLang="ko-KR" sz="1100" dirty="0"/>
                  <a:t>- If(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1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1100" i="1">
                            <a:latin typeface="Cambria Math"/>
                          </a:rPr>
                          <m:t>𝑙𝑢𝑚𝑎</m:t>
                        </m:r>
                      </m:e>
                      <m:sub>
                        <m:r>
                          <a:rPr lang="en-US" altLang="ko-KR" sz="1100" i="1">
                            <a:latin typeface="Cambria Math"/>
                          </a:rPr>
                          <m:t>𝑎𝑣𝑒𝑟𝑎𝑔𝑒</m:t>
                        </m:r>
                      </m:sub>
                    </m:sSub>
                    <m:r>
                      <a:rPr lang="en-US" altLang="ko-KR" sz="1100" i="1">
                        <a:latin typeface="Cambria Math"/>
                      </a:rPr>
                      <m:t>&lt;</m:t>
                    </m:r>
                    <m:sSub>
                      <m:sSubPr>
                        <m:ctrlPr>
                          <a:rPr lang="en-US" altLang="ko-KR" sz="11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ko-KR" sz="1100" i="1">
                            <a:latin typeface="Cambria Math"/>
                          </a:rPr>
                          <m:t>𝑡h𝑟𝑒𝑎𝑠h𝑜𝑙𝑑</m:t>
                        </m:r>
                      </m:e>
                      <m:sub>
                        <m:r>
                          <a:rPr lang="en-US" altLang="ko-KR" sz="1100" i="1">
                            <a:latin typeface="Cambria Math"/>
                          </a:rPr>
                          <m:t>𝑓𝑟𝑎𝑚𝑒</m:t>
                        </m:r>
                      </m:sub>
                    </m:sSub>
                    <m:r>
                      <a:rPr lang="en-US" altLang="ko-KR" sz="1100" i="1">
                        <a:latin typeface="Cambria Math"/>
                      </a:rPr>
                      <m:t>),  </m:t>
                    </m:r>
                    <m:r>
                      <a:rPr lang="en-US" altLang="ko-KR" sz="1100" i="1">
                        <a:latin typeface="Cambria Math"/>
                      </a:rPr>
                      <m:t>𝑢𝑠𝑒</m:t>
                    </m:r>
                    <m:r>
                      <a:rPr lang="en-US" altLang="ko-KR" sz="1100" i="1">
                        <a:latin typeface="Cambria Math"/>
                      </a:rPr>
                      <m:t>_</m:t>
                    </m:r>
                    <m:r>
                      <a:rPr lang="en-US" altLang="ko-KR" sz="1100" i="1">
                        <a:latin typeface="Cambria Math"/>
                      </a:rPr>
                      <m:t>𝐷𝑄𝑃</m:t>
                    </m:r>
                    <m:r>
                      <a:rPr lang="en-US" altLang="ko-KR" sz="1100" i="1">
                        <a:latin typeface="Cambria Math"/>
                      </a:rPr>
                      <m:t>=0</m:t>
                    </m:r>
                  </m:oMath>
                </a14:m>
                <a:endParaRPr lang="en-US" altLang="ko-KR" sz="1100" dirty="0"/>
              </a:p>
              <a:p>
                <a:pPr marL="2643187" lvl="5" indent="0">
                  <a:buNone/>
                </a:pPr>
                <a:r>
                  <a:rPr lang="en-US" altLang="ko-KR" sz="1100" dirty="0"/>
                  <a:t>- else</a:t>
                </a:r>
                <a14:m>
                  <m:oMath xmlns:m="http://schemas.openxmlformats.org/officeDocument/2006/math">
                    <m:r>
                      <a:rPr lang="en-US" altLang="ko-KR" sz="1100">
                        <a:latin typeface="Cambria Math"/>
                      </a:rPr>
                      <m:t>,</m:t>
                    </m:r>
                    <m:r>
                      <a:rPr lang="en-US" altLang="ko-KR" sz="1100" i="1">
                        <a:latin typeface="Cambria Math"/>
                      </a:rPr>
                      <m:t>  </m:t>
                    </m:r>
                    <m:r>
                      <a:rPr lang="en-US" altLang="ko-KR" sz="1100" i="1">
                        <a:latin typeface="Cambria Math"/>
                      </a:rPr>
                      <m:t>𝑢𝑠𝑒</m:t>
                    </m:r>
                    <m:r>
                      <a:rPr lang="en-US" altLang="ko-KR" sz="1100" i="1">
                        <a:latin typeface="Cambria Math"/>
                      </a:rPr>
                      <m:t>_</m:t>
                    </m:r>
                    <m:r>
                      <a:rPr lang="en-US" altLang="ko-KR" sz="1100" i="1">
                        <a:latin typeface="Cambria Math"/>
                      </a:rPr>
                      <m:t>𝐷𝑄𝑃</m:t>
                    </m:r>
                    <m:r>
                      <a:rPr lang="en-US" altLang="ko-KR" sz="1100" i="1">
                        <a:latin typeface="Cambria Math"/>
                      </a:rPr>
                      <m:t>=1</m:t>
                    </m:r>
                  </m:oMath>
                </a14:m>
                <a:endParaRPr lang="en-US" altLang="ko-KR" dirty="0" smtClean="0"/>
              </a:p>
              <a:p>
                <a:pPr lvl="2"/>
                <a:r>
                  <a:rPr lang="en-US" altLang="ko-KR" dirty="0" smtClean="0"/>
                  <a:t>CTU level</a:t>
                </a:r>
              </a:p>
              <a:p>
                <a:pPr marL="541338" lvl="3" indent="0">
                  <a:buNone/>
                </a:pPr>
                <a:r>
                  <a:rPr lang="en-US" altLang="ko-KR" dirty="0"/>
                  <a:t> </a:t>
                </a:r>
                <a:r>
                  <a:rPr lang="en-US" altLang="ko-KR" dirty="0" smtClean="0"/>
                  <a:t>  - Variance of luminance value</a:t>
                </a:r>
                <a:endParaRPr lang="en-US" altLang="ko-KR" dirty="0"/>
              </a:p>
              <a:p>
                <a:pPr marL="541338" lvl="3" indent="0">
                  <a:buNone/>
                </a:pPr>
                <a:endParaRPr lang="en-US" altLang="ko-KR" dirty="0" smtClean="0"/>
              </a:p>
              <a:p>
                <a:pPr marL="541338" lvl="3" indent="0">
                  <a:buNone/>
                </a:pPr>
                <a:endParaRPr lang="en-US" altLang="ko-KR" dirty="0"/>
              </a:p>
              <a:p>
                <a:pPr marL="541338" lvl="3" indent="0">
                  <a:buNone/>
                </a:pPr>
                <a:endParaRPr lang="en-US" altLang="ko-KR" dirty="0"/>
              </a:p>
              <a:p>
                <a:pPr lvl="1"/>
                <a:endParaRPr lang="en-US" altLang="ko-KR" dirty="0" smtClean="0"/>
              </a:p>
              <a:p>
                <a:pPr lvl="1"/>
                <a:endParaRPr lang="en-US" altLang="ko-KR" dirty="0"/>
              </a:p>
              <a:p>
                <a:pPr lvl="1"/>
                <a:endParaRPr lang="en-US" altLang="ko-KR" dirty="0" smtClean="0"/>
              </a:p>
              <a:p>
                <a:pPr marL="304800" lvl="1" indent="0">
                  <a:buNone/>
                </a:pPr>
                <a:endParaRPr lang="en-US" altLang="ko-KR" dirty="0"/>
              </a:p>
            </p:txBody>
          </p:sp>
        </mc:Choice>
        <mc:Fallback xmlns="">
          <p:sp>
            <p:nvSpPr>
              <p:cNvPr id="23" name="내용 개체 틀 3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3"/>
              </p:nvPr>
            </p:nvSpPr>
            <p:spPr>
              <a:xfrm>
                <a:off x="188218" y="861095"/>
                <a:ext cx="8795320" cy="5544616"/>
              </a:xfr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4149651"/>
            <a:ext cx="5308376" cy="22560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5239376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Metric Results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>
          <a:xfrm>
            <a:off x="8505115" y="6570249"/>
            <a:ext cx="593863" cy="233602"/>
          </a:xfrm>
          <a:prstGeom prst="rect">
            <a:avLst/>
          </a:prstGeom>
        </p:spPr>
        <p:txBody>
          <a:bodyPr/>
          <a:lstStyle/>
          <a:p>
            <a:fld id="{41CB6D96-E065-46D7-BFC0-473F3D5B23B3}" type="slidenum">
              <a:rPr lang="ko-KR" altLang="en-US" b="1" smtClean="0"/>
              <a:pPr/>
              <a:t>5</a:t>
            </a:fld>
            <a:r>
              <a:rPr lang="ko-KR" altLang="en-US" dirty="0" smtClean="0"/>
              <a:t> </a:t>
            </a:r>
            <a:r>
              <a:rPr lang="en-US" altLang="ko-KR" dirty="0" smtClean="0"/>
              <a:t>/ 11</a:t>
            </a:r>
            <a:endParaRPr lang="ko-KR" altLang="en-US" dirty="0"/>
          </a:p>
        </p:txBody>
      </p:sp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85527"/>
              </p:ext>
            </p:extLst>
          </p:nvPr>
        </p:nvGraphicFramePr>
        <p:xfrm>
          <a:off x="179512" y="980728"/>
          <a:ext cx="8784976" cy="5373466"/>
        </p:xfrm>
        <a:graphic>
          <a:graphicData uri="http://schemas.openxmlformats.org/drawingml/2006/table">
            <a:tbl>
              <a:tblPr/>
              <a:tblGrid>
                <a:gridCol w="670826"/>
                <a:gridCol w="1484383"/>
                <a:gridCol w="545939"/>
                <a:gridCol w="471006"/>
                <a:gridCol w="545939"/>
                <a:gridCol w="545939"/>
                <a:gridCol w="802851"/>
                <a:gridCol w="545939"/>
                <a:gridCol w="545939"/>
                <a:gridCol w="799283"/>
                <a:gridCol w="599462"/>
                <a:gridCol w="628008"/>
                <a:gridCol w="599462"/>
              </a:tblGrid>
              <a:tr h="283796">
                <a:tc>
                  <a:txBody>
                    <a:bodyPr/>
                    <a:lstStyle/>
                    <a:p>
                      <a:pPr algn="l" fontAlgn="b"/>
                      <a:endParaRPr lang="ko-KR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맑은 고딕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ko-KR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Z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XYZ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tOSNR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</a:t>
                      </a:r>
                    </a:p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XYZ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DE100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MD100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PSNRL100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PSNR 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PSNR 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PSNR 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379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A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FireEaterClip4000r1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-12.4%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-14.0%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-11.2%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-18.3%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-17.6%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-37.4%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-46.5%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283796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Market3Clip4000r2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-95.4%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-33.9%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283796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SunRise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-8.6%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-6.4%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-37.7%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-8.9%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-33.2%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28379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BikeSparklers cut 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-6.2%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-11.0%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-19.4%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-13.6%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-29.2%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283796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BikeSparklers cut 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-15.0%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-10.9%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-16.6%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283796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GarageExit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-6.0%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-13.9%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28379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ShowGirl2Teaser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-15.9%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-37.8%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28379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StEM_MagicHour cut 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-18.3%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-24.8%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-23.7%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-34.3%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283796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StEM_MagicHour cut 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-15.1%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-8.3%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-19.3%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-34.7%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283796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StEM_MagicHour cut 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-6.8%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-14.8%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-22.3%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-35.5%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283796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StEM_WarmNight cut 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-17.3%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-28.7%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-36.4%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</a:tr>
              <a:tr h="283796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StEM_WarmNight cut 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-4.0%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-13.8%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-24.9%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-34.0%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28379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BalloonFestival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-17.5%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-6.9%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-11.7%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283796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class 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EBU_04_Hurdles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4.9%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83796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EBU_06_Start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-4.4%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-8.0%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-9.5%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  <a:tr h="283796">
                <a:tc>
                  <a:txBody>
                    <a:bodyPr/>
                    <a:lstStyle/>
                    <a:p>
                      <a:pPr algn="l" fontAlgn="b"/>
                      <a:r>
                        <a:rPr lang="ko-KR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맑은 고딕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-9.5%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-14.1%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-15.7%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ko-K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-27.2%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5239376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Subjective Results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>
          <a:xfrm>
            <a:off x="8505115" y="6570249"/>
            <a:ext cx="593863" cy="233602"/>
          </a:xfrm>
          <a:prstGeom prst="rect">
            <a:avLst/>
          </a:prstGeom>
        </p:spPr>
        <p:txBody>
          <a:bodyPr/>
          <a:lstStyle/>
          <a:p>
            <a:fld id="{41CB6D96-E065-46D7-BFC0-473F3D5B23B3}" type="slidenum">
              <a:rPr lang="ko-KR" altLang="en-US" b="1" smtClean="0"/>
              <a:pPr/>
              <a:t>6</a:t>
            </a:fld>
            <a:r>
              <a:rPr lang="ko-KR" altLang="en-US" dirty="0" smtClean="0"/>
              <a:t> </a:t>
            </a:r>
            <a:r>
              <a:rPr lang="en-US" altLang="ko-KR" dirty="0" smtClean="0"/>
              <a:t>/ 11</a:t>
            </a:r>
            <a:endParaRPr lang="ko-KR" altLang="en-US" dirty="0"/>
          </a:p>
        </p:txBody>
      </p:sp>
      <p:sp>
        <p:nvSpPr>
          <p:cNvPr id="23" name="내용 개체 틀 3"/>
          <p:cNvSpPr>
            <a:spLocks noGrp="1"/>
          </p:cNvSpPr>
          <p:nvPr>
            <p:ph idx="13"/>
          </p:nvPr>
        </p:nvSpPr>
        <p:spPr>
          <a:xfrm>
            <a:off x="188218" y="861095"/>
            <a:ext cx="8795320" cy="5544616"/>
          </a:xfrm>
        </p:spPr>
        <p:txBody>
          <a:bodyPr/>
          <a:lstStyle/>
          <a:p>
            <a:r>
              <a:rPr lang="en-US" altLang="ko-KR" dirty="0" err="1" smtClean="0"/>
              <a:t>FireEater</a:t>
            </a:r>
            <a:r>
              <a:rPr lang="en-US" altLang="ko-KR" dirty="0" smtClean="0"/>
              <a:t> BR4</a:t>
            </a:r>
            <a:endParaRPr lang="ko-KR" altLang="en-US" dirty="0"/>
          </a:p>
          <a:p>
            <a:endParaRPr lang="ko-KR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927159" y="5003431"/>
            <a:ext cx="29678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Original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143560" y="3435825"/>
            <a:ext cx="29678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Anchor v3.2 (524kbps)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726311" y="6536410"/>
            <a:ext cx="38023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Proposed method (521.5kbps)</a:t>
            </a:r>
            <a:endParaRPr lang="en-US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7038" y="3821058"/>
            <a:ext cx="3871635" cy="273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4989" y="751044"/>
            <a:ext cx="3867451" cy="27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810" y="2256091"/>
            <a:ext cx="3873704" cy="27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타원 1"/>
          <p:cNvSpPr/>
          <p:nvPr/>
        </p:nvSpPr>
        <p:spPr>
          <a:xfrm>
            <a:off x="5076056" y="2060848"/>
            <a:ext cx="1296144" cy="102946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/>
        </p:nvSpPr>
        <p:spPr>
          <a:xfrm>
            <a:off x="927159" y="3528114"/>
            <a:ext cx="1296144" cy="102946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/>
          <p:cNvSpPr/>
          <p:nvPr/>
        </p:nvSpPr>
        <p:spPr>
          <a:xfrm>
            <a:off x="5076056" y="5123284"/>
            <a:ext cx="1296144" cy="1029467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5239376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Subjective Results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>
          <a:xfrm>
            <a:off x="8505115" y="6570249"/>
            <a:ext cx="593863" cy="233602"/>
          </a:xfrm>
          <a:prstGeom prst="rect">
            <a:avLst/>
          </a:prstGeom>
        </p:spPr>
        <p:txBody>
          <a:bodyPr/>
          <a:lstStyle/>
          <a:p>
            <a:fld id="{41CB6D96-E065-46D7-BFC0-473F3D5B23B3}" type="slidenum">
              <a:rPr lang="ko-KR" altLang="en-US" b="1" smtClean="0"/>
              <a:pPr/>
              <a:t>7</a:t>
            </a:fld>
            <a:r>
              <a:rPr lang="ko-KR" altLang="en-US" dirty="0" smtClean="0"/>
              <a:t> </a:t>
            </a:r>
            <a:r>
              <a:rPr lang="en-US" altLang="ko-KR" dirty="0" smtClean="0"/>
              <a:t>/ 11</a:t>
            </a:r>
            <a:endParaRPr lang="ko-KR" altLang="en-US" dirty="0"/>
          </a:p>
        </p:txBody>
      </p:sp>
      <p:sp>
        <p:nvSpPr>
          <p:cNvPr id="23" name="내용 개체 틀 3"/>
          <p:cNvSpPr>
            <a:spLocks noGrp="1"/>
          </p:cNvSpPr>
          <p:nvPr>
            <p:ph idx="13"/>
          </p:nvPr>
        </p:nvSpPr>
        <p:spPr>
          <a:xfrm>
            <a:off x="188218" y="861095"/>
            <a:ext cx="8795320" cy="5544616"/>
          </a:xfrm>
        </p:spPr>
        <p:txBody>
          <a:bodyPr/>
          <a:lstStyle/>
          <a:p>
            <a:r>
              <a:rPr lang="en-US" altLang="ko-KR" dirty="0" smtClean="0"/>
              <a:t>Market BR4</a:t>
            </a:r>
            <a:endParaRPr lang="ko-KR" altLang="en-US" dirty="0"/>
          </a:p>
          <a:p>
            <a:endParaRPr lang="ko-KR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901177" y="5002229"/>
            <a:ext cx="29678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Original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117578" y="3434623"/>
            <a:ext cx="29678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Anchor v3.2 (1268.4kbps)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700551" y="6535208"/>
            <a:ext cx="38019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Proposed method (1260.6kbps)</a:t>
            </a:r>
            <a:endParaRPr lang="en-US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504" y="2254869"/>
            <a:ext cx="3871857" cy="27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2815" y="749464"/>
            <a:ext cx="3869654" cy="27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1951" y="3819856"/>
            <a:ext cx="3865249" cy="27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타원 11"/>
          <p:cNvSpPr/>
          <p:nvPr/>
        </p:nvSpPr>
        <p:spPr>
          <a:xfrm>
            <a:off x="1632372" y="4121522"/>
            <a:ext cx="720080" cy="834589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/>
          <p:cNvSpPr/>
          <p:nvPr/>
        </p:nvSpPr>
        <p:spPr>
          <a:xfrm>
            <a:off x="5770736" y="2601879"/>
            <a:ext cx="720080" cy="834589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/>
        </p:nvSpPr>
        <p:spPr>
          <a:xfrm>
            <a:off x="5778202" y="5662519"/>
            <a:ext cx="720080" cy="834589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/>
        </p:nvSpPr>
        <p:spPr>
          <a:xfrm>
            <a:off x="1688940" y="2492896"/>
            <a:ext cx="1442900" cy="98536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타원 15"/>
          <p:cNvSpPr/>
          <p:nvPr/>
        </p:nvSpPr>
        <p:spPr>
          <a:xfrm>
            <a:off x="5820792" y="987078"/>
            <a:ext cx="1442900" cy="98536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타원 16"/>
          <p:cNvSpPr/>
          <p:nvPr/>
        </p:nvSpPr>
        <p:spPr>
          <a:xfrm>
            <a:off x="5820792" y="4077072"/>
            <a:ext cx="1442900" cy="98536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4405416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Subjective Results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>
          <a:xfrm>
            <a:off x="8505115" y="6570249"/>
            <a:ext cx="593863" cy="233602"/>
          </a:xfrm>
          <a:prstGeom prst="rect">
            <a:avLst/>
          </a:prstGeom>
        </p:spPr>
        <p:txBody>
          <a:bodyPr/>
          <a:lstStyle/>
          <a:p>
            <a:fld id="{41CB6D96-E065-46D7-BFC0-473F3D5B23B3}" type="slidenum">
              <a:rPr lang="ko-KR" altLang="en-US" b="1" smtClean="0"/>
              <a:pPr/>
              <a:t>8</a:t>
            </a:fld>
            <a:r>
              <a:rPr lang="ko-KR" altLang="en-US" dirty="0" smtClean="0"/>
              <a:t> </a:t>
            </a:r>
            <a:r>
              <a:rPr lang="en-US" altLang="ko-KR" dirty="0" smtClean="0"/>
              <a:t>/ 11</a:t>
            </a:r>
            <a:endParaRPr lang="ko-KR" altLang="en-US" dirty="0"/>
          </a:p>
        </p:txBody>
      </p:sp>
      <p:sp>
        <p:nvSpPr>
          <p:cNvPr id="23" name="내용 개체 틀 3"/>
          <p:cNvSpPr>
            <a:spLocks noGrp="1"/>
          </p:cNvSpPr>
          <p:nvPr>
            <p:ph idx="13"/>
          </p:nvPr>
        </p:nvSpPr>
        <p:spPr>
          <a:xfrm>
            <a:off x="188218" y="861095"/>
            <a:ext cx="8795320" cy="5544616"/>
          </a:xfrm>
        </p:spPr>
        <p:txBody>
          <a:bodyPr/>
          <a:lstStyle/>
          <a:p>
            <a:r>
              <a:rPr lang="en-US" altLang="ko-KR" dirty="0" smtClean="0"/>
              <a:t>Sunrise BR4</a:t>
            </a:r>
            <a:endParaRPr lang="ko-KR" altLang="en-US" dirty="0"/>
          </a:p>
          <a:p>
            <a:endParaRPr lang="ko-KR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79503" y="5003431"/>
            <a:ext cx="29678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Original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095904" y="3435825"/>
            <a:ext cx="29678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Anchor v3.2 (318.6kbps)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771248" y="6536410"/>
            <a:ext cx="3617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Proposed method (314.6kbps)</a:t>
            </a:r>
            <a:endParaRPr lang="en-US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9608" y="3807610"/>
            <a:ext cx="3871499" cy="27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3843" y="750666"/>
            <a:ext cx="3878117" cy="27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830" y="2256071"/>
            <a:ext cx="3879047" cy="27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타원 11"/>
          <p:cNvSpPr/>
          <p:nvPr/>
        </p:nvSpPr>
        <p:spPr>
          <a:xfrm>
            <a:off x="4623842" y="2281471"/>
            <a:ext cx="3044501" cy="117975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/>
          <p:cNvSpPr/>
          <p:nvPr/>
        </p:nvSpPr>
        <p:spPr>
          <a:xfrm>
            <a:off x="4623842" y="5343460"/>
            <a:ext cx="3044501" cy="117975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/>
        </p:nvSpPr>
        <p:spPr>
          <a:xfrm>
            <a:off x="484830" y="3805117"/>
            <a:ext cx="3044501" cy="117975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4405416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Subjective Results</a:t>
            </a:r>
            <a:endParaRPr lang="ko-KR" altLang="en-US" dirty="0"/>
          </a:p>
        </p:txBody>
      </p:sp>
      <p:sp>
        <p:nvSpPr>
          <p:cNvPr id="3" name="슬라이드 번호 개체 틀 2"/>
          <p:cNvSpPr>
            <a:spLocks noGrp="1"/>
          </p:cNvSpPr>
          <p:nvPr>
            <p:ph type="sldNum" sz="quarter" idx="12"/>
          </p:nvPr>
        </p:nvSpPr>
        <p:spPr>
          <a:xfrm>
            <a:off x="8505115" y="6570249"/>
            <a:ext cx="593863" cy="233602"/>
          </a:xfrm>
          <a:prstGeom prst="rect">
            <a:avLst/>
          </a:prstGeom>
        </p:spPr>
        <p:txBody>
          <a:bodyPr/>
          <a:lstStyle/>
          <a:p>
            <a:fld id="{41CB6D96-E065-46D7-BFC0-473F3D5B23B3}" type="slidenum">
              <a:rPr lang="ko-KR" altLang="en-US" b="1" smtClean="0"/>
              <a:pPr/>
              <a:t>9</a:t>
            </a:fld>
            <a:r>
              <a:rPr lang="ko-KR" altLang="en-US" dirty="0" smtClean="0"/>
              <a:t> </a:t>
            </a:r>
            <a:r>
              <a:rPr lang="en-US" altLang="ko-KR" dirty="0" smtClean="0"/>
              <a:t>/ 11</a:t>
            </a:r>
            <a:endParaRPr lang="ko-KR" altLang="en-US" dirty="0"/>
          </a:p>
        </p:txBody>
      </p:sp>
      <p:sp>
        <p:nvSpPr>
          <p:cNvPr id="23" name="내용 개체 틀 3"/>
          <p:cNvSpPr>
            <a:spLocks noGrp="1"/>
          </p:cNvSpPr>
          <p:nvPr>
            <p:ph idx="13"/>
          </p:nvPr>
        </p:nvSpPr>
        <p:spPr>
          <a:xfrm>
            <a:off x="188218" y="861095"/>
            <a:ext cx="8795320" cy="5544616"/>
          </a:xfrm>
        </p:spPr>
        <p:txBody>
          <a:bodyPr/>
          <a:lstStyle/>
          <a:p>
            <a:r>
              <a:rPr lang="en-US" altLang="ko-KR" dirty="0" err="1" smtClean="0"/>
              <a:t>BikeSparklers</a:t>
            </a:r>
            <a:r>
              <a:rPr lang="en-US" altLang="ko-KR" dirty="0" smtClean="0"/>
              <a:t> Cut1 BR4</a:t>
            </a:r>
            <a:endParaRPr lang="ko-KR" altLang="en-US" dirty="0"/>
          </a:p>
          <a:p>
            <a:endParaRPr lang="ko-KR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2377" y="4994121"/>
            <a:ext cx="29678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Original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048778" y="3426515"/>
            <a:ext cx="29678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Anchor v3.2 (1193.9kbps)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628148" y="6527100"/>
            <a:ext cx="38091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Proposed method (1182.3kbps)</a:t>
            </a:r>
            <a:endParaRPr lang="en-US" dirty="0"/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6803" y="3795847"/>
            <a:ext cx="3860469" cy="27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7757" y="741356"/>
            <a:ext cx="3862675" cy="27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449" y="2246781"/>
            <a:ext cx="3859555" cy="27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타원 11"/>
          <p:cNvSpPr/>
          <p:nvPr/>
        </p:nvSpPr>
        <p:spPr>
          <a:xfrm>
            <a:off x="6529094" y="2184584"/>
            <a:ext cx="720080" cy="834589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/>
          <p:cNvSpPr/>
          <p:nvPr/>
        </p:nvSpPr>
        <p:spPr>
          <a:xfrm>
            <a:off x="6529094" y="5248250"/>
            <a:ext cx="720080" cy="834589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/>
        </p:nvSpPr>
        <p:spPr>
          <a:xfrm>
            <a:off x="2370932" y="3676025"/>
            <a:ext cx="720080" cy="834589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5218053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문서" ma:contentTypeID="0x010100A30DF9F47E88B047A0695E9C3DC9F515" ma:contentTypeVersion="0" ma:contentTypeDescription="새 문서를 만듭니다." ma:contentTypeScope="" ma:versionID="47b515163c9168915aada08129117832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98509c16e2068e4d5d0612c501c19757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콘텐츠 형식"/>
        <xsd:element ref="dc:title" minOccurs="0" maxOccurs="1" ma:index="4" ma:displayName="제목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534F1AC-B796-4F93-8A16-BA9266BFBB3F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07C7C290-2AF6-4C7D-B0C9-2CED74EE21C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69CF173E-F81E-438E-90BB-FD32EB619EE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965</TotalTime>
  <Words>1266</Words>
  <Application>Microsoft Office PowerPoint</Application>
  <PresentationFormat>On-screen Show (4:3)</PresentationFormat>
  <Paragraphs>518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1" baseType="lpstr">
      <vt:lpstr>Arial</vt:lpstr>
      <vt:lpstr>Wingdings</vt:lpstr>
      <vt:lpstr>맑은 고딕</vt:lpstr>
      <vt:lpstr>Tahoma</vt:lpstr>
      <vt:lpstr>견고딕</vt:lpstr>
      <vt:lpstr>Cambria Math</vt:lpstr>
      <vt:lpstr>삼성긴고딕 Bold</vt:lpstr>
      <vt:lpstr>Samsung Imagination Modern</vt:lpstr>
      <vt:lpstr>Office 테마</vt:lpstr>
      <vt:lpstr>Luma delta QP adjustment  based on video statistical information</vt:lpstr>
      <vt:lpstr>PowerPoint Presentation</vt:lpstr>
      <vt:lpstr>Luma QP adjustment</vt:lpstr>
      <vt:lpstr>Proposed Method</vt:lpstr>
      <vt:lpstr>Metric Results</vt:lpstr>
      <vt:lpstr>Subjective Results</vt:lpstr>
      <vt:lpstr>Subjective Results</vt:lpstr>
      <vt:lpstr>Subjective Results</vt:lpstr>
      <vt:lpstr>Subjective Results</vt:lpstr>
      <vt:lpstr>Subjective Results</vt:lpstr>
      <vt:lpstr>Thank You</vt:lpstr>
      <vt:lpstr>Metric Results (Only Frame level)</vt:lpstr>
    </vt:vector>
  </TitlesOfParts>
  <Company>Samsung Electronics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서주영/연수생(DMC연)/에이전트/삼성전자</dc:creator>
  <cp:lastModifiedBy>Elena Alshina</cp:lastModifiedBy>
  <cp:revision>119</cp:revision>
  <dcterms:created xsi:type="dcterms:W3CDTF">2014-11-11T07:34:02Z</dcterms:created>
  <dcterms:modified xsi:type="dcterms:W3CDTF">2016-02-21T03:30:19Z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0x010100A30DF9F47E88B047A0695E9C3DC9F515</vt:lpwstr>
  </property>
</Properties>
</file>