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9" r:id="rId3"/>
    <p:sldId id="298" r:id="rId4"/>
    <p:sldId id="300" r:id="rId5"/>
    <p:sldId id="301" r:id="rId6"/>
    <p:sldId id="303" r:id="rId7"/>
    <p:sldId id="304" r:id="rId8"/>
    <p:sldId id="305" r:id="rId9"/>
    <p:sldId id="306" r:id="rId10"/>
    <p:sldId id="307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47" autoAdjust="0"/>
    <p:restoredTop sz="86481" autoAdjust="0"/>
  </p:normalViewPr>
  <p:slideViewPr>
    <p:cSldViewPr>
      <p:cViewPr varScale="1">
        <p:scale>
          <a:sx n="118" d="100"/>
          <a:sy n="118" d="100"/>
        </p:scale>
        <p:origin x="-378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A75A8-E9B9-455E-A010-C1E34F21B6BA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FA432-334D-44A8-B81B-569E2C8FB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4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6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9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0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2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37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3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17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12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50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5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A0371-FF3B-493F-AE68-9D5F1C600A0F}" type="datetimeFigureOut">
              <a:rPr lang="en-US" smtClean="0"/>
              <a:t>2/24/2016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61A31-93C2-442F-814A-FD4D9C0B9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2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CE8 Report</a:t>
            </a:r>
            <a:br>
              <a:rPr lang="en-US" dirty="0" smtClean="0"/>
            </a:br>
            <a:r>
              <a:rPr lang="en-US" dirty="0" smtClean="0"/>
              <a:t>m38174/</a:t>
            </a:r>
            <a:r>
              <a:rPr lang="en-US" dirty="0" smtClean="0"/>
              <a:t>JCTVC-W0138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Vittorio Baroncini</a:t>
            </a:r>
          </a:p>
          <a:p>
            <a:r>
              <a:rPr lang="it-IT" dirty="0" smtClean="0"/>
              <a:t>Touradj Ebrahimi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30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Selection of low example</a:t>
            </a:r>
          </a:p>
          <a:p>
            <a:r>
              <a:rPr lang="en-US" dirty="0" smtClean="0"/>
              <a:t>Compressed or uncompressed tests</a:t>
            </a:r>
          </a:p>
          <a:p>
            <a:r>
              <a:rPr lang="en-US" dirty="0" smtClean="0"/>
              <a:t>Test timeline and logistics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558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1.	To develop a test methodology to evaluate the quality of SDR content generated from  HDR content, with the HDR content as reference;</a:t>
            </a:r>
          </a:p>
          <a:p>
            <a:r>
              <a:rPr lang="en-US" dirty="0"/>
              <a:t>2.	To define the goal of the test and which should be the expected results;</a:t>
            </a:r>
          </a:p>
          <a:p>
            <a:r>
              <a:rPr lang="en-US" dirty="0"/>
              <a:t>3.	To define a test plan to evaluate the performance of the candidate proposals for an “SDR Viewable” production;</a:t>
            </a:r>
          </a:p>
          <a:p>
            <a:r>
              <a:rPr lang="en-US" dirty="0"/>
              <a:t>4.	Conduct a dry run and conclude about the relevancy of the proposed test methodologies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49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57549"/>
            <a:ext cx="8229600" cy="1337073"/>
          </a:xfrm>
        </p:spPr>
        <p:txBody>
          <a:bodyPr/>
          <a:lstStyle/>
          <a:p>
            <a:r>
              <a:rPr lang="en-US" dirty="0" smtClean="0"/>
              <a:t>Bitstream Backward Compatibility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922808"/>
              </p:ext>
            </p:extLst>
          </p:nvPr>
        </p:nvGraphicFramePr>
        <p:xfrm>
          <a:off x="457200" y="1200150"/>
          <a:ext cx="8126472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3" imgW="7244965" imgH="1634787" progId="Visio.Drawing.11">
                  <p:embed/>
                </p:oleObj>
              </mc:Choice>
              <mc:Fallback>
                <p:oleObj r:id="rId3" imgW="7244965" imgH="1634787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00150"/>
                        <a:ext cx="8126472" cy="1828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1054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Step Approach</a:t>
            </a:r>
          </a:p>
          <a:p>
            <a:r>
              <a:rPr lang="en-US" dirty="0" smtClean="0"/>
              <a:t>Two-step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42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Step</a:t>
            </a:r>
            <a:endParaRPr lang="en-US" dirty="0"/>
          </a:p>
        </p:txBody>
      </p:sp>
      <p:pic>
        <p:nvPicPr>
          <p:cNvPr id="4" name="Immagine 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26" b="4678"/>
          <a:stretch>
            <a:fillRect/>
          </a:stretch>
        </p:blipFill>
        <p:spPr bwMode="auto">
          <a:xfrm>
            <a:off x="1981200" y="1200150"/>
            <a:ext cx="4648200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344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Two-step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Selection of SDR examples by experts</a:t>
            </a:r>
          </a:p>
          <a:p>
            <a:r>
              <a:rPr lang="en-US" dirty="0" smtClean="0"/>
              <a:t>Test with System-Under-Test by Naïve viewers</a:t>
            </a:r>
          </a:p>
          <a:p>
            <a:r>
              <a:rPr lang="en-US" dirty="0" smtClean="0"/>
              <a:t>Test Method</a:t>
            </a:r>
          </a:p>
          <a:p>
            <a:pPr lvl="1"/>
            <a:r>
              <a:rPr lang="en-US" dirty="0" smtClean="0"/>
              <a:t>Provide high example</a:t>
            </a:r>
          </a:p>
          <a:p>
            <a:pPr lvl="1"/>
            <a:r>
              <a:rPr lang="en-US" dirty="0" smtClean="0"/>
              <a:t>Provide low example</a:t>
            </a:r>
          </a:p>
          <a:p>
            <a:r>
              <a:rPr lang="en-US" dirty="0" smtClean="0"/>
              <a:t>SUT should score between the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342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SDR grades (</a:t>
            </a:r>
            <a:r>
              <a:rPr lang="en-US" sz="2400" dirty="0"/>
              <a:t>M37726 / </a:t>
            </a:r>
            <a:r>
              <a:rPr lang="en-CA" sz="2400" dirty="0" smtClean="0"/>
              <a:t>JCTVC-W0087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Grades for MPEG content approved and available from previous content processing</a:t>
            </a:r>
          </a:p>
          <a:p>
            <a:pPr lvl="1"/>
            <a:r>
              <a:rPr lang="en-US" dirty="0" smtClean="0"/>
              <a:t>New grades shown in Vancouver meeting</a:t>
            </a:r>
          </a:p>
          <a:p>
            <a:pPr lvl="1"/>
            <a:r>
              <a:rPr lang="en-US" dirty="0" smtClean="0"/>
              <a:t>Updated for La Jolla meeting</a:t>
            </a:r>
          </a:p>
          <a:p>
            <a:pPr lvl="1"/>
            <a:r>
              <a:rPr lang="en-US" dirty="0" smtClean="0"/>
              <a:t>Crosscheck by Technicolor</a:t>
            </a:r>
          </a:p>
          <a:p>
            <a:pPr lvl="1"/>
            <a:r>
              <a:rPr lang="en-US" dirty="0" smtClean="0"/>
              <a:t>Available for review in Pacific this afternoon and tomorrow</a:t>
            </a:r>
          </a:p>
        </p:txBody>
      </p:sp>
    </p:spTree>
    <p:extLst>
      <p:ext uri="{BB962C8B-B14F-4D97-AF65-F5344CB8AC3E}">
        <p14:creationId xmlns:p14="http://schemas.microsoft.com/office/powerpoint/2010/main" val="4019467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576237"/>
              </p:ext>
            </p:extLst>
          </p:nvPr>
        </p:nvGraphicFramePr>
        <p:xfrm>
          <a:off x="533400" y="1352550"/>
          <a:ext cx="8001000" cy="2057400"/>
        </p:xfrm>
        <a:graphic>
          <a:graphicData uri="http://schemas.openxmlformats.org/drawingml/2006/table">
            <a:tbl>
              <a:tblPr firstRow="1" bandRow="1"/>
              <a:tblGrid>
                <a:gridCol w="656082"/>
                <a:gridCol w="1360170"/>
                <a:gridCol w="4784598"/>
                <a:gridCol w="480060"/>
                <a:gridCol w="720090"/>
              </a:tblGrid>
              <a:tr h="3542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Num</a:t>
                      </a:r>
                      <a:endParaRPr lang="en-US" sz="1800" b="1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Properties</a:t>
                      </a:r>
                      <a:endParaRPr lang="en-US" sz="1800" b="1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Sequence</a:t>
                      </a:r>
                      <a:endParaRPr lang="en-US" sz="1800" b="1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Fps</a:t>
                      </a:r>
                      <a:endParaRPr lang="en-US" sz="1800" b="1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Frames</a:t>
                      </a:r>
                      <a:endParaRPr lang="en-US" sz="1800" b="1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S10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1920x1080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YUV 4:2:0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Rec.709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10bit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EBU_04_Hurdles_CG_1920x1080p_50_10_709_420.yuv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50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0-499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S11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EBU_06_Starting_CG_1920x1080p_50_10_709_420.yuv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50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0-499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5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S12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SunriseClip4000r1_CG_1920x1080p_24_10_709_420.yuv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24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0-199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6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S13</a:t>
                      </a:r>
                      <a:endParaRPr lang="en-US" sz="18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GarageExitClip4000_CG_1920x1080p_24_10_709_420.yuv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24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0-287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926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Process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00150"/>
            <a:ext cx="5715000" cy="366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249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23416</TotalTime>
  <Words>128</Words>
  <Application>Microsoft Office PowerPoint</Application>
  <PresentationFormat>On-screen Show (16:9)</PresentationFormat>
  <Paragraphs>59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Visio.Drawing.11</vt:lpstr>
      <vt:lpstr>CE8 Report m38174/JCTVC-W0138</vt:lpstr>
      <vt:lpstr>Mandates</vt:lpstr>
      <vt:lpstr>Model</vt:lpstr>
      <vt:lpstr>Approaches</vt:lpstr>
      <vt:lpstr>Single Step</vt:lpstr>
      <vt:lpstr>Two-step Approach</vt:lpstr>
      <vt:lpstr>SDR grades (M37726 / JCTVC-W0087)</vt:lpstr>
      <vt:lpstr>Content</vt:lpstr>
      <vt:lpstr>Grading Process</vt:lpstr>
      <vt:lpstr>Open Issues</vt:lpstr>
    </vt:vector>
  </TitlesOfParts>
  <Company>Dolby Laboratories,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XZY AHG</dc:title>
  <dc:creator>Husak, Walt</dc:creator>
  <cp:lastModifiedBy>Husak, Walt</cp:lastModifiedBy>
  <cp:revision>115</cp:revision>
  <dcterms:created xsi:type="dcterms:W3CDTF">2013-10-27T06:44:37Z</dcterms:created>
  <dcterms:modified xsi:type="dcterms:W3CDTF">2016-02-24T22:30:44Z</dcterms:modified>
</cp:coreProperties>
</file>